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xml" ContentType="application/vnd.openxmlformats-officedocument.presentationml.tags+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xml" ContentType="application/vnd.openxmlformats-officedocument.presentationml.tags+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5.xml" ContentType="application/vnd.openxmlformats-officedocument.presentationml.tags+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8.xml" ContentType="application/vnd.openxmlformats-officedocument.presentationml.tags+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9.xml" ContentType="application/vnd.openxmlformats-officedocument.presentationml.tags+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0.xml" ContentType="application/vnd.openxmlformats-officedocument.presentationml.tags+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1.xml" ContentType="application/vnd.openxmlformats-officedocument.presentationml.tags+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12.xml" ContentType="application/vnd.openxmlformats-officedocument.presentationml.tags+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16.xml" ContentType="application/vnd.openxmlformats-officedocument.presentationml.tags+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17.xml" ContentType="application/vnd.openxmlformats-officedocument.presentationml.tags+xml"/>
  <Override PartName="/ppt/notesSlides/notesSlide2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ags/tag18.xml" ContentType="application/vnd.openxmlformats-officedocument.presentationml.tags+xml"/>
  <Override PartName="/ppt/notesSlides/notesSlide2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ags/tag19.xml" ContentType="application/vnd.openxmlformats-officedocument.presentationml.tags+xml"/>
  <Override PartName="/ppt/notesSlides/notesSlide2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tags/tag21.xml" ContentType="application/vnd.openxmlformats-officedocument.presentationml.tags+xml"/>
  <Override PartName="/ppt/notesSlides/notesSlide2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tags/tag22.xml" ContentType="application/vnd.openxmlformats-officedocument.presentationml.tags+xml"/>
  <Override PartName="/ppt/notesSlides/notesSlide2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tags/tag23.xml" ContentType="application/vnd.openxmlformats-officedocument.presentationml.tags+xml"/>
  <Override PartName="/ppt/notesSlides/notesSlide2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tags/tag24.xml" ContentType="application/vnd.openxmlformats-officedocument.presentationml.tags+xml"/>
  <Override PartName="/ppt/notesSlides/notesSlide29.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tags/tag25.xml" ContentType="application/vnd.openxmlformats-officedocument.presentationml.tags+xml"/>
  <Override PartName="/ppt/notesSlides/notesSlide30.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tags/tag26.xml" ContentType="application/vnd.openxmlformats-officedocument.presentationml.tags+xml"/>
  <Override PartName="/ppt/notesSlides/notesSlide31.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tags/tag27.xml" ContentType="application/vnd.openxmlformats-officedocument.presentationml.tags+xml"/>
  <Override PartName="/ppt/notesSlides/notesSlide32.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tags/tag28.xml" ContentType="application/vnd.openxmlformats-officedocument.presentationml.tags+xml"/>
  <Override PartName="/ppt/notesSlides/notesSlide33.xml" ContentType="application/vnd.openxmlformats-officedocument.presentationml.notesSlide+xml"/>
  <Override PartName="/ppt/tags/tag29.xml" ContentType="application/vnd.openxmlformats-officedocument.presentationml.tags+xml"/>
  <Override PartName="/ppt/notesSlides/notesSlide34.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tags/tag30.xml" ContentType="application/vnd.openxmlformats-officedocument.presentationml.tags+xml"/>
  <Override PartName="/ppt/notesSlides/notesSlide35.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tags/tag31.xml" ContentType="application/vnd.openxmlformats-officedocument.presentationml.tags+xml"/>
  <Override PartName="/ppt/notesSlides/notesSlide36.xml" ContentType="application/vnd.openxmlformats-officedocument.presentationml.notesSlide+xml"/>
  <Override PartName="/ppt/tags/tag32.xml" ContentType="application/vnd.openxmlformats-officedocument.presentationml.tags+xml"/>
  <Override PartName="/ppt/notesSlides/notesSlide37.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tags/tag33.xml" ContentType="application/vnd.openxmlformats-officedocument.presentationml.tags+xml"/>
  <Override PartName="/ppt/notesSlides/notesSlide38.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tags/tag34.xml" ContentType="application/vnd.openxmlformats-officedocument.presentationml.tags+xml"/>
  <Override PartName="/ppt/notesSlides/notesSlide39.xml" ContentType="application/vnd.openxmlformats-officedocument.presentationml.notesSlide+xml"/>
  <Override PartName="/ppt/tags/tag35.xml" ContentType="application/vnd.openxmlformats-officedocument.presentationml.tags+xml"/>
  <Override PartName="/ppt/notesSlides/notesSlide40.xml" ContentType="application/vnd.openxmlformats-officedocument.presentationml.notesSlide+xml"/>
  <Override PartName="/ppt/tags/tag36.xml" ContentType="application/vnd.openxmlformats-officedocument.presentationml.tags+xml"/>
  <Override PartName="/ppt/notesSlides/notesSlide41.xml" ContentType="application/vnd.openxmlformats-officedocument.presentationml.notesSlide+xml"/>
  <Override PartName="/ppt/tags/tag37.xml" ContentType="application/vnd.openxmlformats-officedocument.presentationml.tags+xml"/>
  <Override PartName="/ppt/notesSlides/notesSlide42.xml" ContentType="application/vnd.openxmlformats-officedocument.presentationml.notesSlide+xml"/>
  <Override PartName="/ppt/tags/tag38.xml" ContentType="application/vnd.openxmlformats-officedocument.presentationml.tags+xml"/>
  <Override PartName="/ppt/notesSlides/notesSlide43.xml" ContentType="application/vnd.openxmlformats-officedocument.presentationml.notesSlide+xml"/>
  <Override PartName="/ppt/tags/tag39.xml" ContentType="application/vnd.openxmlformats-officedocument.presentationml.tags+xml"/>
  <Override PartName="/ppt/notesSlides/notesSlide44.xml" ContentType="application/vnd.openxmlformats-officedocument.presentationml.notesSlide+xml"/>
  <Override PartName="/ppt/tags/tag40.xml" ContentType="application/vnd.openxmlformats-officedocument.presentationml.tags+xml"/>
  <Override PartName="/ppt/notesSlides/notesSlide45.xml" ContentType="application/vnd.openxmlformats-officedocument.presentationml.notesSlide+xml"/>
  <Override PartName="/ppt/tags/tag41.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141"/>
  </p:notesMasterIdLst>
  <p:handoutMasterIdLst>
    <p:handoutMasterId r:id="rId142"/>
  </p:handoutMasterIdLst>
  <p:sldIdLst>
    <p:sldId id="258" r:id="rId5"/>
    <p:sldId id="284" r:id="rId6"/>
    <p:sldId id="261" r:id="rId7"/>
    <p:sldId id="326" r:id="rId8"/>
    <p:sldId id="327" r:id="rId9"/>
    <p:sldId id="328" r:id="rId10"/>
    <p:sldId id="329" r:id="rId11"/>
    <p:sldId id="330" r:id="rId12"/>
    <p:sldId id="331" r:id="rId13"/>
    <p:sldId id="332" r:id="rId14"/>
    <p:sldId id="333" r:id="rId15"/>
    <p:sldId id="334" r:id="rId16"/>
    <p:sldId id="335" r:id="rId17"/>
    <p:sldId id="286" r:id="rId18"/>
    <p:sldId id="316" r:id="rId19"/>
    <p:sldId id="293" r:id="rId20"/>
    <p:sldId id="317"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18" r:id="rId34"/>
    <p:sldId id="294" r:id="rId35"/>
    <p:sldId id="311" r:id="rId36"/>
    <p:sldId id="310" r:id="rId37"/>
    <p:sldId id="312" r:id="rId38"/>
    <p:sldId id="309" r:id="rId39"/>
    <p:sldId id="307" r:id="rId40"/>
    <p:sldId id="308" r:id="rId41"/>
    <p:sldId id="313" r:id="rId42"/>
    <p:sldId id="336" r:id="rId43"/>
    <p:sldId id="315" r:id="rId44"/>
    <p:sldId id="319" r:id="rId45"/>
    <p:sldId id="320" r:id="rId46"/>
    <p:sldId id="321" r:id="rId47"/>
    <p:sldId id="324" r:id="rId48"/>
    <p:sldId id="322" r:id="rId49"/>
    <p:sldId id="323" r:id="rId50"/>
    <p:sldId id="325" r:id="rId51"/>
    <p:sldId id="337" r:id="rId52"/>
    <p:sldId id="338" r:id="rId53"/>
    <p:sldId id="314" r:id="rId54"/>
    <p:sldId id="339" r:id="rId55"/>
    <p:sldId id="340" r:id="rId56"/>
    <p:sldId id="341" r:id="rId57"/>
    <p:sldId id="342" r:id="rId58"/>
    <p:sldId id="344" r:id="rId59"/>
    <p:sldId id="343" r:id="rId60"/>
    <p:sldId id="345" r:id="rId61"/>
    <p:sldId id="346" r:id="rId62"/>
    <p:sldId id="347" r:id="rId63"/>
    <p:sldId id="348" r:id="rId64"/>
    <p:sldId id="349" r:id="rId65"/>
    <p:sldId id="370" r:id="rId66"/>
    <p:sldId id="350" r:id="rId67"/>
    <p:sldId id="351" r:id="rId68"/>
    <p:sldId id="352" r:id="rId69"/>
    <p:sldId id="353" r:id="rId70"/>
    <p:sldId id="354" r:id="rId71"/>
    <p:sldId id="355" r:id="rId72"/>
    <p:sldId id="357" r:id="rId73"/>
    <p:sldId id="358" r:id="rId74"/>
    <p:sldId id="359" r:id="rId75"/>
    <p:sldId id="360" r:id="rId76"/>
    <p:sldId id="361" r:id="rId77"/>
    <p:sldId id="362" r:id="rId78"/>
    <p:sldId id="363" r:id="rId79"/>
    <p:sldId id="364" r:id="rId80"/>
    <p:sldId id="365" r:id="rId81"/>
    <p:sldId id="366" r:id="rId82"/>
    <p:sldId id="367" r:id="rId83"/>
    <p:sldId id="368" r:id="rId84"/>
    <p:sldId id="369" r:id="rId85"/>
    <p:sldId id="371" r:id="rId86"/>
    <p:sldId id="404" r:id="rId87"/>
    <p:sldId id="411" r:id="rId88"/>
    <p:sldId id="412" r:id="rId89"/>
    <p:sldId id="417" r:id="rId90"/>
    <p:sldId id="418" r:id="rId91"/>
    <p:sldId id="420" r:id="rId92"/>
    <p:sldId id="419" r:id="rId93"/>
    <p:sldId id="421" r:id="rId94"/>
    <p:sldId id="422" r:id="rId95"/>
    <p:sldId id="423" r:id="rId96"/>
    <p:sldId id="424" r:id="rId97"/>
    <p:sldId id="425" r:id="rId98"/>
    <p:sldId id="426" r:id="rId99"/>
    <p:sldId id="427" r:id="rId100"/>
    <p:sldId id="428" r:id="rId101"/>
    <p:sldId id="429" r:id="rId102"/>
    <p:sldId id="430" r:id="rId103"/>
    <p:sldId id="431" r:id="rId104"/>
    <p:sldId id="432" r:id="rId105"/>
    <p:sldId id="433" r:id="rId106"/>
    <p:sldId id="434" r:id="rId107"/>
    <p:sldId id="437" r:id="rId108"/>
    <p:sldId id="438" r:id="rId109"/>
    <p:sldId id="439" r:id="rId110"/>
    <p:sldId id="440" r:id="rId111"/>
    <p:sldId id="441" r:id="rId112"/>
    <p:sldId id="435" r:id="rId113"/>
    <p:sldId id="436" r:id="rId114"/>
    <p:sldId id="442" r:id="rId115"/>
    <p:sldId id="443" r:id="rId116"/>
    <p:sldId id="444" r:id="rId117"/>
    <p:sldId id="445" r:id="rId118"/>
    <p:sldId id="446" r:id="rId119"/>
    <p:sldId id="372" r:id="rId120"/>
    <p:sldId id="373" r:id="rId121"/>
    <p:sldId id="374" r:id="rId122"/>
    <p:sldId id="447" r:id="rId123"/>
    <p:sldId id="376" r:id="rId124"/>
    <p:sldId id="377" r:id="rId125"/>
    <p:sldId id="448" r:id="rId126"/>
    <p:sldId id="381" r:id="rId127"/>
    <p:sldId id="383" r:id="rId128"/>
    <p:sldId id="409" r:id="rId129"/>
    <p:sldId id="389" r:id="rId130"/>
    <p:sldId id="390" r:id="rId131"/>
    <p:sldId id="391" r:id="rId132"/>
    <p:sldId id="392" r:id="rId133"/>
    <p:sldId id="393" r:id="rId134"/>
    <p:sldId id="394" r:id="rId135"/>
    <p:sldId id="395" r:id="rId136"/>
    <p:sldId id="396" r:id="rId137"/>
    <p:sldId id="278" r:id="rId138"/>
    <p:sldId id="280" r:id="rId139"/>
    <p:sldId id="290" r:id="rId1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C8B1FF-2272-4A79-B687-BC6CAF2C414F}" v="301" dt="2023-11-01T20:46:33.3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39" autoAdjust="0"/>
  </p:normalViewPr>
  <p:slideViewPr>
    <p:cSldViewPr snapToGrid="0">
      <p:cViewPr>
        <p:scale>
          <a:sx n="79" d="100"/>
          <a:sy n="79" d="100"/>
        </p:scale>
        <p:origin x="802" y="197"/>
      </p:cViewPr>
      <p:guideLst/>
    </p:cSldViewPr>
  </p:slideViewPr>
  <p:notesTextViewPr>
    <p:cViewPr>
      <p:scale>
        <a:sx n="1" d="1"/>
        <a:sy n="1" d="1"/>
      </p:scale>
      <p:origin x="0" y="0"/>
    </p:cViewPr>
  </p:notesTextViewPr>
  <p:sorterViewPr>
    <p:cViewPr>
      <p:scale>
        <a:sx n="100" d="100"/>
        <a:sy n="100" d="100"/>
      </p:scale>
      <p:origin x="0" y="-43699"/>
    </p:cViewPr>
  </p:sorterViewPr>
  <p:notesViewPr>
    <p:cSldViewPr snapToGrid="0">
      <p:cViewPr>
        <p:scale>
          <a:sx n="50" d="100"/>
          <a:sy n="50" d="100"/>
        </p:scale>
        <p:origin x="3403" y="336"/>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notesMaster" Target="notesMasters/notesMaster1.xml"/><Relationship Id="rId14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handoutMaster" Target="handoutMasters/handout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viewProps" Target="viewProps.xml"/></Relationships>
</file>

<file path=ppt/diagrams/_rels/data11.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diagrams/_rels/data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diagrams/_rels/data1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svg"/><Relationship Id="rId1" Type="http://schemas.openxmlformats.org/officeDocument/2006/relationships/image" Target="../media/image68.png"/><Relationship Id="rId4" Type="http://schemas.openxmlformats.org/officeDocument/2006/relationships/image" Target="../media/image71.svg"/></Relationships>
</file>

<file path=ppt/diagrams/_rels/data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svg"/><Relationship Id="rId1" Type="http://schemas.openxmlformats.org/officeDocument/2006/relationships/image" Target="../media/image72.png"/><Relationship Id="rId4" Type="http://schemas.openxmlformats.org/officeDocument/2006/relationships/image" Target="../media/image75.svg"/></Relationships>
</file>

<file path=ppt/diagrams/_rels/data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_rels/data7.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diagrams/_rels/drawing11.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svg"/><Relationship Id="rId1" Type="http://schemas.openxmlformats.org/officeDocument/2006/relationships/image" Target="../media/image68.png"/><Relationship Id="rId4" Type="http://schemas.openxmlformats.org/officeDocument/2006/relationships/image" Target="../media/image7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svg"/><Relationship Id="rId1" Type="http://schemas.openxmlformats.org/officeDocument/2006/relationships/image" Target="../media/image72.png"/><Relationship Id="rId4" Type="http://schemas.openxmlformats.org/officeDocument/2006/relationships/image" Target="../media/image75.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_rels/drawing7.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7D9EE6-77BE-44CE-811E-9A8445F5A550}"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E6CFF5CB-6655-4485-B51A-ADB734265C6C}">
      <dgm:prSet custT="1"/>
      <dgm:spPr/>
      <dgm:t>
        <a:bodyPr/>
        <a:lstStyle/>
        <a:p>
          <a:pPr rtl="0"/>
          <a:r>
            <a:rPr lang="en-US" sz="1400" dirty="0"/>
            <a:t>Address automatic fee escalations at periodic intervals for multi-year contracts.</a:t>
          </a:r>
        </a:p>
      </dgm:t>
    </dgm:pt>
    <dgm:pt modelId="{3CAC76A8-7E1C-489D-A3E0-B4A9F3A9A30F}" type="parTrans" cxnId="{B94B9A61-9D6D-41E5-B681-A2A5E71BF409}">
      <dgm:prSet/>
      <dgm:spPr/>
      <dgm:t>
        <a:bodyPr/>
        <a:lstStyle/>
        <a:p>
          <a:endParaRPr lang="en-US" sz="1400"/>
        </a:p>
      </dgm:t>
    </dgm:pt>
    <dgm:pt modelId="{E2075214-15B3-4E05-AF34-3BC3A33C792D}" type="sibTrans" cxnId="{B94B9A61-9D6D-41E5-B681-A2A5E71BF409}">
      <dgm:prSet/>
      <dgm:spPr/>
      <dgm:t>
        <a:bodyPr/>
        <a:lstStyle/>
        <a:p>
          <a:endParaRPr lang="en-US" sz="1400"/>
        </a:p>
      </dgm:t>
    </dgm:pt>
    <dgm:pt modelId="{56F08780-E121-4737-A79B-657E50B28BAA}">
      <dgm:prSet custT="1"/>
      <dgm:spPr/>
      <dgm:t>
        <a:bodyPr/>
        <a:lstStyle/>
        <a:p>
          <a:pPr rtl="0"/>
          <a:r>
            <a:rPr lang="en-US" sz="1400" dirty="0"/>
            <a:t>Establish a formula that is reliable or a straight percentage increase. </a:t>
          </a:r>
        </a:p>
        <a:p>
          <a:pPr rtl="0"/>
          <a:r>
            <a:rPr lang="en-US" sz="1400" dirty="0"/>
            <a:t>You may wish to tie to a reference basis such as CPI for Consumer Goods or some other standard.</a:t>
          </a:r>
        </a:p>
        <a:p>
          <a:pPr rtl="0"/>
          <a:r>
            <a:rPr lang="en-US" sz="1400" dirty="0"/>
            <a:t>Do not peg to CMS as it could go down and send you into a spiral.</a:t>
          </a:r>
        </a:p>
      </dgm:t>
    </dgm:pt>
    <dgm:pt modelId="{8695F291-57B6-4619-90E5-67057DCD219F}" type="parTrans" cxnId="{54697C0C-6774-45AC-BDB0-4C745E16D48E}">
      <dgm:prSet/>
      <dgm:spPr/>
      <dgm:t>
        <a:bodyPr/>
        <a:lstStyle/>
        <a:p>
          <a:endParaRPr lang="en-US" sz="1400"/>
        </a:p>
      </dgm:t>
    </dgm:pt>
    <dgm:pt modelId="{8D44CB3F-79D4-470A-93CF-FABA459DF00E}" type="sibTrans" cxnId="{54697C0C-6774-45AC-BDB0-4C745E16D48E}">
      <dgm:prSet/>
      <dgm:spPr/>
      <dgm:t>
        <a:bodyPr/>
        <a:lstStyle/>
        <a:p>
          <a:endParaRPr lang="en-US" sz="1400"/>
        </a:p>
      </dgm:t>
    </dgm:pt>
    <dgm:pt modelId="{BA4B7F25-D863-460D-87AA-9652F52D5C63}" type="pres">
      <dgm:prSet presAssocID="{B47D9EE6-77BE-44CE-811E-9A8445F5A550}" presName="vert0" presStyleCnt="0">
        <dgm:presLayoutVars>
          <dgm:dir/>
          <dgm:animOne val="branch"/>
          <dgm:animLvl val="lvl"/>
        </dgm:presLayoutVars>
      </dgm:prSet>
      <dgm:spPr/>
    </dgm:pt>
    <dgm:pt modelId="{C1D6FD0A-C9DD-434F-9E40-495AF9774747}" type="pres">
      <dgm:prSet presAssocID="{E6CFF5CB-6655-4485-B51A-ADB734265C6C}" presName="thickLine" presStyleLbl="alignNode1" presStyleIdx="0" presStyleCnt="2"/>
      <dgm:spPr/>
    </dgm:pt>
    <dgm:pt modelId="{75A69308-34C1-4327-86B2-22D33668A8AE}" type="pres">
      <dgm:prSet presAssocID="{E6CFF5CB-6655-4485-B51A-ADB734265C6C}" presName="horz1" presStyleCnt="0"/>
      <dgm:spPr/>
    </dgm:pt>
    <dgm:pt modelId="{8BAC1EC4-DEC8-4E43-AB5D-BE37F8B5B831}" type="pres">
      <dgm:prSet presAssocID="{E6CFF5CB-6655-4485-B51A-ADB734265C6C}" presName="tx1" presStyleLbl="revTx" presStyleIdx="0" presStyleCnt="2"/>
      <dgm:spPr/>
    </dgm:pt>
    <dgm:pt modelId="{14869F42-269B-4093-8A87-222F141A20C3}" type="pres">
      <dgm:prSet presAssocID="{E6CFF5CB-6655-4485-B51A-ADB734265C6C}" presName="vert1" presStyleCnt="0"/>
      <dgm:spPr/>
    </dgm:pt>
    <dgm:pt modelId="{9104D69B-ACF8-4E36-9B64-501844557725}" type="pres">
      <dgm:prSet presAssocID="{56F08780-E121-4737-A79B-657E50B28BAA}" presName="thickLine" presStyleLbl="alignNode1" presStyleIdx="1" presStyleCnt="2"/>
      <dgm:spPr/>
    </dgm:pt>
    <dgm:pt modelId="{20815128-4648-4294-A316-D54C9A660664}" type="pres">
      <dgm:prSet presAssocID="{56F08780-E121-4737-A79B-657E50B28BAA}" presName="horz1" presStyleCnt="0"/>
      <dgm:spPr/>
    </dgm:pt>
    <dgm:pt modelId="{825E5325-DE06-410B-B16D-2844EC1790D6}" type="pres">
      <dgm:prSet presAssocID="{56F08780-E121-4737-A79B-657E50B28BAA}" presName="tx1" presStyleLbl="revTx" presStyleIdx="1" presStyleCnt="2"/>
      <dgm:spPr/>
    </dgm:pt>
    <dgm:pt modelId="{D1AFF300-D6F5-4D99-8EE1-5E1B6770D0BF}" type="pres">
      <dgm:prSet presAssocID="{56F08780-E121-4737-A79B-657E50B28BAA}" presName="vert1" presStyleCnt="0"/>
      <dgm:spPr/>
    </dgm:pt>
  </dgm:ptLst>
  <dgm:cxnLst>
    <dgm:cxn modelId="{54697C0C-6774-45AC-BDB0-4C745E16D48E}" srcId="{B47D9EE6-77BE-44CE-811E-9A8445F5A550}" destId="{56F08780-E121-4737-A79B-657E50B28BAA}" srcOrd="1" destOrd="0" parTransId="{8695F291-57B6-4619-90E5-67057DCD219F}" sibTransId="{8D44CB3F-79D4-470A-93CF-FABA459DF00E}"/>
    <dgm:cxn modelId="{850BC423-2F93-46F3-98E5-0CA9E4381835}" type="presOf" srcId="{B47D9EE6-77BE-44CE-811E-9A8445F5A550}" destId="{BA4B7F25-D863-460D-87AA-9652F52D5C63}" srcOrd="0" destOrd="0" presId="urn:microsoft.com/office/officeart/2008/layout/LinedList"/>
    <dgm:cxn modelId="{B94B9A61-9D6D-41E5-B681-A2A5E71BF409}" srcId="{B47D9EE6-77BE-44CE-811E-9A8445F5A550}" destId="{E6CFF5CB-6655-4485-B51A-ADB734265C6C}" srcOrd="0" destOrd="0" parTransId="{3CAC76A8-7E1C-489D-A3E0-B4A9F3A9A30F}" sibTransId="{E2075214-15B3-4E05-AF34-3BC3A33C792D}"/>
    <dgm:cxn modelId="{6FAF6286-339A-4C58-841C-C6C484BEFF28}" type="presOf" srcId="{E6CFF5CB-6655-4485-B51A-ADB734265C6C}" destId="{8BAC1EC4-DEC8-4E43-AB5D-BE37F8B5B831}" srcOrd="0" destOrd="0" presId="urn:microsoft.com/office/officeart/2008/layout/LinedList"/>
    <dgm:cxn modelId="{2072A8D8-C695-4705-8722-A8EF909BC09A}" type="presOf" srcId="{56F08780-E121-4737-A79B-657E50B28BAA}" destId="{825E5325-DE06-410B-B16D-2844EC1790D6}" srcOrd="0" destOrd="0" presId="urn:microsoft.com/office/officeart/2008/layout/LinedList"/>
    <dgm:cxn modelId="{CF00453F-3641-4A42-9206-B4D1D292CBAF}" type="presParOf" srcId="{BA4B7F25-D863-460D-87AA-9652F52D5C63}" destId="{C1D6FD0A-C9DD-434F-9E40-495AF9774747}" srcOrd="0" destOrd="0" presId="urn:microsoft.com/office/officeart/2008/layout/LinedList"/>
    <dgm:cxn modelId="{D7AA11ED-5B99-4026-9C42-9AF4601C0402}" type="presParOf" srcId="{BA4B7F25-D863-460D-87AA-9652F52D5C63}" destId="{75A69308-34C1-4327-86B2-22D33668A8AE}" srcOrd="1" destOrd="0" presId="urn:microsoft.com/office/officeart/2008/layout/LinedList"/>
    <dgm:cxn modelId="{018CAB35-BE4B-4D22-8F63-57CFD945AC08}" type="presParOf" srcId="{75A69308-34C1-4327-86B2-22D33668A8AE}" destId="{8BAC1EC4-DEC8-4E43-AB5D-BE37F8B5B831}" srcOrd="0" destOrd="0" presId="urn:microsoft.com/office/officeart/2008/layout/LinedList"/>
    <dgm:cxn modelId="{3E0C1EDA-9ECD-497F-9221-D5BF7A1268FB}" type="presParOf" srcId="{75A69308-34C1-4327-86B2-22D33668A8AE}" destId="{14869F42-269B-4093-8A87-222F141A20C3}" srcOrd="1" destOrd="0" presId="urn:microsoft.com/office/officeart/2008/layout/LinedList"/>
    <dgm:cxn modelId="{97231379-B08D-4AF7-8A38-126F74756064}" type="presParOf" srcId="{BA4B7F25-D863-460D-87AA-9652F52D5C63}" destId="{9104D69B-ACF8-4E36-9B64-501844557725}" srcOrd="2" destOrd="0" presId="urn:microsoft.com/office/officeart/2008/layout/LinedList"/>
    <dgm:cxn modelId="{9CCD9613-63FE-4AB4-8130-E98D519C8209}" type="presParOf" srcId="{BA4B7F25-D863-460D-87AA-9652F52D5C63}" destId="{20815128-4648-4294-A316-D54C9A660664}" srcOrd="3" destOrd="0" presId="urn:microsoft.com/office/officeart/2008/layout/LinedList"/>
    <dgm:cxn modelId="{4B2FB7F1-293E-472F-8DF2-B6E1A7CFAF9A}" type="presParOf" srcId="{20815128-4648-4294-A316-D54C9A660664}" destId="{825E5325-DE06-410B-B16D-2844EC1790D6}" srcOrd="0" destOrd="0" presId="urn:microsoft.com/office/officeart/2008/layout/LinedList"/>
    <dgm:cxn modelId="{67B268CC-91E2-49EB-991E-3CE9C91FD41E}" type="presParOf" srcId="{20815128-4648-4294-A316-D54C9A660664}" destId="{D1AFF300-D6F5-4D99-8EE1-5E1B6770D0B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898CF4C-EBC4-4110-AB8D-439FA88C354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786FDFE-9670-4735-AC19-D657EAC5BA50}">
      <dgm:prSet/>
      <dgm:spPr/>
      <dgm:t>
        <a:bodyPr/>
        <a:lstStyle/>
        <a:p>
          <a:pPr rtl="0"/>
          <a:r>
            <a:rPr lang="en-US"/>
            <a:t>Has it been declared the new standard of care?</a:t>
          </a:r>
        </a:p>
      </dgm:t>
    </dgm:pt>
    <dgm:pt modelId="{62ADE495-D5F3-40CC-B3E0-27877D42183A}" type="parTrans" cxnId="{CEEE2E6E-9BBB-4F6C-8FE7-CC4A4BAB43B0}">
      <dgm:prSet/>
      <dgm:spPr/>
      <dgm:t>
        <a:bodyPr/>
        <a:lstStyle/>
        <a:p>
          <a:endParaRPr lang="en-US" sz="2800"/>
        </a:p>
      </dgm:t>
    </dgm:pt>
    <dgm:pt modelId="{6C5D19FA-4E02-4CAF-B676-C5027835BBC5}" type="sibTrans" cxnId="{CEEE2E6E-9BBB-4F6C-8FE7-CC4A4BAB43B0}">
      <dgm:prSet/>
      <dgm:spPr/>
      <dgm:t>
        <a:bodyPr/>
        <a:lstStyle/>
        <a:p>
          <a:endParaRPr lang="en-US"/>
        </a:p>
      </dgm:t>
    </dgm:pt>
    <dgm:pt modelId="{9E3D4174-3C77-418E-8FD0-64A34A317F9F}">
      <dgm:prSet/>
      <dgm:spPr/>
      <dgm:t>
        <a:bodyPr/>
        <a:lstStyle/>
        <a:p>
          <a:pPr rtl="0"/>
          <a:r>
            <a:rPr lang="en-US"/>
            <a:t>What does the new technology supplant?</a:t>
          </a:r>
        </a:p>
      </dgm:t>
    </dgm:pt>
    <dgm:pt modelId="{D8D87565-7B0A-4C98-856F-1FD126354CD5}" type="parTrans" cxnId="{123A6105-7987-4166-8950-1A369DFB7A6D}">
      <dgm:prSet/>
      <dgm:spPr/>
      <dgm:t>
        <a:bodyPr/>
        <a:lstStyle/>
        <a:p>
          <a:endParaRPr lang="en-US" sz="2800"/>
        </a:p>
      </dgm:t>
    </dgm:pt>
    <dgm:pt modelId="{5C572333-E559-4944-AD7D-5D02770049C7}" type="sibTrans" cxnId="{123A6105-7987-4166-8950-1A369DFB7A6D}">
      <dgm:prSet/>
      <dgm:spPr/>
      <dgm:t>
        <a:bodyPr/>
        <a:lstStyle/>
        <a:p>
          <a:endParaRPr lang="en-US"/>
        </a:p>
      </dgm:t>
    </dgm:pt>
    <dgm:pt modelId="{E151239D-FCC8-4881-B19D-7FB20F39022D}">
      <dgm:prSet/>
      <dgm:spPr/>
      <dgm:t>
        <a:bodyPr/>
        <a:lstStyle/>
        <a:p>
          <a:pPr rtl="0"/>
          <a:r>
            <a:rPr lang="en-US"/>
            <a:t>Are there clear indications for its use?</a:t>
          </a:r>
        </a:p>
      </dgm:t>
    </dgm:pt>
    <dgm:pt modelId="{06A1021D-2E18-415A-B6DF-5257F6D5F0CF}" type="parTrans" cxnId="{E0888003-85ED-4C1D-958A-8E9EAD1F0C65}">
      <dgm:prSet/>
      <dgm:spPr/>
      <dgm:t>
        <a:bodyPr/>
        <a:lstStyle/>
        <a:p>
          <a:endParaRPr lang="en-US" sz="2800"/>
        </a:p>
      </dgm:t>
    </dgm:pt>
    <dgm:pt modelId="{4695BB0E-E57D-4AC0-AF92-692BD1EB630A}" type="sibTrans" cxnId="{E0888003-85ED-4C1D-958A-8E9EAD1F0C65}">
      <dgm:prSet/>
      <dgm:spPr/>
      <dgm:t>
        <a:bodyPr/>
        <a:lstStyle/>
        <a:p>
          <a:endParaRPr lang="en-US"/>
        </a:p>
      </dgm:t>
    </dgm:pt>
    <dgm:pt modelId="{55D57ECA-7A62-43CD-87DB-F76C19CDFA29}">
      <dgm:prSet/>
      <dgm:spPr/>
      <dgm:t>
        <a:bodyPr/>
        <a:lstStyle/>
        <a:p>
          <a:pPr rtl="0"/>
          <a:r>
            <a:rPr lang="en-US"/>
            <a:t>How does it improve quality and outcomes? </a:t>
          </a:r>
        </a:p>
      </dgm:t>
    </dgm:pt>
    <dgm:pt modelId="{2F0E78FF-A5CF-46A7-BBC4-811A99EC37C2}" type="parTrans" cxnId="{DA07007C-D94C-4E3A-9238-98998D61A2D7}">
      <dgm:prSet/>
      <dgm:spPr/>
      <dgm:t>
        <a:bodyPr/>
        <a:lstStyle/>
        <a:p>
          <a:endParaRPr lang="en-US" sz="2800"/>
        </a:p>
      </dgm:t>
    </dgm:pt>
    <dgm:pt modelId="{917DCA77-D89E-4E45-89BE-8ABA669EB07D}" type="sibTrans" cxnId="{DA07007C-D94C-4E3A-9238-98998D61A2D7}">
      <dgm:prSet/>
      <dgm:spPr/>
      <dgm:t>
        <a:bodyPr/>
        <a:lstStyle/>
        <a:p>
          <a:endParaRPr lang="en-US"/>
        </a:p>
      </dgm:t>
    </dgm:pt>
    <dgm:pt modelId="{E6EF8FE0-9861-4308-A40A-888CAF078FC5}">
      <dgm:prSet/>
      <dgm:spPr/>
      <dgm:t>
        <a:bodyPr/>
        <a:lstStyle/>
        <a:p>
          <a:pPr rtl="0"/>
          <a:r>
            <a:rPr lang="en-US"/>
            <a:t>How does it reduce acuity and severity?</a:t>
          </a:r>
        </a:p>
      </dgm:t>
    </dgm:pt>
    <dgm:pt modelId="{AD6151BB-3778-4F2A-B686-CE9DC260F899}" type="parTrans" cxnId="{1EBC4F37-7B7E-4E81-BA66-F511DD0C2D57}">
      <dgm:prSet/>
      <dgm:spPr/>
      <dgm:t>
        <a:bodyPr/>
        <a:lstStyle/>
        <a:p>
          <a:endParaRPr lang="en-US" sz="2800"/>
        </a:p>
      </dgm:t>
    </dgm:pt>
    <dgm:pt modelId="{BF1E9FB7-DFE3-4099-934A-7FBDE64C3579}" type="sibTrans" cxnId="{1EBC4F37-7B7E-4E81-BA66-F511DD0C2D57}">
      <dgm:prSet/>
      <dgm:spPr/>
      <dgm:t>
        <a:bodyPr/>
        <a:lstStyle/>
        <a:p>
          <a:endParaRPr lang="en-US"/>
        </a:p>
      </dgm:t>
    </dgm:pt>
    <dgm:pt modelId="{51C7C988-F364-408A-929D-86F15DB31457}">
      <dgm:prSet/>
      <dgm:spPr/>
      <dgm:t>
        <a:bodyPr/>
        <a:lstStyle/>
        <a:p>
          <a:pPr rtl="0"/>
          <a:r>
            <a:rPr lang="en-US"/>
            <a:t>How will demand be managed?</a:t>
          </a:r>
        </a:p>
      </dgm:t>
    </dgm:pt>
    <dgm:pt modelId="{31628145-7596-4F44-B476-1417FC42030C}" type="parTrans" cxnId="{EEA5BD67-C3E3-40CA-BA46-58757B7FE58E}">
      <dgm:prSet/>
      <dgm:spPr/>
      <dgm:t>
        <a:bodyPr/>
        <a:lstStyle/>
        <a:p>
          <a:endParaRPr lang="en-US" sz="2800"/>
        </a:p>
      </dgm:t>
    </dgm:pt>
    <dgm:pt modelId="{98C07AF4-347E-4A3D-9BC0-02C4250C2359}" type="sibTrans" cxnId="{EEA5BD67-C3E3-40CA-BA46-58757B7FE58E}">
      <dgm:prSet/>
      <dgm:spPr/>
      <dgm:t>
        <a:bodyPr/>
        <a:lstStyle/>
        <a:p>
          <a:endParaRPr lang="en-US"/>
        </a:p>
      </dgm:t>
    </dgm:pt>
    <dgm:pt modelId="{ADC031B8-83CC-4198-9F90-8D208799435B}">
      <dgm:prSet/>
      <dgm:spPr/>
      <dgm:t>
        <a:bodyPr/>
        <a:lstStyle/>
        <a:p>
          <a:pPr rtl="0"/>
          <a:r>
            <a:rPr lang="en-US"/>
            <a:t>Any provider credentialing needed?</a:t>
          </a:r>
        </a:p>
      </dgm:t>
    </dgm:pt>
    <dgm:pt modelId="{241053EE-D448-4F71-9FEB-9BF6C0BD7210}" type="parTrans" cxnId="{2172673E-E618-4B62-8D72-86FD68F4EA68}">
      <dgm:prSet/>
      <dgm:spPr/>
      <dgm:t>
        <a:bodyPr/>
        <a:lstStyle/>
        <a:p>
          <a:endParaRPr lang="en-US" sz="2800"/>
        </a:p>
      </dgm:t>
    </dgm:pt>
    <dgm:pt modelId="{20AB7325-98B1-47E0-8FAC-43D7C24A41A6}" type="sibTrans" cxnId="{2172673E-E618-4B62-8D72-86FD68F4EA68}">
      <dgm:prSet/>
      <dgm:spPr/>
      <dgm:t>
        <a:bodyPr/>
        <a:lstStyle/>
        <a:p>
          <a:endParaRPr lang="en-US"/>
        </a:p>
      </dgm:t>
    </dgm:pt>
    <dgm:pt modelId="{08B6338E-4357-49AE-AEC6-63ABF368B5AA}">
      <dgm:prSet/>
      <dgm:spPr/>
      <dgm:t>
        <a:bodyPr/>
        <a:lstStyle/>
        <a:p>
          <a:pPr rtl="0"/>
          <a:r>
            <a:rPr lang="en-US"/>
            <a:t>What are the projections for utilization over the next 3-5 years?</a:t>
          </a:r>
        </a:p>
      </dgm:t>
    </dgm:pt>
    <dgm:pt modelId="{0C4DD259-4ACE-4002-84FE-0C2799078898}" type="parTrans" cxnId="{D0190FF2-66B2-4A6B-BA9E-71B343C9C41E}">
      <dgm:prSet/>
      <dgm:spPr/>
      <dgm:t>
        <a:bodyPr/>
        <a:lstStyle/>
        <a:p>
          <a:endParaRPr lang="en-US" sz="2800"/>
        </a:p>
      </dgm:t>
    </dgm:pt>
    <dgm:pt modelId="{A1ACB31D-61E4-4684-9A53-34E5FD8CCEB6}" type="sibTrans" cxnId="{D0190FF2-66B2-4A6B-BA9E-71B343C9C41E}">
      <dgm:prSet/>
      <dgm:spPr/>
      <dgm:t>
        <a:bodyPr/>
        <a:lstStyle/>
        <a:p>
          <a:endParaRPr lang="en-US"/>
        </a:p>
      </dgm:t>
    </dgm:pt>
    <dgm:pt modelId="{22180B73-F951-4DB0-8CE1-5CE7DCDFCFB5}">
      <dgm:prSet/>
      <dgm:spPr/>
      <dgm:t>
        <a:bodyPr/>
        <a:lstStyle/>
        <a:p>
          <a:pPr rtl="0"/>
          <a:r>
            <a:rPr lang="en-US"/>
            <a:t>What if they don’t cover it? Public perception? Liabilities created?</a:t>
          </a:r>
        </a:p>
      </dgm:t>
    </dgm:pt>
    <dgm:pt modelId="{AA1BC847-70B0-4D49-80F2-4D12E01220A4}" type="parTrans" cxnId="{D3C36414-2F1B-4DAE-9EC4-615D6B414B90}">
      <dgm:prSet/>
      <dgm:spPr/>
      <dgm:t>
        <a:bodyPr/>
        <a:lstStyle/>
        <a:p>
          <a:endParaRPr lang="en-US" sz="2800"/>
        </a:p>
      </dgm:t>
    </dgm:pt>
    <dgm:pt modelId="{0CA065EF-9ECE-4A82-9E6F-20CCC5009F19}" type="sibTrans" cxnId="{D3C36414-2F1B-4DAE-9EC4-615D6B414B90}">
      <dgm:prSet/>
      <dgm:spPr/>
      <dgm:t>
        <a:bodyPr/>
        <a:lstStyle/>
        <a:p>
          <a:endParaRPr lang="en-US"/>
        </a:p>
      </dgm:t>
    </dgm:pt>
    <dgm:pt modelId="{792D71F9-84A6-46E7-B970-7B753B5B3D26}">
      <dgm:prSet/>
      <dgm:spPr/>
      <dgm:t>
        <a:bodyPr/>
        <a:lstStyle/>
        <a:p>
          <a:pPr rtl="0"/>
          <a:r>
            <a:rPr lang="en-US"/>
            <a:t>What if we choose not to offer the new service or item? Market consequences? </a:t>
          </a:r>
        </a:p>
      </dgm:t>
    </dgm:pt>
    <dgm:pt modelId="{B9AB8733-FCAB-4818-A4F4-015A0F865971}" type="parTrans" cxnId="{5732AD7F-5E85-48B3-84EE-F75284EF64C1}">
      <dgm:prSet/>
      <dgm:spPr/>
      <dgm:t>
        <a:bodyPr/>
        <a:lstStyle/>
        <a:p>
          <a:endParaRPr lang="en-US" sz="2800"/>
        </a:p>
      </dgm:t>
    </dgm:pt>
    <dgm:pt modelId="{86529C33-0539-439F-9A79-CF77B482CEBB}" type="sibTrans" cxnId="{5732AD7F-5E85-48B3-84EE-F75284EF64C1}">
      <dgm:prSet/>
      <dgm:spPr/>
      <dgm:t>
        <a:bodyPr/>
        <a:lstStyle/>
        <a:p>
          <a:endParaRPr lang="en-US"/>
        </a:p>
      </dgm:t>
    </dgm:pt>
    <dgm:pt modelId="{CC72A7A9-0FBE-467D-8E34-CF7E6772C24A}" type="pres">
      <dgm:prSet presAssocID="{2898CF4C-EBC4-4110-AB8D-439FA88C3545}" presName="vert0" presStyleCnt="0">
        <dgm:presLayoutVars>
          <dgm:dir/>
          <dgm:animOne val="branch"/>
          <dgm:animLvl val="lvl"/>
        </dgm:presLayoutVars>
      </dgm:prSet>
      <dgm:spPr/>
    </dgm:pt>
    <dgm:pt modelId="{D88AB131-0E5C-4285-A42E-6BC93C23D960}" type="pres">
      <dgm:prSet presAssocID="{5786FDFE-9670-4735-AC19-D657EAC5BA50}" presName="thickLine" presStyleLbl="alignNode1" presStyleIdx="0" presStyleCnt="10"/>
      <dgm:spPr/>
    </dgm:pt>
    <dgm:pt modelId="{75A14236-FFC9-45AF-B792-04BF8D5DD4F2}" type="pres">
      <dgm:prSet presAssocID="{5786FDFE-9670-4735-AC19-D657EAC5BA50}" presName="horz1" presStyleCnt="0"/>
      <dgm:spPr/>
    </dgm:pt>
    <dgm:pt modelId="{5F58F829-C98C-4540-A883-E35D2449BE6A}" type="pres">
      <dgm:prSet presAssocID="{5786FDFE-9670-4735-AC19-D657EAC5BA50}" presName="tx1" presStyleLbl="revTx" presStyleIdx="0" presStyleCnt="10"/>
      <dgm:spPr/>
    </dgm:pt>
    <dgm:pt modelId="{F5F4FA0C-6EAD-494A-B51C-3F1EDF2B8FE3}" type="pres">
      <dgm:prSet presAssocID="{5786FDFE-9670-4735-AC19-D657EAC5BA50}" presName="vert1" presStyleCnt="0"/>
      <dgm:spPr/>
    </dgm:pt>
    <dgm:pt modelId="{58FBFBD5-1180-4527-BF02-1B8D134DE4C6}" type="pres">
      <dgm:prSet presAssocID="{9E3D4174-3C77-418E-8FD0-64A34A317F9F}" presName="thickLine" presStyleLbl="alignNode1" presStyleIdx="1" presStyleCnt="10"/>
      <dgm:spPr/>
    </dgm:pt>
    <dgm:pt modelId="{CB9D2A08-A8FF-4B11-A005-B8082DC036A5}" type="pres">
      <dgm:prSet presAssocID="{9E3D4174-3C77-418E-8FD0-64A34A317F9F}" presName="horz1" presStyleCnt="0"/>
      <dgm:spPr/>
    </dgm:pt>
    <dgm:pt modelId="{6D57A6C2-15EF-496D-ABCE-1CA9D1FF72CF}" type="pres">
      <dgm:prSet presAssocID="{9E3D4174-3C77-418E-8FD0-64A34A317F9F}" presName="tx1" presStyleLbl="revTx" presStyleIdx="1" presStyleCnt="10"/>
      <dgm:spPr/>
    </dgm:pt>
    <dgm:pt modelId="{4BE45F1D-B21B-466C-B93E-9087273DA74B}" type="pres">
      <dgm:prSet presAssocID="{9E3D4174-3C77-418E-8FD0-64A34A317F9F}" presName="vert1" presStyleCnt="0"/>
      <dgm:spPr/>
    </dgm:pt>
    <dgm:pt modelId="{1C6E2D48-8C6D-45BE-849C-F7175072305A}" type="pres">
      <dgm:prSet presAssocID="{E151239D-FCC8-4881-B19D-7FB20F39022D}" presName="thickLine" presStyleLbl="alignNode1" presStyleIdx="2" presStyleCnt="10"/>
      <dgm:spPr/>
    </dgm:pt>
    <dgm:pt modelId="{543BF940-EB18-405C-97AB-D3B207A4EC4B}" type="pres">
      <dgm:prSet presAssocID="{E151239D-FCC8-4881-B19D-7FB20F39022D}" presName="horz1" presStyleCnt="0"/>
      <dgm:spPr/>
    </dgm:pt>
    <dgm:pt modelId="{AA7EDBFA-874B-4E0D-B230-C088E6E6C404}" type="pres">
      <dgm:prSet presAssocID="{E151239D-FCC8-4881-B19D-7FB20F39022D}" presName="tx1" presStyleLbl="revTx" presStyleIdx="2" presStyleCnt="10"/>
      <dgm:spPr/>
    </dgm:pt>
    <dgm:pt modelId="{1DDF6223-A6B3-4F7E-A642-B434F3A556E1}" type="pres">
      <dgm:prSet presAssocID="{E151239D-FCC8-4881-B19D-7FB20F39022D}" presName="vert1" presStyleCnt="0"/>
      <dgm:spPr/>
    </dgm:pt>
    <dgm:pt modelId="{ACE00DA8-7D70-41AE-AE22-62613D3DDF20}" type="pres">
      <dgm:prSet presAssocID="{55D57ECA-7A62-43CD-87DB-F76C19CDFA29}" presName="thickLine" presStyleLbl="alignNode1" presStyleIdx="3" presStyleCnt="10"/>
      <dgm:spPr/>
    </dgm:pt>
    <dgm:pt modelId="{52AC0827-4AEB-4170-B9B9-C81AF9B5F5A7}" type="pres">
      <dgm:prSet presAssocID="{55D57ECA-7A62-43CD-87DB-F76C19CDFA29}" presName="horz1" presStyleCnt="0"/>
      <dgm:spPr/>
    </dgm:pt>
    <dgm:pt modelId="{48862ACF-1293-49C8-BFF9-E66A40EBCB65}" type="pres">
      <dgm:prSet presAssocID="{55D57ECA-7A62-43CD-87DB-F76C19CDFA29}" presName="tx1" presStyleLbl="revTx" presStyleIdx="3" presStyleCnt="10"/>
      <dgm:spPr/>
    </dgm:pt>
    <dgm:pt modelId="{EE173149-5531-4C02-B70A-478A622F0520}" type="pres">
      <dgm:prSet presAssocID="{55D57ECA-7A62-43CD-87DB-F76C19CDFA29}" presName="vert1" presStyleCnt="0"/>
      <dgm:spPr/>
    </dgm:pt>
    <dgm:pt modelId="{C5E6A2AF-B7D2-4403-A861-EE07C9067204}" type="pres">
      <dgm:prSet presAssocID="{E6EF8FE0-9861-4308-A40A-888CAF078FC5}" presName="thickLine" presStyleLbl="alignNode1" presStyleIdx="4" presStyleCnt="10"/>
      <dgm:spPr/>
    </dgm:pt>
    <dgm:pt modelId="{9A8F44D1-6FE4-45AC-9BA4-91D27FC9B975}" type="pres">
      <dgm:prSet presAssocID="{E6EF8FE0-9861-4308-A40A-888CAF078FC5}" presName="horz1" presStyleCnt="0"/>
      <dgm:spPr/>
    </dgm:pt>
    <dgm:pt modelId="{40E93CD1-F7A3-4774-945F-EC8B751EC663}" type="pres">
      <dgm:prSet presAssocID="{E6EF8FE0-9861-4308-A40A-888CAF078FC5}" presName="tx1" presStyleLbl="revTx" presStyleIdx="4" presStyleCnt="10"/>
      <dgm:spPr/>
    </dgm:pt>
    <dgm:pt modelId="{0C80E40C-8B7A-4E7A-86A1-446098EE3A59}" type="pres">
      <dgm:prSet presAssocID="{E6EF8FE0-9861-4308-A40A-888CAF078FC5}" presName="vert1" presStyleCnt="0"/>
      <dgm:spPr/>
    </dgm:pt>
    <dgm:pt modelId="{07DE0214-60C5-4AA1-BEE0-C9BB1C1DB5CE}" type="pres">
      <dgm:prSet presAssocID="{51C7C988-F364-408A-929D-86F15DB31457}" presName="thickLine" presStyleLbl="alignNode1" presStyleIdx="5" presStyleCnt="10"/>
      <dgm:spPr/>
    </dgm:pt>
    <dgm:pt modelId="{1769FA5B-F973-43DC-B3D9-23C1E4E5DD6C}" type="pres">
      <dgm:prSet presAssocID="{51C7C988-F364-408A-929D-86F15DB31457}" presName="horz1" presStyleCnt="0"/>
      <dgm:spPr/>
    </dgm:pt>
    <dgm:pt modelId="{995E9F93-14CA-46BA-84CA-60B995F92538}" type="pres">
      <dgm:prSet presAssocID="{51C7C988-F364-408A-929D-86F15DB31457}" presName="tx1" presStyleLbl="revTx" presStyleIdx="5" presStyleCnt="10"/>
      <dgm:spPr/>
    </dgm:pt>
    <dgm:pt modelId="{DD75EFBE-D004-439C-9B4A-A0D33FC54945}" type="pres">
      <dgm:prSet presAssocID="{51C7C988-F364-408A-929D-86F15DB31457}" presName="vert1" presStyleCnt="0"/>
      <dgm:spPr/>
    </dgm:pt>
    <dgm:pt modelId="{7CA5D71D-AE59-4BEF-9EBF-8F047CA528D0}" type="pres">
      <dgm:prSet presAssocID="{ADC031B8-83CC-4198-9F90-8D208799435B}" presName="thickLine" presStyleLbl="alignNode1" presStyleIdx="6" presStyleCnt="10"/>
      <dgm:spPr/>
    </dgm:pt>
    <dgm:pt modelId="{8FD5016D-39C2-4DCD-8B48-B1D0182FB21A}" type="pres">
      <dgm:prSet presAssocID="{ADC031B8-83CC-4198-9F90-8D208799435B}" presName="horz1" presStyleCnt="0"/>
      <dgm:spPr/>
    </dgm:pt>
    <dgm:pt modelId="{CBF3E851-AAFC-445A-BD20-7CF5050977CA}" type="pres">
      <dgm:prSet presAssocID="{ADC031B8-83CC-4198-9F90-8D208799435B}" presName="tx1" presStyleLbl="revTx" presStyleIdx="6" presStyleCnt="10"/>
      <dgm:spPr/>
    </dgm:pt>
    <dgm:pt modelId="{E7CB952B-C156-4C36-8F27-BF9CD6B8C8D1}" type="pres">
      <dgm:prSet presAssocID="{ADC031B8-83CC-4198-9F90-8D208799435B}" presName="vert1" presStyleCnt="0"/>
      <dgm:spPr/>
    </dgm:pt>
    <dgm:pt modelId="{6B7B7DAD-4D6C-447C-827E-72E811E02F0B}" type="pres">
      <dgm:prSet presAssocID="{08B6338E-4357-49AE-AEC6-63ABF368B5AA}" presName="thickLine" presStyleLbl="alignNode1" presStyleIdx="7" presStyleCnt="10"/>
      <dgm:spPr/>
    </dgm:pt>
    <dgm:pt modelId="{D31C680B-6277-4C41-B9DF-8F669E6EC630}" type="pres">
      <dgm:prSet presAssocID="{08B6338E-4357-49AE-AEC6-63ABF368B5AA}" presName="horz1" presStyleCnt="0"/>
      <dgm:spPr/>
    </dgm:pt>
    <dgm:pt modelId="{18B7ECC5-8A5A-4DCF-B658-7D59E25B2C37}" type="pres">
      <dgm:prSet presAssocID="{08B6338E-4357-49AE-AEC6-63ABF368B5AA}" presName="tx1" presStyleLbl="revTx" presStyleIdx="7" presStyleCnt="10"/>
      <dgm:spPr/>
    </dgm:pt>
    <dgm:pt modelId="{48A98E33-B02B-4A85-9BBD-90ADAD97DC43}" type="pres">
      <dgm:prSet presAssocID="{08B6338E-4357-49AE-AEC6-63ABF368B5AA}" presName="vert1" presStyleCnt="0"/>
      <dgm:spPr/>
    </dgm:pt>
    <dgm:pt modelId="{9BB55C37-89E4-4A5C-8F05-6AACB636A601}" type="pres">
      <dgm:prSet presAssocID="{22180B73-F951-4DB0-8CE1-5CE7DCDFCFB5}" presName="thickLine" presStyleLbl="alignNode1" presStyleIdx="8" presStyleCnt="10"/>
      <dgm:spPr/>
    </dgm:pt>
    <dgm:pt modelId="{767EA63D-7BED-4836-9365-16E7C9E32DD4}" type="pres">
      <dgm:prSet presAssocID="{22180B73-F951-4DB0-8CE1-5CE7DCDFCFB5}" presName="horz1" presStyleCnt="0"/>
      <dgm:spPr/>
    </dgm:pt>
    <dgm:pt modelId="{9577872D-342E-4C16-8757-8CD3669ECA29}" type="pres">
      <dgm:prSet presAssocID="{22180B73-F951-4DB0-8CE1-5CE7DCDFCFB5}" presName="tx1" presStyleLbl="revTx" presStyleIdx="8" presStyleCnt="10"/>
      <dgm:spPr/>
    </dgm:pt>
    <dgm:pt modelId="{F5EDBB97-E329-49F2-84B2-CDCA3E3EC849}" type="pres">
      <dgm:prSet presAssocID="{22180B73-F951-4DB0-8CE1-5CE7DCDFCFB5}" presName="vert1" presStyleCnt="0"/>
      <dgm:spPr/>
    </dgm:pt>
    <dgm:pt modelId="{4CB3E73E-2440-43DE-A8AF-73BD1E8A89FB}" type="pres">
      <dgm:prSet presAssocID="{792D71F9-84A6-46E7-B970-7B753B5B3D26}" presName="thickLine" presStyleLbl="alignNode1" presStyleIdx="9" presStyleCnt="10"/>
      <dgm:spPr/>
    </dgm:pt>
    <dgm:pt modelId="{B8D5BE96-4583-4C99-8F08-EC7D9DF66527}" type="pres">
      <dgm:prSet presAssocID="{792D71F9-84A6-46E7-B970-7B753B5B3D26}" presName="horz1" presStyleCnt="0"/>
      <dgm:spPr/>
    </dgm:pt>
    <dgm:pt modelId="{9FEF966F-0F69-4C89-8FB1-5D9ABC4BFF99}" type="pres">
      <dgm:prSet presAssocID="{792D71F9-84A6-46E7-B970-7B753B5B3D26}" presName="tx1" presStyleLbl="revTx" presStyleIdx="9" presStyleCnt="10"/>
      <dgm:spPr/>
    </dgm:pt>
    <dgm:pt modelId="{F4A2A353-0EF2-40BA-BD16-134FF31E8CD7}" type="pres">
      <dgm:prSet presAssocID="{792D71F9-84A6-46E7-B970-7B753B5B3D26}" presName="vert1" presStyleCnt="0"/>
      <dgm:spPr/>
    </dgm:pt>
  </dgm:ptLst>
  <dgm:cxnLst>
    <dgm:cxn modelId="{E0888003-85ED-4C1D-958A-8E9EAD1F0C65}" srcId="{2898CF4C-EBC4-4110-AB8D-439FA88C3545}" destId="{E151239D-FCC8-4881-B19D-7FB20F39022D}" srcOrd="2" destOrd="0" parTransId="{06A1021D-2E18-415A-B6DF-5257F6D5F0CF}" sibTransId="{4695BB0E-E57D-4AC0-AF92-692BD1EB630A}"/>
    <dgm:cxn modelId="{123A6105-7987-4166-8950-1A369DFB7A6D}" srcId="{2898CF4C-EBC4-4110-AB8D-439FA88C3545}" destId="{9E3D4174-3C77-418E-8FD0-64A34A317F9F}" srcOrd="1" destOrd="0" parTransId="{D8D87565-7B0A-4C98-856F-1FD126354CD5}" sibTransId="{5C572333-E559-4944-AD7D-5D02770049C7}"/>
    <dgm:cxn modelId="{D3C36414-2F1B-4DAE-9EC4-615D6B414B90}" srcId="{2898CF4C-EBC4-4110-AB8D-439FA88C3545}" destId="{22180B73-F951-4DB0-8CE1-5CE7DCDFCFB5}" srcOrd="8" destOrd="0" parTransId="{AA1BC847-70B0-4D49-80F2-4D12E01220A4}" sibTransId="{0CA065EF-9ECE-4A82-9E6F-20CCC5009F19}"/>
    <dgm:cxn modelId="{D789D91D-38A1-4683-9076-2B000771F0CB}" type="presOf" srcId="{792D71F9-84A6-46E7-B970-7B753B5B3D26}" destId="{9FEF966F-0F69-4C89-8FB1-5D9ABC4BFF99}" srcOrd="0" destOrd="0" presId="urn:microsoft.com/office/officeart/2008/layout/LinedList"/>
    <dgm:cxn modelId="{E5992421-87AA-4DEF-BD19-10F8F5950E30}" type="presOf" srcId="{ADC031B8-83CC-4198-9F90-8D208799435B}" destId="{CBF3E851-AAFC-445A-BD20-7CF5050977CA}" srcOrd="0" destOrd="0" presId="urn:microsoft.com/office/officeart/2008/layout/LinedList"/>
    <dgm:cxn modelId="{1EBC4F37-7B7E-4E81-BA66-F511DD0C2D57}" srcId="{2898CF4C-EBC4-4110-AB8D-439FA88C3545}" destId="{E6EF8FE0-9861-4308-A40A-888CAF078FC5}" srcOrd="4" destOrd="0" parTransId="{AD6151BB-3778-4F2A-B686-CE9DC260F899}" sibTransId="{BF1E9FB7-DFE3-4099-934A-7FBDE64C3579}"/>
    <dgm:cxn modelId="{2172673E-E618-4B62-8D72-86FD68F4EA68}" srcId="{2898CF4C-EBC4-4110-AB8D-439FA88C3545}" destId="{ADC031B8-83CC-4198-9F90-8D208799435B}" srcOrd="6" destOrd="0" parTransId="{241053EE-D448-4F71-9FEB-9BF6C0BD7210}" sibTransId="{20AB7325-98B1-47E0-8FAC-43D7C24A41A6}"/>
    <dgm:cxn modelId="{87E36044-175E-4C02-95E9-439D44555478}" type="presOf" srcId="{2898CF4C-EBC4-4110-AB8D-439FA88C3545}" destId="{CC72A7A9-0FBE-467D-8E34-CF7E6772C24A}" srcOrd="0" destOrd="0" presId="urn:microsoft.com/office/officeart/2008/layout/LinedList"/>
    <dgm:cxn modelId="{EEA5BD67-C3E3-40CA-BA46-58757B7FE58E}" srcId="{2898CF4C-EBC4-4110-AB8D-439FA88C3545}" destId="{51C7C988-F364-408A-929D-86F15DB31457}" srcOrd="5" destOrd="0" parTransId="{31628145-7596-4F44-B476-1417FC42030C}" sibTransId="{98C07AF4-347E-4A3D-9BC0-02C4250C2359}"/>
    <dgm:cxn modelId="{CEEE2E6E-9BBB-4F6C-8FE7-CC4A4BAB43B0}" srcId="{2898CF4C-EBC4-4110-AB8D-439FA88C3545}" destId="{5786FDFE-9670-4735-AC19-D657EAC5BA50}" srcOrd="0" destOrd="0" parTransId="{62ADE495-D5F3-40CC-B3E0-27877D42183A}" sibTransId="{6C5D19FA-4E02-4CAF-B676-C5027835BBC5}"/>
    <dgm:cxn modelId="{BF2A0755-4F8D-45E8-851F-80E5BCFA2088}" type="presOf" srcId="{E151239D-FCC8-4881-B19D-7FB20F39022D}" destId="{AA7EDBFA-874B-4E0D-B230-C088E6E6C404}" srcOrd="0" destOrd="0" presId="urn:microsoft.com/office/officeart/2008/layout/LinedList"/>
    <dgm:cxn modelId="{DA07007C-D94C-4E3A-9238-98998D61A2D7}" srcId="{2898CF4C-EBC4-4110-AB8D-439FA88C3545}" destId="{55D57ECA-7A62-43CD-87DB-F76C19CDFA29}" srcOrd="3" destOrd="0" parTransId="{2F0E78FF-A5CF-46A7-BBC4-811A99EC37C2}" sibTransId="{917DCA77-D89E-4E45-89BE-8ABA669EB07D}"/>
    <dgm:cxn modelId="{5732AD7F-5E85-48B3-84EE-F75284EF64C1}" srcId="{2898CF4C-EBC4-4110-AB8D-439FA88C3545}" destId="{792D71F9-84A6-46E7-B970-7B753B5B3D26}" srcOrd="9" destOrd="0" parTransId="{B9AB8733-FCAB-4818-A4F4-015A0F865971}" sibTransId="{86529C33-0539-439F-9A79-CF77B482CEBB}"/>
    <dgm:cxn modelId="{FD911B9C-926A-40A1-A9A1-F421C55A984F}" type="presOf" srcId="{55D57ECA-7A62-43CD-87DB-F76C19CDFA29}" destId="{48862ACF-1293-49C8-BFF9-E66A40EBCB65}" srcOrd="0" destOrd="0" presId="urn:microsoft.com/office/officeart/2008/layout/LinedList"/>
    <dgm:cxn modelId="{417D8BC5-24D3-455F-8564-5F41B1886326}" type="presOf" srcId="{22180B73-F951-4DB0-8CE1-5CE7DCDFCFB5}" destId="{9577872D-342E-4C16-8757-8CD3669ECA29}" srcOrd="0" destOrd="0" presId="urn:microsoft.com/office/officeart/2008/layout/LinedList"/>
    <dgm:cxn modelId="{3D5CBCC6-9CC2-4665-A99E-7212ED579A47}" type="presOf" srcId="{08B6338E-4357-49AE-AEC6-63ABF368B5AA}" destId="{18B7ECC5-8A5A-4DCF-B658-7D59E25B2C37}" srcOrd="0" destOrd="0" presId="urn:microsoft.com/office/officeart/2008/layout/LinedList"/>
    <dgm:cxn modelId="{FE4CC0C6-288C-4818-A268-578112B8CC9F}" type="presOf" srcId="{5786FDFE-9670-4735-AC19-D657EAC5BA50}" destId="{5F58F829-C98C-4540-A883-E35D2449BE6A}" srcOrd="0" destOrd="0" presId="urn:microsoft.com/office/officeart/2008/layout/LinedList"/>
    <dgm:cxn modelId="{1BF404D0-6981-4532-96E6-8F3687D94199}" type="presOf" srcId="{51C7C988-F364-408A-929D-86F15DB31457}" destId="{995E9F93-14CA-46BA-84CA-60B995F92538}" srcOrd="0" destOrd="0" presId="urn:microsoft.com/office/officeart/2008/layout/LinedList"/>
    <dgm:cxn modelId="{3D3F4ADD-0FB7-4DDD-9465-B29E7A9BEBCC}" type="presOf" srcId="{E6EF8FE0-9861-4308-A40A-888CAF078FC5}" destId="{40E93CD1-F7A3-4774-945F-EC8B751EC663}" srcOrd="0" destOrd="0" presId="urn:microsoft.com/office/officeart/2008/layout/LinedList"/>
    <dgm:cxn modelId="{D0190FF2-66B2-4A6B-BA9E-71B343C9C41E}" srcId="{2898CF4C-EBC4-4110-AB8D-439FA88C3545}" destId="{08B6338E-4357-49AE-AEC6-63ABF368B5AA}" srcOrd="7" destOrd="0" parTransId="{0C4DD259-4ACE-4002-84FE-0C2799078898}" sibTransId="{A1ACB31D-61E4-4684-9A53-34E5FD8CCEB6}"/>
    <dgm:cxn modelId="{96BC10FA-FB6B-47E7-B54C-7B3A7BA98DB5}" type="presOf" srcId="{9E3D4174-3C77-418E-8FD0-64A34A317F9F}" destId="{6D57A6C2-15EF-496D-ABCE-1CA9D1FF72CF}" srcOrd="0" destOrd="0" presId="urn:microsoft.com/office/officeart/2008/layout/LinedList"/>
    <dgm:cxn modelId="{07DDB454-7E44-422E-8B95-C826278ECBD4}" type="presParOf" srcId="{CC72A7A9-0FBE-467D-8E34-CF7E6772C24A}" destId="{D88AB131-0E5C-4285-A42E-6BC93C23D960}" srcOrd="0" destOrd="0" presId="urn:microsoft.com/office/officeart/2008/layout/LinedList"/>
    <dgm:cxn modelId="{D5D5C82C-83D1-47AF-A3BB-9E80BA387E31}" type="presParOf" srcId="{CC72A7A9-0FBE-467D-8E34-CF7E6772C24A}" destId="{75A14236-FFC9-45AF-B792-04BF8D5DD4F2}" srcOrd="1" destOrd="0" presId="urn:microsoft.com/office/officeart/2008/layout/LinedList"/>
    <dgm:cxn modelId="{CF7253CC-D885-4C92-97C0-4840DD2D1E8D}" type="presParOf" srcId="{75A14236-FFC9-45AF-B792-04BF8D5DD4F2}" destId="{5F58F829-C98C-4540-A883-E35D2449BE6A}" srcOrd="0" destOrd="0" presId="urn:microsoft.com/office/officeart/2008/layout/LinedList"/>
    <dgm:cxn modelId="{7496C2F0-7F77-450B-B463-8F180B939096}" type="presParOf" srcId="{75A14236-FFC9-45AF-B792-04BF8D5DD4F2}" destId="{F5F4FA0C-6EAD-494A-B51C-3F1EDF2B8FE3}" srcOrd="1" destOrd="0" presId="urn:microsoft.com/office/officeart/2008/layout/LinedList"/>
    <dgm:cxn modelId="{8EAA238A-B61F-403D-A19B-6C0DECC78904}" type="presParOf" srcId="{CC72A7A9-0FBE-467D-8E34-CF7E6772C24A}" destId="{58FBFBD5-1180-4527-BF02-1B8D134DE4C6}" srcOrd="2" destOrd="0" presId="urn:microsoft.com/office/officeart/2008/layout/LinedList"/>
    <dgm:cxn modelId="{8D4B7B3D-CC09-4A66-8171-AAB43248D278}" type="presParOf" srcId="{CC72A7A9-0FBE-467D-8E34-CF7E6772C24A}" destId="{CB9D2A08-A8FF-4B11-A005-B8082DC036A5}" srcOrd="3" destOrd="0" presId="urn:microsoft.com/office/officeart/2008/layout/LinedList"/>
    <dgm:cxn modelId="{EAB2534F-2326-445D-80F6-EF0220E06364}" type="presParOf" srcId="{CB9D2A08-A8FF-4B11-A005-B8082DC036A5}" destId="{6D57A6C2-15EF-496D-ABCE-1CA9D1FF72CF}" srcOrd="0" destOrd="0" presId="urn:microsoft.com/office/officeart/2008/layout/LinedList"/>
    <dgm:cxn modelId="{0DEE1F72-FC33-4EC3-8CE2-3455A3DEFA43}" type="presParOf" srcId="{CB9D2A08-A8FF-4B11-A005-B8082DC036A5}" destId="{4BE45F1D-B21B-466C-B93E-9087273DA74B}" srcOrd="1" destOrd="0" presId="urn:microsoft.com/office/officeart/2008/layout/LinedList"/>
    <dgm:cxn modelId="{D4741A4D-789A-44D7-935C-4FFEB6AAFF3D}" type="presParOf" srcId="{CC72A7A9-0FBE-467D-8E34-CF7E6772C24A}" destId="{1C6E2D48-8C6D-45BE-849C-F7175072305A}" srcOrd="4" destOrd="0" presId="urn:microsoft.com/office/officeart/2008/layout/LinedList"/>
    <dgm:cxn modelId="{CD225CA2-F3D8-44B1-8DBA-FBE7BC70AF3A}" type="presParOf" srcId="{CC72A7A9-0FBE-467D-8E34-CF7E6772C24A}" destId="{543BF940-EB18-405C-97AB-D3B207A4EC4B}" srcOrd="5" destOrd="0" presId="urn:microsoft.com/office/officeart/2008/layout/LinedList"/>
    <dgm:cxn modelId="{F56BF395-DC5D-4F05-9BAB-D085AF264266}" type="presParOf" srcId="{543BF940-EB18-405C-97AB-D3B207A4EC4B}" destId="{AA7EDBFA-874B-4E0D-B230-C088E6E6C404}" srcOrd="0" destOrd="0" presId="urn:microsoft.com/office/officeart/2008/layout/LinedList"/>
    <dgm:cxn modelId="{7CB7D57D-B9AD-4D05-9366-ECCFE176F2D4}" type="presParOf" srcId="{543BF940-EB18-405C-97AB-D3B207A4EC4B}" destId="{1DDF6223-A6B3-4F7E-A642-B434F3A556E1}" srcOrd="1" destOrd="0" presId="urn:microsoft.com/office/officeart/2008/layout/LinedList"/>
    <dgm:cxn modelId="{17257A08-57FB-48BA-BE9F-20D2081BCB27}" type="presParOf" srcId="{CC72A7A9-0FBE-467D-8E34-CF7E6772C24A}" destId="{ACE00DA8-7D70-41AE-AE22-62613D3DDF20}" srcOrd="6" destOrd="0" presId="urn:microsoft.com/office/officeart/2008/layout/LinedList"/>
    <dgm:cxn modelId="{C3970056-367A-4017-8858-5B6A1200A70A}" type="presParOf" srcId="{CC72A7A9-0FBE-467D-8E34-CF7E6772C24A}" destId="{52AC0827-4AEB-4170-B9B9-C81AF9B5F5A7}" srcOrd="7" destOrd="0" presId="urn:microsoft.com/office/officeart/2008/layout/LinedList"/>
    <dgm:cxn modelId="{5492FC42-73B0-4239-AEA8-B9C5CB0CD019}" type="presParOf" srcId="{52AC0827-4AEB-4170-B9B9-C81AF9B5F5A7}" destId="{48862ACF-1293-49C8-BFF9-E66A40EBCB65}" srcOrd="0" destOrd="0" presId="urn:microsoft.com/office/officeart/2008/layout/LinedList"/>
    <dgm:cxn modelId="{3841101C-AC80-4523-A21B-78D97FE6C5F8}" type="presParOf" srcId="{52AC0827-4AEB-4170-B9B9-C81AF9B5F5A7}" destId="{EE173149-5531-4C02-B70A-478A622F0520}" srcOrd="1" destOrd="0" presId="urn:microsoft.com/office/officeart/2008/layout/LinedList"/>
    <dgm:cxn modelId="{AACF4D14-F45C-4523-AFD5-F7C4AC3A8A53}" type="presParOf" srcId="{CC72A7A9-0FBE-467D-8E34-CF7E6772C24A}" destId="{C5E6A2AF-B7D2-4403-A861-EE07C9067204}" srcOrd="8" destOrd="0" presId="urn:microsoft.com/office/officeart/2008/layout/LinedList"/>
    <dgm:cxn modelId="{715051B6-E87F-4B22-8C66-A3F6CD4A9D3C}" type="presParOf" srcId="{CC72A7A9-0FBE-467D-8E34-CF7E6772C24A}" destId="{9A8F44D1-6FE4-45AC-9BA4-91D27FC9B975}" srcOrd="9" destOrd="0" presId="urn:microsoft.com/office/officeart/2008/layout/LinedList"/>
    <dgm:cxn modelId="{ED5E0F93-365D-4724-AD3F-7A221A02F53C}" type="presParOf" srcId="{9A8F44D1-6FE4-45AC-9BA4-91D27FC9B975}" destId="{40E93CD1-F7A3-4774-945F-EC8B751EC663}" srcOrd="0" destOrd="0" presId="urn:microsoft.com/office/officeart/2008/layout/LinedList"/>
    <dgm:cxn modelId="{A8770B79-C7F5-4DB2-9DE9-636DC15B89E9}" type="presParOf" srcId="{9A8F44D1-6FE4-45AC-9BA4-91D27FC9B975}" destId="{0C80E40C-8B7A-4E7A-86A1-446098EE3A59}" srcOrd="1" destOrd="0" presId="urn:microsoft.com/office/officeart/2008/layout/LinedList"/>
    <dgm:cxn modelId="{5BB8B710-2032-4616-BDA7-33FC98EC745B}" type="presParOf" srcId="{CC72A7A9-0FBE-467D-8E34-CF7E6772C24A}" destId="{07DE0214-60C5-4AA1-BEE0-C9BB1C1DB5CE}" srcOrd="10" destOrd="0" presId="urn:microsoft.com/office/officeart/2008/layout/LinedList"/>
    <dgm:cxn modelId="{ACF49D4C-E035-47F1-AE93-26B878C9B03B}" type="presParOf" srcId="{CC72A7A9-0FBE-467D-8E34-CF7E6772C24A}" destId="{1769FA5B-F973-43DC-B3D9-23C1E4E5DD6C}" srcOrd="11" destOrd="0" presId="urn:microsoft.com/office/officeart/2008/layout/LinedList"/>
    <dgm:cxn modelId="{0D3E5DD7-6EED-4057-929D-5A42DD26D798}" type="presParOf" srcId="{1769FA5B-F973-43DC-B3D9-23C1E4E5DD6C}" destId="{995E9F93-14CA-46BA-84CA-60B995F92538}" srcOrd="0" destOrd="0" presId="urn:microsoft.com/office/officeart/2008/layout/LinedList"/>
    <dgm:cxn modelId="{CA8EA356-66C9-4387-BBA5-7BE29C8281FB}" type="presParOf" srcId="{1769FA5B-F973-43DC-B3D9-23C1E4E5DD6C}" destId="{DD75EFBE-D004-439C-9B4A-A0D33FC54945}" srcOrd="1" destOrd="0" presId="urn:microsoft.com/office/officeart/2008/layout/LinedList"/>
    <dgm:cxn modelId="{DAA9275D-935E-49B0-BB24-D36C2E4B2413}" type="presParOf" srcId="{CC72A7A9-0FBE-467D-8E34-CF7E6772C24A}" destId="{7CA5D71D-AE59-4BEF-9EBF-8F047CA528D0}" srcOrd="12" destOrd="0" presId="urn:microsoft.com/office/officeart/2008/layout/LinedList"/>
    <dgm:cxn modelId="{00C84DFE-9206-4B23-86BC-4A21C34E54CE}" type="presParOf" srcId="{CC72A7A9-0FBE-467D-8E34-CF7E6772C24A}" destId="{8FD5016D-39C2-4DCD-8B48-B1D0182FB21A}" srcOrd="13" destOrd="0" presId="urn:microsoft.com/office/officeart/2008/layout/LinedList"/>
    <dgm:cxn modelId="{4FB6105D-193D-4396-B49E-DEEC8BAE260D}" type="presParOf" srcId="{8FD5016D-39C2-4DCD-8B48-B1D0182FB21A}" destId="{CBF3E851-AAFC-445A-BD20-7CF5050977CA}" srcOrd="0" destOrd="0" presId="urn:microsoft.com/office/officeart/2008/layout/LinedList"/>
    <dgm:cxn modelId="{4BFC074E-20CB-40AB-AD29-EE6BEB78898F}" type="presParOf" srcId="{8FD5016D-39C2-4DCD-8B48-B1D0182FB21A}" destId="{E7CB952B-C156-4C36-8F27-BF9CD6B8C8D1}" srcOrd="1" destOrd="0" presId="urn:microsoft.com/office/officeart/2008/layout/LinedList"/>
    <dgm:cxn modelId="{96612483-DB06-4BC7-87A6-BBE4AB4E67FB}" type="presParOf" srcId="{CC72A7A9-0FBE-467D-8E34-CF7E6772C24A}" destId="{6B7B7DAD-4D6C-447C-827E-72E811E02F0B}" srcOrd="14" destOrd="0" presId="urn:microsoft.com/office/officeart/2008/layout/LinedList"/>
    <dgm:cxn modelId="{9AB2A8C4-899A-444D-8B3B-1907A86569E5}" type="presParOf" srcId="{CC72A7A9-0FBE-467D-8E34-CF7E6772C24A}" destId="{D31C680B-6277-4C41-B9DF-8F669E6EC630}" srcOrd="15" destOrd="0" presId="urn:microsoft.com/office/officeart/2008/layout/LinedList"/>
    <dgm:cxn modelId="{37B3E659-F4FE-4A9B-950B-701177FF0C95}" type="presParOf" srcId="{D31C680B-6277-4C41-B9DF-8F669E6EC630}" destId="{18B7ECC5-8A5A-4DCF-B658-7D59E25B2C37}" srcOrd="0" destOrd="0" presId="urn:microsoft.com/office/officeart/2008/layout/LinedList"/>
    <dgm:cxn modelId="{4285204C-3E1A-4BE9-8F19-B681F7B1D0A2}" type="presParOf" srcId="{D31C680B-6277-4C41-B9DF-8F669E6EC630}" destId="{48A98E33-B02B-4A85-9BBD-90ADAD97DC43}" srcOrd="1" destOrd="0" presId="urn:microsoft.com/office/officeart/2008/layout/LinedList"/>
    <dgm:cxn modelId="{25BFBD8A-3119-42A6-8C73-04B556292A76}" type="presParOf" srcId="{CC72A7A9-0FBE-467D-8E34-CF7E6772C24A}" destId="{9BB55C37-89E4-4A5C-8F05-6AACB636A601}" srcOrd="16" destOrd="0" presId="urn:microsoft.com/office/officeart/2008/layout/LinedList"/>
    <dgm:cxn modelId="{E93A87E6-D23B-4910-8723-56EE826D7624}" type="presParOf" srcId="{CC72A7A9-0FBE-467D-8E34-CF7E6772C24A}" destId="{767EA63D-7BED-4836-9365-16E7C9E32DD4}" srcOrd="17" destOrd="0" presId="urn:microsoft.com/office/officeart/2008/layout/LinedList"/>
    <dgm:cxn modelId="{B7B282A3-CAD2-4EA8-8839-4E29AF1509B0}" type="presParOf" srcId="{767EA63D-7BED-4836-9365-16E7C9E32DD4}" destId="{9577872D-342E-4C16-8757-8CD3669ECA29}" srcOrd="0" destOrd="0" presId="urn:microsoft.com/office/officeart/2008/layout/LinedList"/>
    <dgm:cxn modelId="{9CD02FDF-A40F-4C77-844F-8FDE770428CB}" type="presParOf" srcId="{767EA63D-7BED-4836-9365-16E7C9E32DD4}" destId="{F5EDBB97-E329-49F2-84B2-CDCA3E3EC849}" srcOrd="1" destOrd="0" presId="urn:microsoft.com/office/officeart/2008/layout/LinedList"/>
    <dgm:cxn modelId="{283CD4F5-EA85-4082-97D9-AD2A803239BE}" type="presParOf" srcId="{CC72A7A9-0FBE-467D-8E34-CF7E6772C24A}" destId="{4CB3E73E-2440-43DE-A8AF-73BD1E8A89FB}" srcOrd="18" destOrd="0" presId="urn:microsoft.com/office/officeart/2008/layout/LinedList"/>
    <dgm:cxn modelId="{0116A6A2-C1A2-4659-936A-0005E8C20AB8}" type="presParOf" srcId="{CC72A7A9-0FBE-467D-8E34-CF7E6772C24A}" destId="{B8D5BE96-4583-4C99-8F08-EC7D9DF66527}" srcOrd="19" destOrd="0" presId="urn:microsoft.com/office/officeart/2008/layout/LinedList"/>
    <dgm:cxn modelId="{CB894CF3-0BB7-46EA-93D1-30A73B312C5A}" type="presParOf" srcId="{B8D5BE96-4583-4C99-8F08-EC7D9DF66527}" destId="{9FEF966F-0F69-4C89-8FB1-5D9ABC4BFF99}" srcOrd="0" destOrd="0" presId="urn:microsoft.com/office/officeart/2008/layout/LinedList"/>
    <dgm:cxn modelId="{5C548775-8309-4CA5-9438-85CF85A392F3}" type="presParOf" srcId="{B8D5BE96-4583-4C99-8F08-EC7D9DF66527}" destId="{F4A2A353-0EF2-40BA-BD16-134FF31E8CD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913A665-D940-42E3-B444-A2B29782BEBA}"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ADD6D07F-0EDF-4F9C-8FEE-035AAAAA3121}">
      <dgm:prSet/>
      <dgm:spPr/>
      <dgm:t>
        <a:bodyPr/>
        <a:lstStyle/>
        <a:p>
          <a:pPr>
            <a:lnSpc>
              <a:spcPct val="100000"/>
            </a:lnSpc>
          </a:pPr>
          <a:r>
            <a:rPr lang="en-US"/>
            <a:t>Many manufacturers’ reps have reimbursement troubleshooting teams </a:t>
          </a:r>
        </a:p>
      </dgm:t>
    </dgm:pt>
    <dgm:pt modelId="{50F40448-F19F-45B4-AC9A-92F85A3FAB1A}" type="parTrans" cxnId="{CFFEC5E4-B780-46F8-9431-4018D4B63C7B}">
      <dgm:prSet/>
      <dgm:spPr/>
      <dgm:t>
        <a:bodyPr/>
        <a:lstStyle/>
        <a:p>
          <a:endParaRPr lang="en-US"/>
        </a:p>
      </dgm:t>
    </dgm:pt>
    <dgm:pt modelId="{FC3E97A8-2C1A-4639-8807-2A1608F4ED6E}" type="sibTrans" cxnId="{CFFEC5E4-B780-46F8-9431-4018D4B63C7B}">
      <dgm:prSet/>
      <dgm:spPr/>
      <dgm:t>
        <a:bodyPr/>
        <a:lstStyle/>
        <a:p>
          <a:pPr>
            <a:lnSpc>
              <a:spcPct val="100000"/>
            </a:lnSpc>
          </a:pPr>
          <a:endParaRPr lang="en-US"/>
        </a:p>
      </dgm:t>
    </dgm:pt>
    <dgm:pt modelId="{3E8031B5-1B8C-481A-94DA-B0F7C03F9969}">
      <dgm:prSet/>
      <dgm:spPr/>
      <dgm:t>
        <a:bodyPr/>
        <a:lstStyle/>
        <a:p>
          <a:pPr>
            <a:lnSpc>
              <a:spcPct val="100000"/>
            </a:lnSpc>
          </a:pPr>
          <a:r>
            <a:rPr lang="en-US"/>
            <a:t>Use their expertise and resources whenever possible.  Most are excellent!</a:t>
          </a:r>
        </a:p>
      </dgm:t>
    </dgm:pt>
    <dgm:pt modelId="{16AD9212-5DC4-452D-9D5D-A8088AD4125D}" type="parTrans" cxnId="{C0856F21-AFA1-47BE-8FC8-77F0B6E55253}">
      <dgm:prSet/>
      <dgm:spPr/>
      <dgm:t>
        <a:bodyPr/>
        <a:lstStyle/>
        <a:p>
          <a:endParaRPr lang="en-US"/>
        </a:p>
      </dgm:t>
    </dgm:pt>
    <dgm:pt modelId="{F424D7BA-F3FA-4306-9A12-63A7157155A9}" type="sibTrans" cxnId="{C0856F21-AFA1-47BE-8FC8-77F0B6E55253}">
      <dgm:prSet/>
      <dgm:spPr/>
      <dgm:t>
        <a:bodyPr/>
        <a:lstStyle/>
        <a:p>
          <a:pPr>
            <a:lnSpc>
              <a:spcPct val="100000"/>
            </a:lnSpc>
          </a:pPr>
          <a:endParaRPr lang="en-US"/>
        </a:p>
      </dgm:t>
    </dgm:pt>
    <dgm:pt modelId="{252C13C8-82C7-4C51-9B2B-E7D8CD74672C}">
      <dgm:prSet/>
      <dgm:spPr/>
      <dgm:t>
        <a:bodyPr/>
        <a:lstStyle/>
        <a:p>
          <a:pPr>
            <a:lnSpc>
              <a:spcPct val="100000"/>
            </a:lnSpc>
          </a:pPr>
          <a:r>
            <a:rPr lang="en-US"/>
            <a:t>Don’t assume anything about reimbursement that is not clearly stated in your specific contract.</a:t>
          </a:r>
        </a:p>
      </dgm:t>
    </dgm:pt>
    <dgm:pt modelId="{69A59F11-D564-4FFC-8768-482681F70B42}" type="parTrans" cxnId="{70474067-7DFD-4E49-A5DF-2C988D6EF193}">
      <dgm:prSet/>
      <dgm:spPr/>
      <dgm:t>
        <a:bodyPr/>
        <a:lstStyle/>
        <a:p>
          <a:endParaRPr lang="en-US"/>
        </a:p>
      </dgm:t>
    </dgm:pt>
    <dgm:pt modelId="{AA72397D-DADC-4719-87E9-A4212C5EAC1B}" type="sibTrans" cxnId="{70474067-7DFD-4E49-A5DF-2C988D6EF193}">
      <dgm:prSet/>
      <dgm:spPr/>
      <dgm:t>
        <a:bodyPr/>
        <a:lstStyle/>
        <a:p>
          <a:pPr>
            <a:lnSpc>
              <a:spcPct val="100000"/>
            </a:lnSpc>
          </a:pPr>
          <a:endParaRPr lang="en-US"/>
        </a:p>
      </dgm:t>
    </dgm:pt>
    <dgm:pt modelId="{17688D2A-D715-4765-AE23-3ACAF7559B10}">
      <dgm:prSet/>
      <dgm:spPr/>
      <dgm:t>
        <a:bodyPr/>
        <a:lstStyle/>
        <a:p>
          <a:pPr>
            <a:lnSpc>
              <a:spcPct val="100000"/>
            </a:lnSpc>
          </a:pPr>
          <a:r>
            <a:rPr lang="en-US"/>
            <a:t>List all drugs by specific J Codes, whenever possible. If more than one standard dosage is used routinely, list variations or use a formula.  Address waste.  </a:t>
          </a:r>
        </a:p>
      </dgm:t>
    </dgm:pt>
    <dgm:pt modelId="{B077E6CF-9E1A-401E-9917-3F9D580FE54C}" type="parTrans" cxnId="{7A3F8653-429E-48E7-A8F0-1D0E3FD51167}">
      <dgm:prSet/>
      <dgm:spPr/>
      <dgm:t>
        <a:bodyPr/>
        <a:lstStyle/>
        <a:p>
          <a:endParaRPr lang="en-US"/>
        </a:p>
      </dgm:t>
    </dgm:pt>
    <dgm:pt modelId="{0354B913-497A-42D9-86BD-B9876F741769}" type="sibTrans" cxnId="{7A3F8653-429E-48E7-A8F0-1D0E3FD51167}">
      <dgm:prSet/>
      <dgm:spPr/>
      <dgm:t>
        <a:bodyPr/>
        <a:lstStyle/>
        <a:p>
          <a:endParaRPr lang="en-US"/>
        </a:p>
      </dgm:t>
    </dgm:pt>
    <dgm:pt modelId="{D93E88AE-27A6-49C4-A86A-36B754111893}" type="pres">
      <dgm:prSet presAssocID="{A913A665-D940-42E3-B444-A2B29782BEBA}" presName="root" presStyleCnt="0">
        <dgm:presLayoutVars>
          <dgm:dir/>
          <dgm:resizeHandles val="exact"/>
        </dgm:presLayoutVars>
      </dgm:prSet>
      <dgm:spPr/>
    </dgm:pt>
    <dgm:pt modelId="{62FF6896-380F-45BE-AF13-19E741C858E6}" type="pres">
      <dgm:prSet presAssocID="{A913A665-D940-42E3-B444-A2B29782BEBA}" presName="container" presStyleCnt="0">
        <dgm:presLayoutVars>
          <dgm:dir/>
          <dgm:resizeHandles val="exact"/>
        </dgm:presLayoutVars>
      </dgm:prSet>
      <dgm:spPr/>
    </dgm:pt>
    <dgm:pt modelId="{E9BD7B26-C6FF-4028-B6D0-77849AA24047}" type="pres">
      <dgm:prSet presAssocID="{ADD6D07F-0EDF-4F9C-8FEE-035AAAAA3121}" presName="compNode" presStyleCnt="0"/>
      <dgm:spPr/>
    </dgm:pt>
    <dgm:pt modelId="{9B9A5C6C-01A2-4871-AA7D-AB8254ABBD9E}" type="pres">
      <dgm:prSet presAssocID="{ADD6D07F-0EDF-4F9C-8FEE-035AAAAA3121}" presName="iconBgRect" presStyleLbl="bgShp" presStyleIdx="0" presStyleCnt="4"/>
      <dgm:spPr/>
    </dgm:pt>
    <dgm:pt modelId="{D00F35DE-452F-4125-BFCA-2483F09B9CD3}" type="pres">
      <dgm:prSet presAssocID="{ADD6D07F-0EDF-4F9C-8FEE-035AAAAA312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ls"/>
        </a:ext>
      </dgm:extLst>
    </dgm:pt>
    <dgm:pt modelId="{E04856EC-F83E-4F35-9004-A6388415FB18}" type="pres">
      <dgm:prSet presAssocID="{ADD6D07F-0EDF-4F9C-8FEE-035AAAAA3121}" presName="spaceRect" presStyleCnt="0"/>
      <dgm:spPr/>
    </dgm:pt>
    <dgm:pt modelId="{36C81AC2-D24F-4C36-A511-20B3C6EE9EBC}" type="pres">
      <dgm:prSet presAssocID="{ADD6D07F-0EDF-4F9C-8FEE-035AAAAA3121}" presName="textRect" presStyleLbl="revTx" presStyleIdx="0" presStyleCnt="4">
        <dgm:presLayoutVars>
          <dgm:chMax val="1"/>
          <dgm:chPref val="1"/>
        </dgm:presLayoutVars>
      </dgm:prSet>
      <dgm:spPr/>
    </dgm:pt>
    <dgm:pt modelId="{FD4D322E-F19C-429E-BC6F-EDB82AF1AC28}" type="pres">
      <dgm:prSet presAssocID="{FC3E97A8-2C1A-4639-8807-2A1608F4ED6E}" presName="sibTrans" presStyleLbl="sibTrans2D1" presStyleIdx="0" presStyleCnt="0"/>
      <dgm:spPr/>
    </dgm:pt>
    <dgm:pt modelId="{12E46863-0FDC-4ED0-BA18-CC9E4D104C45}" type="pres">
      <dgm:prSet presAssocID="{3E8031B5-1B8C-481A-94DA-B0F7C03F9969}" presName="compNode" presStyleCnt="0"/>
      <dgm:spPr/>
    </dgm:pt>
    <dgm:pt modelId="{9EC272D2-BD6C-4904-9888-C1E6D45EC9C8}" type="pres">
      <dgm:prSet presAssocID="{3E8031B5-1B8C-481A-94DA-B0F7C03F9969}" presName="iconBgRect" presStyleLbl="bgShp" presStyleIdx="1" presStyleCnt="4"/>
      <dgm:spPr/>
    </dgm:pt>
    <dgm:pt modelId="{27ADEBD7-6E1A-4325-8B4B-EAD51CF9BEA2}" type="pres">
      <dgm:prSet presAssocID="{3E8031B5-1B8C-481A-94DA-B0F7C03F996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7B6BDDEA-F4CA-4EB2-9B96-1A5E83EF51B3}" type="pres">
      <dgm:prSet presAssocID="{3E8031B5-1B8C-481A-94DA-B0F7C03F9969}" presName="spaceRect" presStyleCnt="0"/>
      <dgm:spPr/>
    </dgm:pt>
    <dgm:pt modelId="{6FEF4AA8-3FB3-4D92-B588-980DDD4FB423}" type="pres">
      <dgm:prSet presAssocID="{3E8031B5-1B8C-481A-94DA-B0F7C03F9969}" presName="textRect" presStyleLbl="revTx" presStyleIdx="1" presStyleCnt="4">
        <dgm:presLayoutVars>
          <dgm:chMax val="1"/>
          <dgm:chPref val="1"/>
        </dgm:presLayoutVars>
      </dgm:prSet>
      <dgm:spPr/>
    </dgm:pt>
    <dgm:pt modelId="{118D45D8-B3D7-41C2-B21D-2E5122474022}" type="pres">
      <dgm:prSet presAssocID="{F424D7BA-F3FA-4306-9A12-63A7157155A9}" presName="sibTrans" presStyleLbl="sibTrans2D1" presStyleIdx="0" presStyleCnt="0"/>
      <dgm:spPr/>
    </dgm:pt>
    <dgm:pt modelId="{7D835198-E46C-41EF-83AF-6A02A9266397}" type="pres">
      <dgm:prSet presAssocID="{252C13C8-82C7-4C51-9B2B-E7D8CD74672C}" presName="compNode" presStyleCnt="0"/>
      <dgm:spPr/>
    </dgm:pt>
    <dgm:pt modelId="{327C1527-9956-44AE-8197-FDFF19A0744B}" type="pres">
      <dgm:prSet presAssocID="{252C13C8-82C7-4C51-9B2B-E7D8CD74672C}" presName="iconBgRect" presStyleLbl="bgShp" presStyleIdx="2" presStyleCnt="4"/>
      <dgm:spPr/>
    </dgm:pt>
    <dgm:pt modelId="{85A44DAB-8206-47AD-953B-589F5F72D0EF}" type="pres">
      <dgm:prSet presAssocID="{252C13C8-82C7-4C51-9B2B-E7D8CD74672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tract"/>
        </a:ext>
      </dgm:extLst>
    </dgm:pt>
    <dgm:pt modelId="{0456BC8A-FEFC-4E47-8A5D-E8C6F81F8322}" type="pres">
      <dgm:prSet presAssocID="{252C13C8-82C7-4C51-9B2B-E7D8CD74672C}" presName="spaceRect" presStyleCnt="0"/>
      <dgm:spPr/>
    </dgm:pt>
    <dgm:pt modelId="{80FE884B-3B2E-4629-B40C-6AE7EC087AFF}" type="pres">
      <dgm:prSet presAssocID="{252C13C8-82C7-4C51-9B2B-E7D8CD74672C}" presName="textRect" presStyleLbl="revTx" presStyleIdx="2" presStyleCnt="4">
        <dgm:presLayoutVars>
          <dgm:chMax val="1"/>
          <dgm:chPref val="1"/>
        </dgm:presLayoutVars>
      </dgm:prSet>
      <dgm:spPr/>
    </dgm:pt>
    <dgm:pt modelId="{A765EB0F-F7A3-4F16-B003-EF7749FEC4C1}" type="pres">
      <dgm:prSet presAssocID="{AA72397D-DADC-4719-87E9-A4212C5EAC1B}" presName="sibTrans" presStyleLbl="sibTrans2D1" presStyleIdx="0" presStyleCnt="0"/>
      <dgm:spPr/>
    </dgm:pt>
    <dgm:pt modelId="{76ABFD16-736E-42B3-BC61-BFD5D4D697AC}" type="pres">
      <dgm:prSet presAssocID="{17688D2A-D715-4765-AE23-3ACAF7559B10}" presName="compNode" presStyleCnt="0"/>
      <dgm:spPr/>
    </dgm:pt>
    <dgm:pt modelId="{F7A83107-E830-449E-99EF-8662897A106E}" type="pres">
      <dgm:prSet presAssocID="{17688D2A-D715-4765-AE23-3ACAF7559B10}" presName="iconBgRect" presStyleLbl="bgShp" presStyleIdx="3" presStyleCnt="4"/>
      <dgm:spPr/>
    </dgm:pt>
    <dgm:pt modelId="{6F997419-C205-4ACF-9295-7CF38170D32F}" type="pres">
      <dgm:prSet presAssocID="{17688D2A-D715-4765-AE23-3ACAF7559B1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ine"/>
        </a:ext>
      </dgm:extLst>
    </dgm:pt>
    <dgm:pt modelId="{4FD14E21-C312-4572-8DF6-D533CF8E1C30}" type="pres">
      <dgm:prSet presAssocID="{17688D2A-D715-4765-AE23-3ACAF7559B10}" presName="spaceRect" presStyleCnt="0"/>
      <dgm:spPr/>
    </dgm:pt>
    <dgm:pt modelId="{16EB3B9A-404D-4D10-8F4E-8886DF132842}" type="pres">
      <dgm:prSet presAssocID="{17688D2A-D715-4765-AE23-3ACAF7559B10}" presName="textRect" presStyleLbl="revTx" presStyleIdx="3" presStyleCnt="4">
        <dgm:presLayoutVars>
          <dgm:chMax val="1"/>
          <dgm:chPref val="1"/>
        </dgm:presLayoutVars>
      </dgm:prSet>
      <dgm:spPr/>
    </dgm:pt>
  </dgm:ptLst>
  <dgm:cxnLst>
    <dgm:cxn modelId="{C0856F21-AFA1-47BE-8FC8-77F0B6E55253}" srcId="{A913A665-D940-42E3-B444-A2B29782BEBA}" destId="{3E8031B5-1B8C-481A-94DA-B0F7C03F9969}" srcOrd="1" destOrd="0" parTransId="{16AD9212-5DC4-452D-9D5D-A8088AD4125D}" sibTransId="{F424D7BA-F3FA-4306-9A12-63A7157155A9}"/>
    <dgm:cxn modelId="{20F0B564-A65B-4136-8A37-7DD1F83F06F7}" type="presOf" srcId="{AA72397D-DADC-4719-87E9-A4212C5EAC1B}" destId="{A765EB0F-F7A3-4F16-B003-EF7749FEC4C1}" srcOrd="0" destOrd="0" presId="urn:microsoft.com/office/officeart/2018/2/layout/IconCircleList"/>
    <dgm:cxn modelId="{5E37EB46-1750-4B41-8E91-6F98D28015F1}" type="presOf" srcId="{252C13C8-82C7-4C51-9B2B-E7D8CD74672C}" destId="{80FE884B-3B2E-4629-B40C-6AE7EC087AFF}" srcOrd="0" destOrd="0" presId="urn:microsoft.com/office/officeart/2018/2/layout/IconCircleList"/>
    <dgm:cxn modelId="{70474067-7DFD-4E49-A5DF-2C988D6EF193}" srcId="{A913A665-D940-42E3-B444-A2B29782BEBA}" destId="{252C13C8-82C7-4C51-9B2B-E7D8CD74672C}" srcOrd="2" destOrd="0" parTransId="{69A59F11-D564-4FFC-8768-482681F70B42}" sibTransId="{AA72397D-DADC-4719-87E9-A4212C5EAC1B}"/>
    <dgm:cxn modelId="{EDAE9B68-2AD1-47A1-857D-405E3F41484D}" type="presOf" srcId="{A913A665-D940-42E3-B444-A2B29782BEBA}" destId="{D93E88AE-27A6-49C4-A86A-36B754111893}" srcOrd="0" destOrd="0" presId="urn:microsoft.com/office/officeart/2018/2/layout/IconCircleList"/>
    <dgm:cxn modelId="{34FC3670-5A16-4247-BC90-401C28B0C604}" type="presOf" srcId="{17688D2A-D715-4765-AE23-3ACAF7559B10}" destId="{16EB3B9A-404D-4D10-8F4E-8886DF132842}" srcOrd="0" destOrd="0" presId="urn:microsoft.com/office/officeart/2018/2/layout/IconCircleList"/>
    <dgm:cxn modelId="{7A3F8653-429E-48E7-A8F0-1D0E3FD51167}" srcId="{A913A665-D940-42E3-B444-A2B29782BEBA}" destId="{17688D2A-D715-4765-AE23-3ACAF7559B10}" srcOrd="3" destOrd="0" parTransId="{B077E6CF-9E1A-401E-9917-3F9D580FE54C}" sibTransId="{0354B913-497A-42D9-86BD-B9876F741769}"/>
    <dgm:cxn modelId="{09295E74-6FB4-4C72-8F32-E74B5751D1DB}" type="presOf" srcId="{F424D7BA-F3FA-4306-9A12-63A7157155A9}" destId="{118D45D8-B3D7-41C2-B21D-2E5122474022}" srcOrd="0" destOrd="0" presId="urn:microsoft.com/office/officeart/2018/2/layout/IconCircleList"/>
    <dgm:cxn modelId="{E7751786-EF0A-4145-BC78-0B738542598A}" type="presOf" srcId="{3E8031B5-1B8C-481A-94DA-B0F7C03F9969}" destId="{6FEF4AA8-3FB3-4D92-B588-980DDD4FB423}" srcOrd="0" destOrd="0" presId="urn:microsoft.com/office/officeart/2018/2/layout/IconCircleList"/>
    <dgm:cxn modelId="{D05B82C3-22C5-4887-8CBE-03DF363B8B33}" type="presOf" srcId="{ADD6D07F-0EDF-4F9C-8FEE-035AAAAA3121}" destId="{36C81AC2-D24F-4C36-A511-20B3C6EE9EBC}" srcOrd="0" destOrd="0" presId="urn:microsoft.com/office/officeart/2018/2/layout/IconCircleList"/>
    <dgm:cxn modelId="{4B84C4DD-4C36-4172-A66B-4B4B147E427F}" type="presOf" srcId="{FC3E97A8-2C1A-4639-8807-2A1608F4ED6E}" destId="{FD4D322E-F19C-429E-BC6F-EDB82AF1AC28}" srcOrd="0" destOrd="0" presId="urn:microsoft.com/office/officeart/2018/2/layout/IconCircleList"/>
    <dgm:cxn modelId="{CFFEC5E4-B780-46F8-9431-4018D4B63C7B}" srcId="{A913A665-D940-42E3-B444-A2B29782BEBA}" destId="{ADD6D07F-0EDF-4F9C-8FEE-035AAAAA3121}" srcOrd="0" destOrd="0" parTransId="{50F40448-F19F-45B4-AC9A-92F85A3FAB1A}" sibTransId="{FC3E97A8-2C1A-4639-8807-2A1608F4ED6E}"/>
    <dgm:cxn modelId="{5AB80C36-460A-48C6-89E1-A1AB911EB393}" type="presParOf" srcId="{D93E88AE-27A6-49C4-A86A-36B754111893}" destId="{62FF6896-380F-45BE-AF13-19E741C858E6}" srcOrd="0" destOrd="0" presId="urn:microsoft.com/office/officeart/2018/2/layout/IconCircleList"/>
    <dgm:cxn modelId="{6EF95645-4B23-4EBB-A9A1-2687413C10D9}" type="presParOf" srcId="{62FF6896-380F-45BE-AF13-19E741C858E6}" destId="{E9BD7B26-C6FF-4028-B6D0-77849AA24047}" srcOrd="0" destOrd="0" presId="urn:microsoft.com/office/officeart/2018/2/layout/IconCircleList"/>
    <dgm:cxn modelId="{82E626F1-D46E-4B68-B019-2A7D95908F3C}" type="presParOf" srcId="{E9BD7B26-C6FF-4028-B6D0-77849AA24047}" destId="{9B9A5C6C-01A2-4871-AA7D-AB8254ABBD9E}" srcOrd="0" destOrd="0" presId="urn:microsoft.com/office/officeart/2018/2/layout/IconCircleList"/>
    <dgm:cxn modelId="{B258221C-DB7C-44E2-8250-8C8471FFA46D}" type="presParOf" srcId="{E9BD7B26-C6FF-4028-B6D0-77849AA24047}" destId="{D00F35DE-452F-4125-BFCA-2483F09B9CD3}" srcOrd="1" destOrd="0" presId="urn:microsoft.com/office/officeart/2018/2/layout/IconCircleList"/>
    <dgm:cxn modelId="{2AB9D0F5-1408-48CF-B718-B98218D3AE51}" type="presParOf" srcId="{E9BD7B26-C6FF-4028-B6D0-77849AA24047}" destId="{E04856EC-F83E-4F35-9004-A6388415FB18}" srcOrd="2" destOrd="0" presId="urn:microsoft.com/office/officeart/2018/2/layout/IconCircleList"/>
    <dgm:cxn modelId="{DE7A24E5-BFFC-41E0-A574-5D2BDCB56FEC}" type="presParOf" srcId="{E9BD7B26-C6FF-4028-B6D0-77849AA24047}" destId="{36C81AC2-D24F-4C36-A511-20B3C6EE9EBC}" srcOrd="3" destOrd="0" presId="urn:microsoft.com/office/officeart/2018/2/layout/IconCircleList"/>
    <dgm:cxn modelId="{39BDF722-2CA8-4FFE-95B8-572DDB3B2FAF}" type="presParOf" srcId="{62FF6896-380F-45BE-AF13-19E741C858E6}" destId="{FD4D322E-F19C-429E-BC6F-EDB82AF1AC28}" srcOrd="1" destOrd="0" presId="urn:microsoft.com/office/officeart/2018/2/layout/IconCircleList"/>
    <dgm:cxn modelId="{FADD4237-1ED9-48DE-B503-6FDA76B10232}" type="presParOf" srcId="{62FF6896-380F-45BE-AF13-19E741C858E6}" destId="{12E46863-0FDC-4ED0-BA18-CC9E4D104C45}" srcOrd="2" destOrd="0" presId="urn:microsoft.com/office/officeart/2018/2/layout/IconCircleList"/>
    <dgm:cxn modelId="{93F69E74-C895-4F0F-B859-4273BB520873}" type="presParOf" srcId="{12E46863-0FDC-4ED0-BA18-CC9E4D104C45}" destId="{9EC272D2-BD6C-4904-9888-C1E6D45EC9C8}" srcOrd="0" destOrd="0" presId="urn:microsoft.com/office/officeart/2018/2/layout/IconCircleList"/>
    <dgm:cxn modelId="{704B167E-68F6-40D7-A622-9C74968DB891}" type="presParOf" srcId="{12E46863-0FDC-4ED0-BA18-CC9E4D104C45}" destId="{27ADEBD7-6E1A-4325-8B4B-EAD51CF9BEA2}" srcOrd="1" destOrd="0" presId="urn:microsoft.com/office/officeart/2018/2/layout/IconCircleList"/>
    <dgm:cxn modelId="{466F6085-1F9C-4004-A9E9-18F88EE3B432}" type="presParOf" srcId="{12E46863-0FDC-4ED0-BA18-CC9E4D104C45}" destId="{7B6BDDEA-F4CA-4EB2-9B96-1A5E83EF51B3}" srcOrd="2" destOrd="0" presId="urn:microsoft.com/office/officeart/2018/2/layout/IconCircleList"/>
    <dgm:cxn modelId="{7A163E21-51AA-4690-A96A-D7284B7A1671}" type="presParOf" srcId="{12E46863-0FDC-4ED0-BA18-CC9E4D104C45}" destId="{6FEF4AA8-3FB3-4D92-B588-980DDD4FB423}" srcOrd="3" destOrd="0" presId="urn:microsoft.com/office/officeart/2018/2/layout/IconCircleList"/>
    <dgm:cxn modelId="{1782BC7F-51A3-4509-8F0A-CC3A9E727D8D}" type="presParOf" srcId="{62FF6896-380F-45BE-AF13-19E741C858E6}" destId="{118D45D8-B3D7-41C2-B21D-2E5122474022}" srcOrd="3" destOrd="0" presId="urn:microsoft.com/office/officeart/2018/2/layout/IconCircleList"/>
    <dgm:cxn modelId="{F98879DC-20F3-4E1E-A975-E987C482626D}" type="presParOf" srcId="{62FF6896-380F-45BE-AF13-19E741C858E6}" destId="{7D835198-E46C-41EF-83AF-6A02A9266397}" srcOrd="4" destOrd="0" presId="urn:microsoft.com/office/officeart/2018/2/layout/IconCircleList"/>
    <dgm:cxn modelId="{C0B55FD4-DEBC-426C-8C05-599046CDA733}" type="presParOf" srcId="{7D835198-E46C-41EF-83AF-6A02A9266397}" destId="{327C1527-9956-44AE-8197-FDFF19A0744B}" srcOrd="0" destOrd="0" presId="urn:microsoft.com/office/officeart/2018/2/layout/IconCircleList"/>
    <dgm:cxn modelId="{03A46A96-F321-4CA7-83F1-BB28A7210BB8}" type="presParOf" srcId="{7D835198-E46C-41EF-83AF-6A02A9266397}" destId="{85A44DAB-8206-47AD-953B-589F5F72D0EF}" srcOrd="1" destOrd="0" presId="urn:microsoft.com/office/officeart/2018/2/layout/IconCircleList"/>
    <dgm:cxn modelId="{36C7E1F7-950C-4DA8-BCBF-D41C514A816A}" type="presParOf" srcId="{7D835198-E46C-41EF-83AF-6A02A9266397}" destId="{0456BC8A-FEFC-4E47-8A5D-E8C6F81F8322}" srcOrd="2" destOrd="0" presId="urn:microsoft.com/office/officeart/2018/2/layout/IconCircleList"/>
    <dgm:cxn modelId="{0EB54D0E-F484-4167-908A-6076752BA52B}" type="presParOf" srcId="{7D835198-E46C-41EF-83AF-6A02A9266397}" destId="{80FE884B-3B2E-4629-B40C-6AE7EC087AFF}" srcOrd="3" destOrd="0" presId="urn:microsoft.com/office/officeart/2018/2/layout/IconCircleList"/>
    <dgm:cxn modelId="{D8A2D863-C393-40DC-8CF4-23B5A3A24CBC}" type="presParOf" srcId="{62FF6896-380F-45BE-AF13-19E741C858E6}" destId="{A765EB0F-F7A3-4F16-B003-EF7749FEC4C1}" srcOrd="5" destOrd="0" presId="urn:microsoft.com/office/officeart/2018/2/layout/IconCircleList"/>
    <dgm:cxn modelId="{B50EC916-1731-4C13-B1CC-C704D0FE2B60}" type="presParOf" srcId="{62FF6896-380F-45BE-AF13-19E741C858E6}" destId="{76ABFD16-736E-42B3-BC61-BFD5D4D697AC}" srcOrd="6" destOrd="0" presId="urn:microsoft.com/office/officeart/2018/2/layout/IconCircleList"/>
    <dgm:cxn modelId="{FB83A2AF-A5DC-47B9-8DCE-1BA77D113D0C}" type="presParOf" srcId="{76ABFD16-736E-42B3-BC61-BFD5D4D697AC}" destId="{F7A83107-E830-449E-99EF-8662897A106E}" srcOrd="0" destOrd="0" presId="urn:microsoft.com/office/officeart/2018/2/layout/IconCircleList"/>
    <dgm:cxn modelId="{DCCFB7AA-8C43-464F-A989-AF3E4B293B94}" type="presParOf" srcId="{76ABFD16-736E-42B3-BC61-BFD5D4D697AC}" destId="{6F997419-C205-4ACF-9295-7CF38170D32F}" srcOrd="1" destOrd="0" presId="urn:microsoft.com/office/officeart/2018/2/layout/IconCircleList"/>
    <dgm:cxn modelId="{27E1C6EA-36D8-409D-B812-745742FA9505}" type="presParOf" srcId="{76ABFD16-736E-42B3-BC61-BFD5D4D697AC}" destId="{4FD14E21-C312-4572-8DF6-D533CF8E1C30}" srcOrd="2" destOrd="0" presId="urn:microsoft.com/office/officeart/2018/2/layout/IconCircleList"/>
    <dgm:cxn modelId="{5EEE841B-F7DD-4AC0-8930-858425D25884}" type="presParOf" srcId="{76ABFD16-736E-42B3-BC61-BFD5D4D697AC}" destId="{16EB3B9A-404D-4D10-8F4E-8886DF132842}"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7FB6138-B70D-47CF-8DBC-94BF19CD00A2}"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6BE5B4F3-872D-4DAD-B815-72A4218151E1}">
      <dgm:prSet/>
      <dgm:spPr/>
      <dgm:t>
        <a:bodyPr/>
        <a:lstStyle/>
        <a:p>
          <a:r>
            <a:rPr lang="en-US"/>
            <a:t>Have the pharmacist or manufacturer’s rep perform a GAP ANALYSIS on the contract attachment that addresses pharmacy reimbursement.  Have them make sure everything is addressed appropriately.</a:t>
          </a:r>
        </a:p>
      </dgm:t>
    </dgm:pt>
    <dgm:pt modelId="{68BF15E1-F744-418C-8DAB-84E5ADAC8797}" type="parTrans" cxnId="{691D65EF-D837-4003-8E2C-65B5A0D963C2}">
      <dgm:prSet/>
      <dgm:spPr/>
      <dgm:t>
        <a:bodyPr/>
        <a:lstStyle/>
        <a:p>
          <a:endParaRPr lang="en-US" sz="1200"/>
        </a:p>
      </dgm:t>
    </dgm:pt>
    <dgm:pt modelId="{218E4825-82BD-4D9C-9B8C-837874C9FC54}" type="sibTrans" cxnId="{691D65EF-D837-4003-8E2C-65B5A0D963C2}">
      <dgm:prSet/>
      <dgm:spPr/>
      <dgm:t>
        <a:bodyPr/>
        <a:lstStyle/>
        <a:p>
          <a:endParaRPr lang="en-US"/>
        </a:p>
      </dgm:t>
    </dgm:pt>
    <dgm:pt modelId="{25A86557-69C3-4975-8D49-12E155BB609A}">
      <dgm:prSet/>
      <dgm:spPr/>
      <dgm:t>
        <a:bodyPr/>
        <a:lstStyle/>
        <a:p>
          <a:r>
            <a:rPr lang="en-US"/>
            <a:t>Address which release, version and publication of AWP / ASP will be used as reference standard in computing reimbursement.</a:t>
          </a:r>
        </a:p>
      </dgm:t>
    </dgm:pt>
    <dgm:pt modelId="{CB487308-24D1-4DB1-9A8C-7DDE5CA13DD5}" type="parTrans" cxnId="{89D31CBD-A9B4-4D98-8466-1F5EFA74144D}">
      <dgm:prSet/>
      <dgm:spPr/>
      <dgm:t>
        <a:bodyPr/>
        <a:lstStyle/>
        <a:p>
          <a:endParaRPr lang="en-US" sz="1200"/>
        </a:p>
      </dgm:t>
    </dgm:pt>
    <dgm:pt modelId="{EFC3447B-D21E-4886-BFF8-4C00C09AA599}" type="sibTrans" cxnId="{89D31CBD-A9B4-4D98-8466-1F5EFA74144D}">
      <dgm:prSet/>
      <dgm:spPr/>
      <dgm:t>
        <a:bodyPr/>
        <a:lstStyle/>
        <a:p>
          <a:endParaRPr lang="en-US"/>
        </a:p>
      </dgm:t>
    </dgm:pt>
    <dgm:pt modelId="{675821D1-0748-4173-8593-C747DD093CA1}">
      <dgm:prSet/>
      <dgm:spPr/>
      <dgm:t>
        <a:bodyPr/>
        <a:lstStyle/>
        <a:p>
          <a:r>
            <a:rPr lang="en-US"/>
            <a:t>Avoid contract terms that require invoices to receive payment for drugs and supplies.  Make sure to review the GPO contract terms and conditions as they may prohibit sharing invoices with discounted prices on them.</a:t>
          </a:r>
        </a:p>
      </dgm:t>
    </dgm:pt>
    <dgm:pt modelId="{2C5D65C5-4465-449E-9DDC-9F52541F2001}" type="parTrans" cxnId="{3DE73E39-5058-4AB6-BB4A-7358216CB3F1}">
      <dgm:prSet/>
      <dgm:spPr/>
      <dgm:t>
        <a:bodyPr/>
        <a:lstStyle/>
        <a:p>
          <a:endParaRPr lang="en-US" sz="1200"/>
        </a:p>
      </dgm:t>
    </dgm:pt>
    <dgm:pt modelId="{35DFA223-FC60-49C6-A8A2-814A6E542122}" type="sibTrans" cxnId="{3DE73E39-5058-4AB6-BB4A-7358216CB3F1}">
      <dgm:prSet/>
      <dgm:spPr/>
      <dgm:t>
        <a:bodyPr/>
        <a:lstStyle/>
        <a:p>
          <a:endParaRPr lang="en-US"/>
        </a:p>
      </dgm:t>
    </dgm:pt>
    <dgm:pt modelId="{66074A76-B2F3-432A-B341-C7585B830518}" type="pres">
      <dgm:prSet presAssocID="{E7FB6138-B70D-47CF-8DBC-94BF19CD00A2}" presName="root" presStyleCnt="0">
        <dgm:presLayoutVars>
          <dgm:dir/>
          <dgm:resizeHandles val="exact"/>
        </dgm:presLayoutVars>
      </dgm:prSet>
      <dgm:spPr/>
    </dgm:pt>
    <dgm:pt modelId="{C6F3E328-B50B-4C1C-A6FD-B144956DCD67}" type="pres">
      <dgm:prSet presAssocID="{6BE5B4F3-872D-4DAD-B815-72A4218151E1}" presName="compNode" presStyleCnt="0"/>
      <dgm:spPr/>
    </dgm:pt>
    <dgm:pt modelId="{C97C49DB-4F92-46C1-BEE5-1FB6D6BC2242}" type="pres">
      <dgm:prSet presAssocID="{6BE5B4F3-872D-4DAD-B815-72A4218151E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C50F6810-358F-41D0-A86C-CB031F9ED996}" type="pres">
      <dgm:prSet presAssocID="{6BE5B4F3-872D-4DAD-B815-72A4218151E1}" presName="spaceRect" presStyleCnt="0"/>
      <dgm:spPr/>
    </dgm:pt>
    <dgm:pt modelId="{70FD9BA2-7DB4-40F5-83D8-D44D17512EAB}" type="pres">
      <dgm:prSet presAssocID="{6BE5B4F3-872D-4DAD-B815-72A4218151E1}" presName="textRect" presStyleLbl="revTx" presStyleIdx="0" presStyleCnt="3">
        <dgm:presLayoutVars>
          <dgm:chMax val="1"/>
          <dgm:chPref val="1"/>
        </dgm:presLayoutVars>
      </dgm:prSet>
      <dgm:spPr/>
    </dgm:pt>
    <dgm:pt modelId="{86E8CD57-6E31-410D-8602-E23F5A3506CC}" type="pres">
      <dgm:prSet presAssocID="{218E4825-82BD-4D9C-9B8C-837874C9FC54}" presName="sibTrans" presStyleCnt="0"/>
      <dgm:spPr/>
    </dgm:pt>
    <dgm:pt modelId="{06E1593A-5742-46DB-AF30-EC9993255AB6}" type="pres">
      <dgm:prSet presAssocID="{25A86557-69C3-4975-8D49-12E155BB609A}" presName="compNode" presStyleCnt="0"/>
      <dgm:spPr/>
    </dgm:pt>
    <dgm:pt modelId="{0B274163-98DE-4BF7-BAB4-AA19419E4DEC}" type="pres">
      <dgm:prSet presAssocID="{25A86557-69C3-4975-8D49-12E155BB609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6DABF216-8C7F-4275-A2E8-6837FB8A9228}" type="pres">
      <dgm:prSet presAssocID="{25A86557-69C3-4975-8D49-12E155BB609A}" presName="spaceRect" presStyleCnt="0"/>
      <dgm:spPr/>
    </dgm:pt>
    <dgm:pt modelId="{551037D8-8D76-4C08-B893-EA8A6F6022E3}" type="pres">
      <dgm:prSet presAssocID="{25A86557-69C3-4975-8D49-12E155BB609A}" presName="textRect" presStyleLbl="revTx" presStyleIdx="1" presStyleCnt="3">
        <dgm:presLayoutVars>
          <dgm:chMax val="1"/>
          <dgm:chPref val="1"/>
        </dgm:presLayoutVars>
      </dgm:prSet>
      <dgm:spPr/>
    </dgm:pt>
    <dgm:pt modelId="{5D993D24-40FE-4A03-9DC2-BBDB483FC442}" type="pres">
      <dgm:prSet presAssocID="{EFC3447B-D21E-4886-BFF8-4C00C09AA599}" presName="sibTrans" presStyleCnt="0"/>
      <dgm:spPr/>
    </dgm:pt>
    <dgm:pt modelId="{509F0A4D-5E17-406D-96EB-44828427ECA4}" type="pres">
      <dgm:prSet presAssocID="{675821D1-0748-4173-8593-C747DD093CA1}" presName="compNode" presStyleCnt="0"/>
      <dgm:spPr/>
    </dgm:pt>
    <dgm:pt modelId="{A9833E8C-51B2-4588-8419-60B4D105D1BC}" type="pres">
      <dgm:prSet presAssocID="{675821D1-0748-4173-8593-C747DD093CA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tract"/>
        </a:ext>
      </dgm:extLst>
    </dgm:pt>
    <dgm:pt modelId="{A396A4AE-E407-4712-9E56-74757CC57921}" type="pres">
      <dgm:prSet presAssocID="{675821D1-0748-4173-8593-C747DD093CA1}" presName="spaceRect" presStyleCnt="0"/>
      <dgm:spPr/>
    </dgm:pt>
    <dgm:pt modelId="{BCFCC50D-486F-43E1-9AF0-FC175657AF7E}" type="pres">
      <dgm:prSet presAssocID="{675821D1-0748-4173-8593-C747DD093CA1}" presName="textRect" presStyleLbl="revTx" presStyleIdx="2" presStyleCnt="3">
        <dgm:presLayoutVars>
          <dgm:chMax val="1"/>
          <dgm:chPref val="1"/>
        </dgm:presLayoutVars>
      </dgm:prSet>
      <dgm:spPr/>
    </dgm:pt>
  </dgm:ptLst>
  <dgm:cxnLst>
    <dgm:cxn modelId="{D1BA1A15-5153-4AA9-ADB1-A7F646CC20FB}" type="presOf" srcId="{25A86557-69C3-4975-8D49-12E155BB609A}" destId="{551037D8-8D76-4C08-B893-EA8A6F6022E3}" srcOrd="0" destOrd="0" presId="urn:microsoft.com/office/officeart/2018/2/layout/IconLabelList"/>
    <dgm:cxn modelId="{8787DB24-32E9-4C7E-9EA1-ABDF4AA47F5E}" type="presOf" srcId="{675821D1-0748-4173-8593-C747DD093CA1}" destId="{BCFCC50D-486F-43E1-9AF0-FC175657AF7E}" srcOrd="0" destOrd="0" presId="urn:microsoft.com/office/officeart/2018/2/layout/IconLabelList"/>
    <dgm:cxn modelId="{3DE73E39-5058-4AB6-BB4A-7358216CB3F1}" srcId="{E7FB6138-B70D-47CF-8DBC-94BF19CD00A2}" destId="{675821D1-0748-4173-8593-C747DD093CA1}" srcOrd="2" destOrd="0" parTransId="{2C5D65C5-4465-449E-9DDC-9F52541F2001}" sibTransId="{35DFA223-FC60-49C6-A8A2-814A6E542122}"/>
    <dgm:cxn modelId="{9D50E78D-40DF-423D-8BC2-8C60DE297918}" type="presOf" srcId="{6BE5B4F3-872D-4DAD-B815-72A4218151E1}" destId="{70FD9BA2-7DB4-40F5-83D8-D44D17512EAB}" srcOrd="0" destOrd="0" presId="urn:microsoft.com/office/officeart/2018/2/layout/IconLabelList"/>
    <dgm:cxn modelId="{ED7B3AA6-E122-4740-BFA3-90CC849BD59D}" type="presOf" srcId="{E7FB6138-B70D-47CF-8DBC-94BF19CD00A2}" destId="{66074A76-B2F3-432A-B341-C7585B830518}" srcOrd="0" destOrd="0" presId="urn:microsoft.com/office/officeart/2018/2/layout/IconLabelList"/>
    <dgm:cxn modelId="{89D31CBD-A9B4-4D98-8466-1F5EFA74144D}" srcId="{E7FB6138-B70D-47CF-8DBC-94BF19CD00A2}" destId="{25A86557-69C3-4975-8D49-12E155BB609A}" srcOrd="1" destOrd="0" parTransId="{CB487308-24D1-4DB1-9A8C-7DDE5CA13DD5}" sibTransId="{EFC3447B-D21E-4886-BFF8-4C00C09AA599}"/>
    <dgm:cxn modelId="{691D65EF-D837-4003-8E2C-65B5A0D963C2}" srcId="{E7FB6138-B70D-47CF-8DBC-94BF19CD00A2}" destId="{6BE5B4F3-872D-4DAD-B815-72A4218151E1}" srcOrd="0" destOrd="0" parTransId="{68BF15E1-F744-418C-8DAB-84E5ADAC8797}" sibTransId="{218E4825-82BD-4D9C-9B8C-837874C9FC54}"/>
    <dgm:cxn modelId="{A07F30C8-5C99-4E79-97C2-68A778D0DB5C}" type="presParOf" srcId="{66074A76-B2F3-432A-B341-C7585B830518}" destId="{C6F3E328-B50B-4C1C-A6FD-B144956DCD67}" srcOrd="0" destOrd="0" presId="urn:microsoft.com/office/officeart/2018/2/layout/IconLabelList"/>
    <dgm:cxn modelId="{F750FDD9-0F00-4A2C-87D9-0E3DC2E5A534}" type="presParOf" srcId="{C6F3E328-B50B-4C1C-A6FD-B144956DCD67}" destId="{C97C49DB-4F92-46C1-BEE5-1FB6D6BC2242}" srcOrd="0" destOrd="0" presId="urn:microsoft.com/office/officeart/2018/2/layout/IconLabelList"/>
    <dgm:cxn modelId="{857CAE0C-E62C-4688-A206-9DAF5558B522}" type="presParOf" srcId="{C6F3E328-B50B-4C1C-A6FD-B144956DCD67}" destId="{C50F6810-358F-41D0-A86C-CB031F9ED996}" srcOrd="1" destOrd="0" presId="urn:microsoft.com/office/officeart/2018/2/layout/IconLabelList"/>
    <dgm:cxn modelId="{4C03D4AC-D655-44B4-ADB5-D18692F327D5}" type="presParOf" srcId="{C6F3E328-B50B-4C1C-A6FD-B144956DCD67}" destId="{70FD9BA2-7DB4-40F5-83D8-D44D17512EAB}" srcOrd="2" destOrd="0" presId="urn:microsoft.com/office/officeart/2018/2/layout/IconLabelList"/>
    <dgm:cxn modelId="{F56ED76D-082A-4A4B-8759-7BEB79E033F6}" type="presParOf" srcId="{66074A76-B2F3-432A-B341-C7585B830518}" destId="{86E8CD57-6E31-410D-8602-E23F5A3506CC}" srcOrd="1" destOrd="0" presId="urn:microsoft.com/office/officeart/2018/2/layout/IconLabelList"/>
    <dgm:cxn modelId="{FD93318E-8E6F-42CA-AEFF-EF12E69AC0FF}" type="presParOf" srcId="{66074A76-B2F3-432A-B341-C7585B830518}" destId="{06E1593A-5742-46DB-AF30-EC9993255AB6}" srcOrd="2" destOrd="0" presId="urn:microsoft.com/office/officeart/2018/2/layout/IconLabelList"/>
    <dgm:cxn modelId="{E3A0D4DF-8060-4082-BC67-550460586935}" type="presParOf" srcId="{06E1593A-5742-46DB-AF30-EC9993255AB6}" destId="{0B274163-98DE-4BF7-BAB4-AA19419E4DEC}" srcOrd="0" destOrd="0" presId="urn:microsoft.com/office/officeart/2018/2/layout/IconLabelList"/>
    <dgm:cxn modelId="{5C989C59-AEC7-47BC-9BD0-EDC8653D6C6C}" type="presParOf" srcId="{06E1593A-5742-46DB-AF30-EC9993255AB6}" destId="{6DABF216-8C7F-4275-A2E8-6837FB8A9228}" srcOrd="1" destOrd="0" presId="urn:microsoft.com/office/officeart/2018/2/layout/IconLabelList"/>
    <dgm:cxn modelId="{B743BC52-1EA5-43C6-A724-7811B04C9124}" type="presParOf" srcId="{06E1593A-5742-46DB-AF30-EC9993255AB6}" destId="{551037D8-8D76-4C08-B893-EA8A6F6022E3}" srcOrd="2" destOrd="0" presId="urn:microsoft.com/office/officeart/2018/2/layout/IconLabelList"/>
    <dgm:cxn modelId="{D8EE6098-D4F1-48C5-8E06-D88857755CFA}" type="presParOf" srcId="{66074A76-B2F3-432A-B341-C7585B830518}" destId="{5D993D24-40FE-4A03-9DC2-BBDB483FC442}" srcOrd="3" destOrd="0" presId="urn:microsoft.com/office/officeart/2018/2/layout/IconLabelList"/>
    <dgm:cxn modelId="{95F90F9C-3CE3-43F7-B598-DE89148F7DB0}" type="presParOf" srcId="{66074A76-B2F3-432A-B341-C7585B830518}" destId="{509F0A4D-5E17-406D-96EB-44828427ECA4}" srcOrd="4" destOrd="0" presId="urn:microsoft.com/office/officeart/2018/2/layout/IconLabelList"/>
    <dgm:cxn modelId="{A6D3B9BF-0EBD-49A2-9FD4-0E154E9224B8}" type="presParOf" srcId="{509F0A4D-5E17-406D-96EB-44828427ECA4}" destId="{A9833E8C-51B2-4588-8419-60B4D105D1BC}" srcOrd="0" destOrd="0" presId="urn:microsoft.com/office/officeart/2018/2/layout/IconLabelList"/>
    <dgm:cxn modelId="{4D52D85B-499D-4B36-A0F9-0A18D2F83A16}" type="presParOf" srcId="{509F0A4D-5E17-406D-96EB-44828427ECA4}" destId="{A396A4AE-E407-4712-9E56-74757CC57921}" srcOrd="1" destOrd="0" presId="urn:microsoft.com/office/officeart/2018/2/layout/IconLabelList"/>
    <dgm:cxn modelId="{2F614433-3B94-4B57-AB89-FE8D9FC7569E}" type="presParOf" srcId="{509F0A4D-5E17-406D-96EB-44828427ECA4}" destId="{BCFCC50D-486F-43E1-9AF0-FC175657AF7E}"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47D9EE6-77BE-44CE-811E-9A8445F5A550}"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E6CFF5CB-6655-4485-B51A-ADB734265C6C}">
      <dgm:prSet/>
      <dgm:spPr/>
      <dgm:t>
        <a:bodyPr/>
        <a:lstStyle/>
        <a:p>
          <a:pPr rtl="0"/>
          <a:r>
            <a:rPr lang="en-US"/>
            <a:t>Address automatic fee escalations at periodic intervals for multi-year contracts.</a:t>
          </a:r>
        </a:p>
      </dgm:t>
    </dgm:pt>
    <dgm:pt modelId="{3CAC76A8-7E1C-489D-A3E0-B4A9F3A9A30F}" type="parTrans" cxnId="{B94B9A61-9D6D-41E5-B681-A2A5E71BF409}">
      <dgm:prSet/>
      <dgm:spPr/>
      <dgm:t>
        <a:bodyPr/>
        <a:lstStyle/>
        <a:p>
          <a:endParaRPr lang="en-US"/>
        </a:p>
      </dgm:t>
    </dgm:pt>
    <dgm:pt modelId="{E2075214-15B3-4E05-AF34-3BC3A33C792D}" type="sibTrans" cxnId="{B94B9A61-9D6D-41E5-B681-A2A5E71BF409}">
      <dgm:prSet/>
      <dgm:spPr/>
      <dgm:t>
        <a:bodyPr/>
        <a:lstStyle/>
        <a:p>
          <a:endParaRPr lang="en-US"/>
        </a:p>
      </dgm:t>
    </dgm:pt>
    <dgm:pt modelId="{56F08780-E121-4737-A79B-657E50B28BAA}">
      <dgm:prSet/>
      <dgm:spPr/>
      <dgm:t>
        <a:bodyPr/>
        <a:lstStyle/>
        <a:p>
          <a:pPr rtl="0"/>
          <a:r>
            <a:rPr lang="en-US"/>
            <a:t>Establish a formula that is reliable or a straight percentage increase.</a:t>
          </a:r>
        </a:p>
      </dgm:t>
    </dgm:pt>
    <dgm:pt modelId="{8695F291-57B6-4619-90E5-67057DCD219F}" type="parTrans" cxnId="{54697C0C-6774-45AC-BDB0-4C745E16D48E}">
      <dgm:prSet/>
      <dgm:spPr/>
      <dgm:t>
        <a:bodyPr/>
        <a:lstStyle/>
        <a:p>
          <a:endParaRPr lang="en-US"/>
        </a:p>
      </dgm:t>
    </dgm:pt>
    <dgm:pt modelId="{8D44CB3F-79D4-470A-93CF-FABA459DF00E}" type="sibTrans" cxnId="{54697C0C-6774-45AC-BDB0-4C745E16D48E}">
      <dgm:prSet/>
      <dgm:spPr/>
      <dgm:t>
        <a:bodyPr/>
        <a:lstStyle/>
        <a:p>
          <a:endParaRPr lang="en-US"/>
        </a:p>
      </dgm:t>
    </dgm:pt>
    <dgm:pt modelId="{ED9D7335-C969-42B2-BB59-3AFA0223076A}" type="pres">
      <dgm:prSet presAssocID="{B47D9EE6-77BE-44CE-811E-9A8445F5A550}" presName="vert0" presStyleCnt="0">
        <dgm:presLayoutVars>
          <dgm:dir/>
          <dgm:animOne val="branch"/>
          <dgm:animLvl val="lvl"/>
        </dgm:presLayoutVars>
      </dgm:prSet>
      <dgm:spPr/>
    </dgm:pt>
    <dgm:pt modelId="{FE86FAAC-551D-44E4-8BB6-33E5373CA1DA}" type="pres">
      <dgm:prSet presAssocID="{E6CFF5CB-6655-4485-B51A-ADB734265C6C}" presName="thickLine" presStyleLbl="alignNode1" presStyleIdx="0" presStyleCnt="2"/>
      <dgm:spPr/>
    </dgm:pt>
    <dgm:pt modelId="{971479B3-C5F4-49E7-B0DF-5571737A986F}" type="pres">
      <dgm:prSet presAssocID="{E6CFF5CB-6655-4485-B51A-ADB734265C6C}" presName="horz1" presStyleCnt="0"/>
      <dgm:spPr/>
    </dgm:pt>
    <dgm:pt modelId="{CD2FA402-6AE2-49BA-990E-C92FC3F18AC0}" type="pres">
      <dgm:prSet presAssocID="{E6CFF5CB-6655-4485-B51A-ADB734265C6C}" presName="tx1" presStyleLbl="revTx" presStyleIdx="0" presStyleCnt="2"/>
      <dgm:spPr/>
    </dgm:pt>
    <dgm:pt modelId="{A1ADE8D0-6231-422D-A82D-B6259D2EC0AB}" type="pres">
      <dgm:prSet presAssocID="{E6CFF5CB-6655-4485-B51A-ADB734265C6C}" presName="vert1" presStyleCnt="0"/>
      <dgm:spPr/>
    </dgm:pt>
    <dgm:pt modelId="{9C5A526E-8D04-4206-82B2-33B9B2B72829}" type="pres">
      <dgm:prSet presAssocID="{56F08780-E121-4737-A79B-657E50B28BAA}" presName="thickLine" presStyleLbl="alignNode1" presStyleIdx="1" presStyleCnt="2"/>
      <dgm:spPr/>
    </dgm:pt>
    <dgm:pt modelId="{4919285A-FB3A-4FDD-839F-30BC8A1D181A}" type="pres">
      <dgm:prSet presAssocID="{56F08780-E121-4737-A79B-657E50B28BAA}" presName="horz1" presStyleCnt="0"/>
      <dgm:spPr/>
    </dgm:pt>
    <dgm:pt modelId="{9574C77D-29C0-4165-928E-7E419D170492}" type="pres">
      <dgm:prSet presAssocID="{56F08780-E121-4737-A79B-657E50B28BAA}" presName="tx1" presStyleLbl="revTx" presStyleIdx="1" presStyleCnt="2"/>
      <dgm:spPr/>
    </dgm:pt>
    <dgm:pt modelId="{9B0525FB-BF44-4432-9B58-96FE0F427DA5}" type="pres">
      <dgm:prSet presAssocID="{56F08780-E121-4737-A79B-657E50B28BAA}" presName="vert1" presStyleCnt="0"/>
      <dgm:spPr/>
    </dgm:pt>
  </dgm:ptLst>
  <dgm:cxnLst>
    <dgm:cxn modelId="{54697C0C-6774-45AC-BDB0-4C745E16D48E}" srcId="{B47D9EE6-77BE-44CE-811E-9A8445F5A550}" destId="{56F08780-E121-4737-A79B-657E50B28BAA}" srcOrd="1" destOrd="0" parTransId="{8695F291-57B6-4619-90E5-67057DCD219F}" sibTransId="{8D44CB3F-79D4-470A-93CF-FABA459DF00E}"/>
    <dgm:cxn modelId="{D54F915E-187D-4F12-A40B-EB5EE4060F6E}" type="presOf" srcId="{E6CFF5CB-6655-4485-B51A-ADB734265C6C}" destId="{CD2FA402-6AE2-49BA-990E-C92FC3F18AC0}" srcOrd="0" destOrd="0" presId="urn:microsoft.com/office/officeart/2008/layout/LinedList"/>
    <dgm:cxn modelId="{B01B1260-805E-4C25-9FFE-F97C4C6E5B50}" type="presOf" srcId="{56F08780-E121-4737-A79B-657E50B28BAA}" destId="{9574C77D-29C0-4165-928E-7E419D170492}" srcOrd="0" destOrd="0" presId="urn:microsoft.com/office/officeart/2008/layout/LinedList"/>
    <dgm:cxn modelId="{B94B9A61-9D6D-41E5-B681-A2A5E71BF409}" srcId="{B47D9EE6-77BE-44CE-811E-9A8445F5A550}" destId="{E6CFF5CB-6655-4485-B51A-ADB734265C6C}" srcOrd="0" destOrd="0" parTransId="{3CAC76A8-7E1C-489D-A3E0-B4A9F3A9A30F}" sibTransId="{E2075214-15B3-4E05-AF34-3BC3A33C792D}"/>
    <dgm:cxn modelId="{4A326385-2EB2-4CD4-9410-29FB5361A4E8}" type="presOf" srcId="{B47D9EE6-77BE-44CE-811E-9A8445F5A550}" destId="{ED9D7335-C969-42B2-BB59-3AFA0223076A}" srcOrd="0" destOrd="0" presId="urn:microsoft.com/office/officeart/2008/layout/LinedList"/>
    <dgm:cxn modelId="{BE9CE775-6D43-4A1A-B5CE-BA18B391DB5F}" type="presParOf" srcId="{ED9D7335-C969-42B2-BB59-3AFA0223076A}" destId="{FE86FAAC-551D-44E4-8BB6-33E5373CA1DA}" srcOrd="0" destOrd="0" presId="urn:microsoft.com/office/officeart/2008/layout/LinedList"/>
    <dgm:cxn modelId="{A5292372-9800-4FB3-A4B5-71557F4BDEAB}" type="presParOf" srcId="{ED9D7335-C969-42B2-BB59-3AFA0223076A}" destId="{971479B3-C5F4-49E7-B0DF-5571737A986F}" srcOrd="1" destOrd="0" presId="urn:microsoft.com/office/officeart/2008/layout/LinedList"/>
    <dgm:cxn modelId="{119E1B2A-9C11-4CBC-B6DA-FBFCF448CE61}" type="presParOf" srcId="{971479B3-C5F4-49E7-B0DF-5571737A986F}" destId="{CD2FA402-6AE2-49BA-990E-C92FC3F18AC0}" srcOrd="0" destOrd="0" presId="urn:microsoft.com/office/officeart/2008/layout/LinedList"/>
    <dgm:cxn modelId="{59E960FA-E574-4F49-BC10-D694BB62D6A3}" type="presParOf" srcId="{971479B3-C5F4-49E7-B0DF-5571737A986F}" destId="{A1ADE8D0-6231-422D-A82D-B6259D2EC0AB}" srcOrd="1" destOrd="0" presId="urn:microsoft.com/office/officeart/2008/layout/LinedList"/>
    <dgm:cxn modelId="{9B0EACB6-90D1-4BE9-AB02-B15E2098E9E6}" type="presParOf" srcId="{ED9D7335-C969-42B2-BB59-3AFA0223076A}" destId="{9C5A526E-8D04-4206-82B2-33B9B2B72829}" srcOrd="2" destOrd="0" presId="urn:microsoft.com/office/officeart/2008/layout/LinedList"/>
    <dgm:cxn modelId="{3F37C92D-1B00-415F-814C-C9564CEDCAA8}" type="presParOf" srcId="{ED9D7335-C969-42B2-BB59-3AFA0223076A}" destId="{4919285A-FB3A-4FDD-839F-30BC8A1D181A}" srcOrd="3" destOrd="0" presId="urn:microsoft.com/office/officeart/2008/layout/LinedList"/>
    <dgm:cxn modelId="{1A220585-1E4D-4AA6-99F0-E0BFE689917A}" type="presParOf" srcId="{4919285A-FB3A-4FDD-839F-30BC8A1D181A}" destId="{9574C77D-29C0-4165-928E-7E419D170492}" srcOrd="0" destOrd="0" presId="urn:microsoft.com/office/officeart/2008/layout/LinedList"/>
    <dgm:cxn modelId="{F3109A0C-8429-47AC-8912-7A192344F895}" type="presParOf" srcId="{4919285A-FB3A-4FDD-839F-30BC8A1D181A}" destId="{9B0525FB-BF44-4432-9B58-96FE0F427DA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4CBE693-74DF-413A-A61A-93631908346B}"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F4B262EB-F893-4B90-B1F1-2FE3380EFEF7}">
      <dgm:prSet/>
      <dgm:spPr/>
      <dgm:t>
        <a:bodyPr/>
        <a:lstStyle/>
        <a:p>
          <a:pPr>
            <a:lnSpc>
              <a:spcPct val="100000"/>
            </a:lnSpc>
            <a:defRPr b="1"/>
          </a:pPr>
          <a:r>
            <a:rPr lang="en-US"/>
            <a:t>Avoid the use of the word “</a:t>
          </a:r>
          <a:r>
            <a:rPr lang="en-US" b="1" i="1"/>
            <a:t>reasonable”</a:t>
          </a:r>
          <a:r>
            <a:rPr lang="en-US"/>
            <a:t> which may give rise to disputes</a:t>
          </a:r>
        </a:p>
      </dgm:t>
    </dgm:pt>
    <dgm:pt modelId="{F07F2695-8CDC-44A9-A527-6256256BF884}" type="parTrans" cxnId="{42DE7728-4E75-4580-A663-2D30A82C635B}">
      <dgm:prSet/>
      <dgm:spPr/>
      <dgm:t>
        <a:bodyPr/>
        <a:lstStyle/>
        <a:p>
          <a:endParaRPr lang="en-US" sz="1400"/>
        </a:p>
      </dgm:t>
    </dgm:pt>
    <dgm:pt modelId="{F6EB6D12-E25B-4E74-A39F-BF6AF6360ED6}" type="sibTrans" cxnId="{42DE7728-4E75-4580-A663-2D30A82C635B}">
      <dgm:prSet/>
      <dgm:spPr/>
      <dgm:t>
        <a:bodyPr/>
        <a:lstStyle/>
        <a:p>
          <a:endParaRPr lang="en-US"/>
        </a:p>
      </dgm:t>
    </dgm:pt>
    <dgm:pt modelId="{623648A4-CDF2-4FC8-B031-98D7BD8E9666}">
      <dgm:prSet/>
      <dgm:spPr/>
      <dgm:t>
        <a:bodyPr/>
        <a:lstStyle/>
        <a:p>
          <a:pPr>
            <a:lnSpc>
              <a:spcPct val="100000"/>
            </a:lnSpc>
            <a:defRPr b="1"/>
          </a:pPr>
          <a:r>
            <a:rPr lang="en-US"/>
            <a:t>Include a formula statement:</a:t>
          </a:r>
        </a:p>
      </dgm:t>
    </dgm:pt>
    <dgm:pt modelId="{18799524-B006-4EA6-B449-ADAE0B3C351D}" type="parTrans" cxnId="{1344D5C2-BE10-4D6C-A619-30DD91FB5ABC}">
      <dgm:prSet/>
      <dgm:spPr/>
      <dgm:t>
        <a:bodyPr/>
        <a:lstStyle/>
        <a:p>
          <a:endParaRPr lang="en-US" sz="1400"/>
        </a:p>
      </dgm:t>
    </dgm:pt>
    <dgm:pt modelId="{2270A21E-DD5F-4665-9C14-A509060E283C}" type="sibTrans" cxnId="{1344D5C2-BE10-4D6C-A619-30DD91FB5ABC}">
      <dgm:prSet/>
      <dgm:spPr/>
      <dgm:t>
        <a:bodyPr/>
        <a:lstStyle/>
        <a:p>
          <a:endParaRPr lang="en-US"/>
        </a:p>
      </dgm:t>
    </dgm:pt>
    <dgm:pt modelId="{C3EBC42D-A384-442D-885E-9BA0A8AAE727}">
      <dgm:prSet/>
      <dgm:spPr/>
      <dgm:t>
        <a:bodyPr/>
        <a:lstStyle/>
        <a:p>
          <a:pPr>
            <a:lnSpc>
              <a:spcPct val="100000"/>
            </a:lnSpc>
          </a:pPr>
          <a:r>
            <a:rPr lang="en-US" i="1" dirty="0"/>
            <a:t>“95% of the 140</a:t>
          </a:r>
          <a:r>
            <a:rPr lang="en-US" i="1" baseline="30000" dirty="0"/>
            <a:t>th</a:t>
          </a:r>
          <a:r>
            <a:rPr lang="en-US" i="1" dirty="0"/>
            <a:t> percentile of [reference standard*] for the [City, State / MSA] for the period from [date] to [date]”</a:t>
          </a:r>
          <a:endParaRPr lang="en-US" dirty="0"/>
        </a:p>
      </dgm:t>
    </dgm:pt>
    <dgm:pt modelId="{3C605470-0450-4CE9-910C-6EA2B58A3E36}" type="parTrans" cxnId="{2C402CE0-6918-4B13-A566-B8EF6B3CB98C}">
      <dgm:prSet/>
      <dgm:spPr/>
      <dgm:t>
        <a:bodyPr/>
        <a:lstStyle/>
        <a:p>
          <a:endParaRPr lang="en-US" sz="1400"/>
        </a:p>
      </dgm:t>
    </dgm:pt>
    <dgm:pt modelId="{87B84763-74EC-4826-BB18-E8A221D70163}" type="sibTrans" cxnId="{2C402CE0-6918-4B13-A566-B8EF6B3CB98C}">
      <dgm:prSet/>
      <dgm:spPr/>
      <dgm:t>
        <a:bodyPr/>
        <a:lstStyle/>
        <a:p>
          <a:endParaRPr lang="en-US"/>
        </a:p>
      </dgm:t>
    </dgm:pt>
    <dgm:pt modelId="{27A1881D-190A-447D-9835-815452A33761}" type="pres">
      <dgm:prSet presAssocID="{F4CBE693-74DF-413A-A61A-93631908346B}" presName="root" presStyleCnt="0">
        <dgm:presLayoutVars>
          <dgm:dir/>
          <dgm:resizeHandles val="exact"/>
        </dgm:presLayoutVars>
      </dgm:prSet>
      <dgm:spPr/>
    </dgm:pt>
    <dgm:pt modelId="{738E2BCE-F152-4508-9CCF-E4358F781713}" type="pres">
      <dgm:prSet presAssocID="{F4B262EB-F893-4B90-B1F1-2FE3380EFEF7}" presName="compNode" presStyleCnt="0"/>
      <dgm:spPr/>
    </dgm:pt>
    <dgm:pt modelId="{FACBE35A-81E8-4355-B495-FE4C30560398}" type="pres">
      <dgm:prSet presAssocID="{F4B262EB-F893-4B90-B1F1-2FE3380EFEF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BEBF0A10-1260-450F-BD9E-C79575D783C6}" type="pres">
      <dgm:prSet presAssocID="{F4B262EB-F893-4B90-B1F1-2FE3380EFEF7}" presName="iconSpace" presStyleCnt="0"/>
      <dgm:spPr/>
    </dgm:pt>
    <dgm:pt modelId="{E3F300D9-6721-4DE8-9E2E-37C9C9534647}" type="pres">
      <dgm:prSet presAssocID="{F4B262EB-F893-4B90-B1F1-2FE3380EFEF7}" presName="parTx" presStyleLbl="revTx" presStyleIdx="0" presStyleCnt="4">
        <dgm:presLayoutVars>
          <dgm:chMax val="0"/>
          <dgm:chPref val="0"/>
        </dgm:presLayoutVars>
      </dgm:prSet>
      <dgm:spPr/>
    </dgm:pt>
    <dgm:pt modelId="{943D91FF-3092-4D58-9968-8EBA5CD88845}" type="pres">
      <dgm:prSet presAssocID="{F4B262EB-F893-4B90-B1F1-2FE3380EFEF7}" presName="txSpace" presStyleCnt="0"/>
      <dgm:spPr/>
    </dgm:pt>
    <dgm:pt modelId="{5824D283-C327-4FB6-A977-0F590002C70D}" type="pres">
      <dgm:prSet presAssocID="{F4B262EB-F893-4B90-B1F1-2FE3380EFEF7}" presName="desTx" presStyleLbl="revTx" presStyleIdx="1" presStyleCnt="4">
        <dgm:presLayoutVars/>
      </dgm:prSet>
      <dgm:spPr/>
    </dgm:pt>
    <dgm:pt modelId="{300DB4ED-1666-4CAB-9030-4B83E0875DC5}" type="pres">
      <dgm:prSet presAssocID="{F6EB6D12-E25B-4E74-A39F-BF6AF6360ED6}" presName="sibTrans" presStyleCnt="0"/>
      <dgm:spPr/>
    </dgm:pt>
    <dgm:pt modelId="{24BED6DE-D7F0-4700-A66C-D506DFA2FED3}" type="pres">
      <dgm:prSet presAssocID="{623648A4-CDF2-4FC8-B031-98D7BD8E9666}" presName="compNode" presStyleCnt="0"/>
      <dgm:spPr/>
    </dgm:pt>
    <dgm:pt modelId="{3177514C-7404-48E5-AFF8-5F641952F6FC}" type="pres">
      <dgm:prSet presAssocID="{623648A4-CDF2-4FC8-B031-98D7BD8E966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culator"/>
        </a:ext>
      </dgm:extLst>
    </dgm:pt>
    <dgm:pt modelId="{179439DA-8566-4E87-853A-FD4435575B85}" type="pres">
      <dgm:prSet presAssocID="{623648A4-CDF2-4FC8-B031-98D7BD8E9666}" presName="iconSpace" presStyleCnt="0"/>
      <dgm:spPr/>
    </dgm:pt>
    <dgm:pt modelId="{B2FA0EBB-1679-48FA-BCF8-83892AD8DB94}" type="pres">
      <dgm:prSet presAssocID="{623648A4-CDF2-4FC8-B031-98D7BD8E9666}" presName="parTx" presStyleLbl="revTx" presStyleIdx="2" presStyleCnt="4">
        <dgm:presLayoutVars>
          <dgm:chMax val="0"/>
          <dgm:chPref val="0"/>
        </dgm:presLayoutVars>
      </dgm:prSet>
      <dgm:spPr/>
    </dgm:pt>
    <dgm:pt modelId="{B86F31FC-7705-48E5-B478-4711F42B90E0}" type="pres">
      <dgm:prSet presAssocID="{623648A4-CDF2-4FC8-B031-98D7BD8E9666}" presName="txSpace" presStyleCnt="0"/>
      <dgm:spPr/>
    </dgm:pt>
    <dgm:pt modelId="{86B45AC4-0CF3-4A75-968D-7480DC6876D3}" type="pres">
      <dgm:prSet presAssocID="{623648A4-CDF2-4FC8-B031-98D7BD8E9666}" presName="desTx" presStyleLbl="revTx" presStyleIdx="3" presStyleCnt="4" custScaleY="415131" custLinFactY="30974" custLinFactNeighborY="100000">
        <dgm:presLayoutVars/>
      </dgm:prSet>
      <dgm:spPr/>
    </dgm:pt>
  </dgm:ptLst>
  <dgm:cxnLst>
    <dgm:cxn modelId="{C4585613-D52C-481D-8F57-E1A571B433FB}" type="presOf" srcId="{F4CBE693-74DF-413A-A61A-93631908346B}" destId="{27A1881D-190A-447D-9835-815452A33761}" srcOrd="0" destOrd="0" presId="urn:microsoft.com/office/officeart/2018/2/layout/IconLabelDescriptionList"/>
    <dgm:cxn modelId="{42DE7728-4E75-4580-A663-2D30A82C635B}" srcId="{F4CBE693-74DF-413A-A61A-93631908346B}" destId="{F4B262EB-F893-4B90-B1F1-2FE3380EFEF7}" srcOrd="0" destOrd="0" parTransId="{F07F2695-8CDC-44A9-A527-6256256BF884}" sibTransId="{F6EB6D12-E25B-4E74-A39F-BF6AF6360ED6}"/>
    <dgm:cxn modelId="{34BE9D6C-2E77-406C-A864-0EC1462B2F50}" type="presOf" srcId="{C3EBC42D-A384-442D-885E-9BA0A8AAE727}" destId="{86B45AC4-0CF3-4A75-968D-7480DC6876D3}" srcOrd="0" destOrd="0" presId="urn:microsoft.com/office/officeart/2018/2/layout/IconLabelDescriptionList"/>
    <dgm:cxn modelId="{55EFE676-A23B-4083-A7B5-39E9AD70B616}" type="presOf" srcId="{F4B262EB-F893-4B90-B1F1-2FE3380EFEF7}" destId="{E3F300D9-6721-4DE8-9E2E-37C9C9534647}" srcOrd="0" destOrd="0" presId="urn:microsoft.com/office/officeart/2018/2/layout/IconLabelDescriptionList"/>
    <dgm:cxn modelId="{64AD3B9D-7BF3-4A21-B6C3-B0E41D12178B}" type="presOf" srcId="{623648A4-CDF2-4FC8-B031-98D7BD8E9666}" destId="{B2FA0EBB-1679-48FA-BCF8-83892AD8DB94}" srcOrd="0" destOrd="0" presId="urn:microsoft.com/office/officeart/2018/2/layout/IconLabelDescriptionList"/>
    <dgm:cxn modelId="{1344D5C2-BE10-4D6C-A619-30DD91FB5ABC}" srcId="{F4CBE693-74DF-413A-A61A-93631908346B}" destId="{623648A4-CDF2-4FC8-B031-98D7BD8E9666}" srcOrd="1" destOrd="0" parTransId="{18799524-B006-4EA6-B449-ADAE0B3C351D}" sibTransId="{2270A21E-DD5F-4665-9C14-A509060E283C}"/>
    <dgm:cxn modelId="{2C402CE0-6918-4B13-A566-B8EF6B3CB98C}" srcId="{623648A4-CDF2-4FC8-B031-98D7BD8E9666}" destId="{C3EBC42D-A384-442D-885E-9BA0A8AAE727}" srcOrd="0" destOrd="0" parTransId="{3C605470-0450-4CE9-910C-6EA2B58A3E36}" sibTransId="{87B84763-74EC-4826-BB18-E8A221D70163}"/>
    <dgm:cxn modelId="{8BC5C2DD-559C-4160-8F65-B6A07CAEBC22}" type="presParOf" srcId="{27A1881D-190A-447D-9835-815452A33761}" destId="{738E2BCE-F152-4508-9CCF-E4358F781713}" srcOrd="0" destOrd="0" presId="urn:microsoft.com/office/officeart/2018/2/layout/IconLabelDescriptionList"/>
    <dgm:cxn modelId="{0C4EE151-60A1-4698-AEDE-927663DCD597}" type="presParOf" srcId="{738E2BCE-F152-4508-9CCF-E4358F781713}" destId="{FACBE35A-81E8-4355-B495-FE4C30560398}" srcOrd="0" destOrd="0" presId="urn:microsoft.com/office/officeart/2018/2/layout/IconLabelDescriptionList"/>
    <dgm:cxn modelId="{A0223DFE-6F80-478E-9121-62C8119C306B}" type="presParOf" srcId="{738E2BCE-F152-4508-9CCF-E4358F781713}" destId="{BEBF0A10-1260-450F-BD9E-C79575D783C6}" srcOrd="1" destOrd="0" presId="urn:microsoft.com/office/officeart/2018/2/layout/IconLabelDescriptionList"/>
    <dgm:cxn modelId="{1C3AC62D-BE5F-49E1-BEE4-1265A2DA9E0D}" type="presParOf" srcId="{738E2BCE-F152-4508-9CCF-E4358F781713}" destId="{E3F300D9-6721-4DE8-9E2E-37C9C9534647}" srcOrd="2" destOrd="0" presId="urn:microsoft.com/office/officeart/2018/2/layout/IconLabelDescriptionList"/>
    <dgm:cxn modelId="{CDF83DFA-A417-4DA2-84FC-BA8390761F3F}" type="presParOf" srcId="{738E2BCE-F152-4508-9CCF-E4358F781713}" destId="{943D91FF-3092-4D58-9968-8EBA5CD88845}" srcOrd="3" destOrd="0" presId="urn:microsoft.com/office/officeart/2018/2/layout/IconLabelDescriptionList"/>
    <dgm:cxn modelId="{31D53A03-59B3-42CE-8377-3EFE3459B33C}" type="presParOf" srcId="{738E2BCE-F152-4508-9CCF-E4358F781713}" destId="{5824D283-C327-4FB6-A977-0F590002C70D}" srcOrd="4" destOrd="0" presId="urn:microsoft.com/office/officeart/2018/2/layout/IconLabelDescriptionList"/>
    <dgm:cxn modelId="{A4708510-0315-4313-96B9-CAFD41E589CD}" type="presParOf" srcId="{27A1881D-190A-447D-9835-815452A33761}" destId="{300DB4ED-1666-4CAB-9030-4B83E0875DC5}" srcOrd="1" destOrd="0" presId="urn:microsoft.com/office/officeart/2018/2/layout/IconLabelDescriptionList"/>
    <dgm:cxn modelId="{34239DBC-8BA3-4FCB-BFD5-2FA0ADC61A65}" type="presParOf" srcId="{27A1881D-190A-447D-9835-815452A33761}" destId="{24BED6DE-D7F0-4700-A66C-D506DFA2FED3}" srcOrd="2" destOrd="0" presId="urn:microsoft.com/office/officeart/2018/2/layout/IconLabelDescriptionList"/>
    <dgm:cxn modelId="{E2207E58-1475-491C-B207-B5051848AD01}" type="presParOf" srcId="{24BED6DE-D7F0-4700-A66C-D506DFA2FED3}" destId="{3177514C-7404-48E5-AFF8-5F641952F6FC}" srcOrd="0" destOrd="0" presId="urn:microsoft.com/office/officeart/2018/2/layout/IconLabelDescriptionList"/>
    <dgm:cxn modelId="{A3AC5DCE-F148-4C07-837E-86C3C3E804B1}" type="presParOf" srcId="{24BED6DE-D7F0-4700-A66C-D506DFA2FED3}" destId="{179439DA-8566-4E87-853A-FD4435575B85}" srcOrd="1" destOrd="0" presId="urn:microsoft.com/office/officeart/2018/2/layout/IconLabelDescriptionList"/>
    <dgm:cxn modelId="{F3D0FF69-4D72-4353-B3E8-F6628029DE87}" type="presParOf" srcId="{24BED6DE-D7F0-4700-A66C-D506DFA2FED3}" destId="{B2FA0EBB-1679-48FA-BCF8-83892AD8DB94}" srcOrd="2" destOrd="0" presId="urn:microsoft.com/office/officeart/2018/2/layout/IconLabelDescriptionList"/>
    <dgm:cxn modelId="{2CF5BDC8-6AE4-4FFC-B8C2-28FBB3997A19}" type="presParOf" srcId="{24BED6DE-D7F0-4700-A66C-D506DFA2FED3}" destId="{B86F31FC-7705-48E5-B478-4711F42B90E0}" srcOrd="3" destOrd="0" presId="urn:microsoft.com/office/officeart/2018/2/layout/IconLabelDescriptionList"/>
    <dgm:cxn modelId="{E32127C6-4EB2-41D6-A939-57898D0420DC}" type="presParOf" srcId="{24BED6DE-D7F0-4700-A66C-D506DFA2FED3}" destId="{86B45AC4-0CF3-4A75-968D-7480DC6876D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44748E2-9070-4D97-BD8B-262A5572E98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CA4C8BD-872F-418C-B9AB-D7BED750ACD1}">
      <dgm:prSet/>
      <dgm:spPr/>
      <dgm:t>
        <a:bodyPr/>
        <a:lstStyle/>
        <a:p>
          <a:pPr rtl="0"/>
          <a:r>
            <a:rPr lang="en-US" dirty="0"/>
            <a:t>The day you sign the contract, you should download all existing policies and  procedures that are posted on the web that apply to your contract onto a Single- Use CD or DVD (at least 2 copies) and attach them to your contract as an Exhibit. </a:t>
          </a:r>
        </a:p>
      </dgm:t>
    </dgm:pt>
    <dgm:pt modelId="{044EFC3F-E361-4DD6-9D45-98C32C0B3AE7}" type="parTrans" cxnId="{8BE72F00-B904-4470-A507-6F23F5F6C717}">
      <dgm:prSet/>
      <dgm:spPr/>
      <dgm:t>
        <a:bodyPr/>
        <a:lstStyle/>
        <a:p>
          <a:endParaRPr lang="en-US" sz="1200"/>
        </a:p>
      </dgm:t>
    </dgm:pt>
    <dgm:pt modelId="{7AEBDA6B-05DE-497C-A54B-FBD12357E93A}" type="sibTrans" cxnId="{8BE72F00-B904-4470-A507-6F23F5F6C717}">
      <dgm:prSet/>
      <dgm:spPr/>
      <dgm:t>
        <a:bodyPr/>
        <a:lstStyle/>
        <a:p>
          <a:endParaRPr lang="en-US"/>
        </a:p>
      </dgm:t>
    </dgm:pt>
    <dgm:pt modelId="{775F143C-1A0E-47FD-900D-23973EAFB242}">
      <dgm:prSet/>
      <dgm:spPr/>
      <dgm:t>
        <a:bodyPr/>
        <a:lstStyle/>
        <a:p>
          <a:pPr rtl="0"/>
          <a:r>
            <a:rPr lang="en-US"/>
            <a:t>Have the plan’s representative counter initial the CD or DVD and mention it as “incorporated by reference.”  </a:t>
          </a:r>
        </a:p>
      </dgm:t>
    </dgm:pt>
    <dgm:pt modelId="{335222FA-5FBD-4565-B359-DE33B057EBFA}" type="parTrans" cxnId="{22B7FA6E-B401-4ED3-99E7-341FEDF0A7D1}">
      <dgm:prSet/>
      <dgm:spPr/>
      <dgm:t>
        <a:bodyPr/>
        <a:lstStyle/>
        <a:p>
          <a:endParaRPr lang="en-US" sz="1200"/>
        </a:p>
      </dgm:t>
    </dgm:pt>
    <dgm:pt modelId="{6F1D0421-1FF5-41A7-A0C6-5CF448EB9F2F}" type="sibTrans" cxnId="{22B7FA6E-B401-4ED3-99E7-341FEDF0A7D1}">
      <dgm:prSet/>
      <dgm:spPr/>
      <dgm:t>
        <a:bodyPr/>
        <a:lstStyle/>
        <a:p>
          <a:endParaRPr lang="en-US"/>
        </a:p>
      </dgm:t>
    </dgm:pt>
    <dgm:pt modelId="{A4AF6306-4344-4F3B-91F6-B9F845AECC28}">
      <dgm:prSet/>
      <dgm:spPr/>
      <dgm:t>
        <a:bodyPr/>
        <a:lstStyle/>
        <a:p>
          <a:pPr rtl="0"/>
          <a:r>
            <a:rPr lang="en-US"/>
            <a:t>This way, if they update the web and hold you to the amendment without proper notice, you have a record of what was on the website the day you signed the contract.  Without this historical  evidence, you have no proof that the updated site is not an amendment to your contract.</a:t>
          </a:r>
        </a:p>
      </dgm:t>
    </dgm:pt>
    <dgm:pt modelId="{B290514D-8052-44F8-BFF9-4D2FDD62F48E}" type="parTrans" cxnId="{25A369B5-5EEC-494F-981B-AFBB6F746F8F}">
      <dgm:prSet/>
      <dgm:spPr/>
      <dgm:t>
        <a:bodyPr/>
        <a:lstStyle/>
        <a:p>
          <a:endParaRPr lang="en-US" sz="1200"/>
        </a:p>
      </dgm:t>
    </dgm:pt>
    <dgm:pt modelId="{D2941CBC-1CBB-4539-9A11-4059C668D59A}" type="sibTrans" cxnId="{25A369B5-5EEC-494F-981B-AFBB6F746F8F}">
      <dgm:prSet/>
      <dgm:spPr/>
      <dgm:t>
        <a:bodyPr/>
        <a:lstStyle/>
        <a:p>
          <a:endParaRPr lang="en-US"/>
        </a:p>
      </dgm:t>
    </dgm:pt>
    <dgm:pt modelId="{7F987AA8-B92E-4F86-82F1-030CB86D4C9D}" type="pres">
      <dgm:prSet presAssocID="{244748E2-9070-4D97-BD8B-262A5572E985}" presName="vert0" presStyleCnt="0">
        <dgm:presLayoutVars>
          <dgm:dir/>
          <dgm:animOne val="branch"/>
          <dgm:animLvl val="lvl"/>
        </dgm:presLayoutVars>
      </dgm:prSet>
      <dgm:spPr/>
    </dgm:pt>
    <dgm:pt modelId="{B5144473-37A2-4D8C-8973-2A15C4A34D0A}" type="pres">
      <dgm:prSet presAssocID="{4CA4C8BD-872F-418C-B9AB-D7BED750ACD1}" presName="thickLine" presStyleLbl="alignNode1" presStyleIdx="0" presStyleCnt="3"/>
      <dgm:spPr/>
    </dgm:pt>
    <dgm:pt modelId="{772C57B1-B046-4075-9C98-4654A6FE462A}" type="pres">
      <dgm:prSet presAssocID="{4CA4C8BD-872F-418C-B9AB-D7BED750ACD1}" presName="horz1" presStyleCnt="0"/>
      <dgm:spPr/>
    </dgm:pt>
    <dgm:pt modelId="{C0196E0F-7F7F-49CB-BE2D-6A5B89CED146}" type="pres">
      <dgm:prSet presAssocID="{4CA4C8BD-872F-418C-B9AB-D7BED750ACD1}" presName="tx1" presStyleLbl="revTx" presStyleIdx="0" presStyleCnt="3"/>
      <dgm:spPr/>
    </dgm:pt>
    <dgm:pt modelId="{10315E36-8FE0-46D3-98E3-1008037C3A73}" type="pres">
      <dgm:prSet presAssocID="{4CA4C8BD-872F-418C-B9AB-D7BED750ACD1}" presName="vert1" presStyleCnt="0"/>
      <dgm:spPr/>
    </dgm:pt>
    <dgm:pt modelId="{69CC2360-3C81-4788-99F7-3FB7B8773330}" type="pres">
      <dgm:prSet presAssocID="{775F143C-1A0E-47FD-900D-23973EAFB242}" presName="thickLine" presStyleLbl="alignNode1" presStyleIdx="1" presStyleCnt="3"/>
      <dgm:spPr/>
    </dgm:pt>
    <dgm:pt modelId="{5DB911CB-EE03-49C9-BFE8-F4B30F69345E}" type="pres">
      <dgm:prSet presAssocID="{775F143C-1A0E-47FD-900D-23973EAFB242}" presName="horz1" presStyleCnt="0"/>
      <dgm:spPr/>
    </dgm:pt>
    <dgm:pt modelId="{31C7BC33-8212-4E88-879E-E8D154877429}" type="pres">
      <dgm:prSet presAssocID="{775F143C-1A0E-47FD-900D-23973EAFB242}" presName="tx1" presStyleLbl="revTx" presStyleIdx="1" presStyleCnt="3"/>
      <dgm:spPr/>
    </dgm:pt>
    <dgm:pt modelId="{67CDC872-C38B-4DB6-BDF2-960FF5EEFE03}" type="pres">
      <dgm:prSet presAssocID="{775F143C-1A0E-47FD-900D-23973EAFB242}" presName="vert1" presStyleCnt="0"/>
      <dgm:spPr/>
    </dgm:pt>
    <dgm:pt modelId="{16016182-03DD-4CE9-8777-3E0DC2DAE1D2}" type="pres">
      <dgm:prSet presAssocID="{A4AF6306-4344-4F3B-91F6-B9F845AECC28}" presName="thickLine" presStyleLbl="alignNode1" presStyleIdx="2" presStyleCnt="3"/>
      <dgm:spPr/>
    </dgm:pt>
    <dgm:pt modelId="{14EF6D62-1A69-42AB-841A-2CA82211CC38}" type="pres">
      <dgm:prSet presAssocID="{A4AF6306-4344-4F3B-91F6-B9F845AECC28}" presName="horz1" presStyleCnt="0"/>
      <dgm:spPr/>
    </dgm:pt>
    <dgm:pt modelId="{4E99119A-3794-447C-B853-549767457E89}" type="pres">
      <dgm:prSet presAssocID="{A4AF6306-4344-4F3B-91F6-B9F845AECC28}" presName="tx1" presStyleLbl="revTx" presStyleIdx="2" presStyleCnt="3"/>
      <dgm:spPr/>
    </dgm:pt>
    <dgm:pt modelId="{9E9C204F-52FF-42B8-AC73-A445AA97918B}" type="pres">
      <dgm:prSet presAssocID="{A4AF6306-4344-4F3B-91F6-B9F845AECC28}" presName="vert1" presStyleCnt="0"/>
      <dgm:spPr/>
    </dgm:pt>
  </dgm:ptLst>
  <dgm:cxnLst>
    <dgm:cxn modelId="{8BE72F00-B904-4470-A507-6F23F5F6C717}" srcId="{244748E2-9070-4D97-BD8B-262A5572E985}" destId="{4CA4C8BD-872F-418C-B9AB-D7BED750ACD1}" srcOrd="0" destOrd="0" parTransId="{044EFC3F-E361-4DD6-9D45-98C32C0B3AE7}" sibTransId="{7AEBDA6B-05DE-497C-A54B-FBD12357E93A}"/>
    <dgm:cxn modelId="{FF41921E-8262-4AF4-A405-B6AE1C4A01E5}" type="presOf" srcId="{4CA4C8BD-872F-418C-B9AB-D7BED750ACD1}" destId="{C0196E0F-7F7F-49CB-BE2D-6A5B89CED146}" srcOrd="0" destOrd="0" presId="urn:microsoft.com/office/officeart/2008/layout/LinedList"/>
    <dgm:cxn modelId="{1B16C12B-6F7D-4AE4-9042-DD8DE3A7C906}" type="presOf" srcId="{244748E2-9070-4D97-BD8B-262A5572E985}" destId="{7F987AA8-B92E-4F86-82F1-030CB86D4C9D}" srcOrd="0" destOrd="0" presId="urn:microsoft.com/office/officeart/2008/layout/LinedList"/>
    <dgm:cxn modelId="{22B7FA6E-B401-4ED3-99E7-341FEDF0A7D1}" srcId="{244748E2-9070-4D97-BD8B-262A5572E985}" destId="{775F143C-1A0E-47FD-900D-23973EAFB242}" srcOrd="1" destOrd="0" parTransId="{335222FA-5FBD-4565-B359-DE33B057EBFA}" sibTransId="{6F1D0421-1FF5-41A7-A0C6-5CF448EB9F2F}"/>
    <dgm:cxn modelId="{B396A954-179E-4163-ACF3-FF11BCA3FE10}" type="presOf" srcId="{775F143C-1A0E-47FD-900D-23973EAFB242}" destId="{31C7BC33-8212-4E88-879E-E8D154877429}" srcOrd="0" destOrd="0" presId="urn:microsoft.com/office/officeart/2008/layout/LinedList"/>
    <dgm:cxn modelId="{25A369B5-5EEC-494F-981B-AFBB6F746F8F}" srcId="{244748E2-9070-4D97-BD8B-262A5572E985}" destId="{A4AF6306-4344-4F3B-91F6-B9F845AECC28}" srcOrd="2" destOrd="0" parTransId="{B290514D-8052-44F8-BFF9-4D2FDD62F48E}" sibTransId="{D2941CBC-1CBB-4539-9A11-4059C668D59A}"/>
    <dgm:cxn modelId="{894279EF-C06C-4787-855E-21DCE8AD391A}" type="presOf" srcId="{A4AF6306-4344-4F3B-91F6-B9F845AECC28}" destId="{4E99119A-3794-447C-B853-549767457E89}" srcOrd="0" destOrd="0" presId="urn:microsoft.com/office/officeart/2008/layout/LinedList"/>
    <dgm:cxn modelId="{9E9527A0-8AF8-4861-AC95-D957A19488F9}" type="presParOf" srcId="{7F987AA8-B92E-4F86-82F1-030CB86D4C9D}" destId="{B5144473-37A2-4D8C-8973-2A15C4A34D0A}" srcOrd="0" destOrd="0" presId="urn:microsoft.com/office/officeart/2008/layout/LinedList"/>
    <dgm:cxn modelId="{E78EB1EF-0BEE-4E46-B11A-19DD7FF341F5}" type="presParOf" srcId="{7F987AA8-B92E-4F86-82F1-030CB86D4C9D}" destId="{772C57B1-B046-4075-9C98-4654A6FE462A}" srcOrd="1" destOrd="0" presId="urn:microsoft.com/office/officeart/2008/layout/LinedList"/>
    <dgm:cxn modelId="{44AFBFF7-0F80-4F8E-B38B-DD16860A82E0}" type="presParOf" srcId="{772C57B1-B046-4075-9C98-4654A6FE462A}" destId="{C0196E0F-7F7F-49CB-BE2D-6A5B89CED146}" srcOrd="0" destOrd="0" presId="urn:microsoft.com/office/officeart/2008/layout/LinedList"/>
    <dgm:cxn modelId="{FCDDA4A5-3F43-4AF8-96EB-3369BE2349FC}" type="presParOf" srcId="{772C57B1-B046-4075-9C98-4654A6FE462A}" destId="{10315E36-8FE0-46D3-98E3-1008037C3A73}" srcOrd="1" destOrd="0" presId="urn:microsoft.com/office/officeart/2008/layout/LinedList"/>
    <dgm:cxn modelId="{81999F18-FDD1-448C-94C0-578D4C487A4D}" type="presParOf" srcId="{7F987AA8-B92E-4F86-82F1-030CB86D4C9D}" destId="{69CC2360-3C81-4788-99F7-3FB7B8773330}" srcOrd="2" destOrd="0" presId="urn:microsoft.com/office/officeart/2008/layout/LinedList"/>
    <dgm:cxn modelId="{1FE7DE0F-6BE7-412C-8204-7C3FCA82838D}" type="presParOf" srcId="{7F987AA8-B92E-4F86-82F1-030CB86D4C9D}" destId="{5DB911CB-EE03-49C9-BFE8-F4B30F69345E}" srcOrd="3" destOrd="0" presId="urn:microsoft.com/office/officeart/2008/layout/LinedList"/>
    <dgm:cxn modelId="{B6CC1A4A-1354-4A78-98BF-B6BA7233E19A}" type="presParOf" srcId="{5DB911CB-EE03-49C9-BFE8-F4B30F69345E}" destId="{31C7BC33-8212-4E88-879E-E8D154877429}" srcOrd="0" destOrd="0" presId="urn:microsoft.com/office/officeart/2008/layout/LinedList"/>
    <dgm:cxn modelId="{E5F838F4-1744-444D-B1BD-6E60A7DA88BE}" type="presParOf" srcId="{5DB911CB-EE03-49C9-BFE8-F4B30F69345E}" destId="{67CDC872-C38B-4DB6-BDF2-960FF5EEFE03}" srcOrd="1" destOrd="0" presId="urn:microsoft.com/office/officeart/2008/layout/LinedList"/>
    <dgm:cxn modelId="{20531AB9-90EB-4746-8917-80A9DDD8226A}" type="presParOf" srcId="{7F987AA8-B92E-4F86-82F1-030CB86D4C9D}" destId="{16016182-03DD-4CE9-8777-3E0DC2DAE1D2}" srcOrd="4" destOrd="0" presId="urn:microsoft.com/office/officeart/2008/layout/LinedList"/>
    <dgm:cxn modelId="{DC96B346-19B0-43B8-A8DD-21DE1225D221}" type="presParOf" srcId="{7F987AA8-B92E-4F86-82F1-030CB86D4C9D}" destId="{14EF6D62-1A69-42AB-841A-2CA82211CC38}" srcOrd="5" destOrd="0" presId="urn:microsoft.com/office/officeart/2008/layout/LinedList"/>
    <dgm:cxn modelId="{8C943F46-8E89-431C-AC89-5FCEB64CDF87}" type="presParOf" srcId="{14EF6D62-1A69-42AB-841A-2CA82211CC38}" destId="{4E99119A-3794-447C-B853-549767457E89}" srcOrd="0" destOrd="0" presId="urn:microsoft.com/office/officeart/2008/layout/LinedList"/>
    <dgm:cxn modelId="{360292E1-FE65-447D-9BE7-8BD2F80B498F}" type="presParOf" srcId="{14EF6D62-1A69-42AB-841A-2CA82211CC38}" destId="{9E9C204F-52FF-42B8-AC73-A445AA97918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5F5D238-71F7-446D-992C-802125707207}" type="doc">
      <dgm:prSet loTypeId="urn:microsoft.com/office/officeart/2008/layout/LinedList" loCatId="list" qsTypeId="urn:microsoft.com/office/officeart/2005/8/quickstyle/simple5" qsCatId="simple" csTypeId="urn:microsoft.com/office/officeart/2005/8/colors/accent2_2" csCatId="accent2"/>
      <dgm:spPr/>
      <dgm:t>
        <a:bodyPr/>
        <a:lstStyle/>
        <a:p>
          <a:endParaRPr lang="en-US"/>
        </a:p>
      </dgm:t>
    </dgm:pt>
    <dgm:pt modelId="{20883B0C-24D5-4E84-BB20-D8AB32CAE4D7}">
      <dgm:prSet/>
      <dgm:spPr/>
      <dgm:t>
        <a:bodyPr/>
        <a:lstStyle/>
        <a:p>
          <a:pPr rtl="0"/>
          <a:r>
            <a:rPr lang="en-US"/>
            <a:t>No one should get access to your discount without your express written approval</a:t>
          </a:r>
        </a:p>
      </dgm:t>
    </dgm:pt>
    <dgm:pt modelId="{FE8E88A5-E3A6-4837-A8C0-ACD3A53ACCCB}" type="parTrans" cxnId="{737D025F-E0F7-4480-B644-F45650532F9B}">
      <dgm:prSet/>
      <dgm:spPr/>
      <dgm:t>
        <a:bodyPr/>
        <a:lstStyle/>
        <a:p>
          <a:endParaRPr lang="en-US" sz="1100"/>
        </a:p>
      </dgm:t>
    </dgm:pt>
    <dgm:pt modelId="{E5010CC6-B938-47C3-B665-922FCF4B081B}" type="sibTrans" cxnId="{737D025F-E0F7-4480-B644-F45650532F9B}">
      <dgm:prSet/>
      <dgm:spPr/>
      <dgm:t>
        <a:bodyPr/>
        <a:lstStyle/>
        <a:p>
          <a:endParaRPr lang="en-US"/>
        </a:p>
      </dgm:t>
    </dgm:pt>
    <dgm:pt modelId="{EBD86870-B4F9-4382-B9AB-AE9D12BB8028}">
      <dgm:prSet/>
      <dgm:spPr/>
      <dgm:t>
        <a:bodyPr/>
        <a:lstStyle/>
        <a:p>
          <a:pPr rtl="0"/>
          <a:r>
            <a:rPr lang="en-US"/>
            <a:t>Pay close attention to the “Assignment” Clause</a:t>
          </a:r>
        </a:p>
      </dgm:t>
    </dgm:pt>
    <dgm:pt modelId="{5331894E-518F-4F7A-850F-9A6013DF3F84}" type="parTrans" cxnId="{56607F3E-84F4-4621-9373-1D009649E578}">
      <dgm:prSet/>
      <dgm:spPr/>
      <dgm:t>
        <a:bodyPr/>
        <a:lstStyle/>
        <a:p>
          <a:endParaRPr lang="en-US" sz="1100"/>
        </a:p>
      </dgm:t>
    </dgm:pt>
    <dgm:pt modelId="{31BAE67F-FAE5-486F-B899-939627A13E60}" type="sibTrans" cxnId="{56607F3E-84F4-4621-9373-1D009649E578}">
      <dgm:prSet/>
      <dgm:spPr/>
      <dgm:t>
        <a:bodyPr/>
        <a:lstStyle/>
        <a:p>
          <a:endParaRPr lang="en-US"/>
        </a:p>
      </dgm:t>
    </dgm:pt>
    <dgm:pt modelId="{50B71D13-99DD-4532-A1B2-E0FB2BE76D97}" type="pres">
      <dgm:prSet presAssocID="{A5F5D238-71F7-446D-992C-802125707207}" presName="vert0" presStyleCnt="0">
        <dgm:presLayoutVars>
          <dgm:dir/>
          <dgm:animOne val="branch"/>
          <dgm:animLvl val="lvl"/>
        </dgm:presLayoutVars>
      </dgm:prSet>
      <dgm:spPr/>
    </dgm:pt>
    <dgm:pt modelId="{07CFA1EA-9759-4BD8-9C8F-25D3A007A76C}" type="pres">
      <dgm:prSet presAssocID="{20883B0C-24D5-4E84-BB20-D8AB32CAE4D7}" presName="thickLine" presStyleLbl="alignNode1" presStyleIdx="0" presStyleCnt="2"/>
      <dgm:spPr/>
    </dgm:pt>
    <dgm:pt modelId="{2D6E0B44-5314-41D9-A177-B732FE1749E0}" type="pres">
      <dgm:prSet presAssocID="{20883B0C-24D5-4E84-BB20-D8AB32CAE4D7}" presName="horz1" presStyleCnt="0"/>
      <dgm:spPr/>
    </dgm:pt>
    <dgm:pt modelId="{5B2F2A55-9873-4180-92DE-26AD1276DCB1}" type="pres">
      <dgm:prSet presAssocID="{20883B0C-24D5-4E84-BB20-D8AB32CAE4D7}" presName="tx1" presStyleLbl="revTx" presStyleIdx="0" presStyleCnt="2"/>
      <dgm:spPr/>
    </dgm:pt>
    <dgm:pt modelId="{0B9B5283-E43E-4AFD-9DD7-1E02CAD36BF9}" type="pres">
      <dgm:prSet presAssocID="{20883B0C-24D5-4E84-BB20-D8AB32CAE4D7}" presName="vert1" presStyleCnt="0"/>
      <dgm:spPr/>
    </dgm:pt>
    <dgm:pt modelId="{5F5DD483-DA9B-4EED-8558-F9EA1F7A0DFB}" type="pres">
      <dgm:prSet presAssocID="{EBD86870-B4F9-4382-B9AB-AE9D12BB8028}" presName="thickLine" presStyleLbl="alignNode1" presStyleIdx="1" presStyleCnt="2"/>
      <dgm:spPr/>
    </dgm:pt>
    <dgm:pt modelId="{86922A32-62D1-4771-8BFC-E4691EB5215C}" type="pres">
      <dgm:prSet presAssocID="{EBD86870-B4F9-4382-B9AB-AE9D12BB8028}" presName="horz1" presStyleCnt="0"/>
      <dgm:spPr/>
    </dgm:pt>
    <dgm:pt modelId="{58B771C3-CDFF-4424-B633-F3AD1CC3A672}" type="pres">
      <dgm:prSet presAssocID="{EBD86870-B4F9-4382-B9AB-AE9D12BB8028}" presName="tx1" presStyleLbl="revTx" presStyleIdx="1" presStyleCnt="2"/>
      <dgm:spPr/>
    </dgm:pt>
    <dgm:pt modelId="{C4A1345A-1AFA-4E45-ADE5-E6D4733D98A3}" type="pres">
      <dgm:prSet presAssocID="{EBD86870-B4F9-4382-B9AB-AE9D12BB8028}" presName="vert1" presStyleCnt="0"/>
      <dgm:spPr/>
    </dgm:pt>
  </dgm:ptLst>
  <dgm:cxnLst>
    <dgm:cxn modelId="{FC63760B-0C2E-407C-93D4-F3ED2204BEEB}" type="presOf" srcId="{A5F5D238-71F7-446D-992C-802125707207}" destId="{50B71D13-99DD-4532-A1B2-E0FB2BE76D97}" srcOrd="0" destOrd="0" presId="urn:microsoft.com/office/officeart/2008/layout/LinedList"/>
    <dgm:cxn modelId="{19FFBC1D-E30D-4594-A03F-40B0A8FAC517}" type="presOf" srcId="{20883B0C-24D5-4E84-BB20-D8AB32CAE4D7}" destId="{5B2F2A55-9873-4180-92DE-26AD1276DCB1}" srcOrd="0" destOrd="0" presId="urn:microsoft.com/office/officeart/2008/layout/LinedList"/>
    <dgm:cxn modelId="{56607F3E-84F4-4621-9373-1D009649E578}" srcId="{A5F5D238-71F7-446D-992C-802125707207}" destId="{EBD86870-B4F9-4382-B9AB-AE9D12BB8028}" srcOrd="1" destOrd="0" parTransId="{5331894E-518F-4F7A-850F-9A6013DF3F84}" sibTransId="{31BAE67F-FAE5-486F-B899-939627A13E60}"/>
    <dgm:cxn modelId="{2B8F785D-5288-4974-9873-A7884557838C}" type="presOf" srcId="{EBD86870-B4F9-4382-B9AB-AE9D12BB8028}" destId="{58B771C3-CDFF-4424-B633-F3AD1CC3A672}" srcOrd="0" destOrd="0" presId="urn:microsoft.com/office/officeart/2008/layout/LinedList"/>
    <dgm:cxn modelId="{737D025F-E0F7-4480-B644-F45650532F9B}" srcId="{A5F5D238-71F7-446D-992C-802125707207}" destId="{20883B0C-24D5-4E84-BB20-D8AB32CAE4D7}" srcOrd="0" destOrd="0" parTransId="{FE8E88A5-E3A6-4837-A8C0-ACD3A53ACCCB}" sibTransId="{E5010CC6-B938-47C3-B665-922FCF4B081B}"/>
    <dgm:cxn modelId="{4BA45CE3-4F9C-4C67-AF0D-0036C04F9F2B}" type="presParOf" srcId="{50B71D13-99DD-4532-A1B2-E0FB2BE76D97}" destId="{07CFA1EA-9759-4BD8-9C8F-25D3A007A76C}" srcOrd="0" destOrd="0" presId="urn:microsoft.com/office/officeart/2008/layout/LinedList"/>
    <dgm:cxn modelId="{A077E28B-0397-4A5D-8834-353BA90CE7CA}" type="presParOf" srcId="{50B71D13-99DD-4532-A1B2-E0FB2BE76D97}" destId="{2D6E0B44-5314-41D9-A177-B732FE1749E0}" srcOrd="1" destOrd="0" presId="urn:microsoft.com/office/officeart/2008/layout/LinedList"/>
    <dgm:cxn modelId="{AB6CE078-74EF-42F3-A63E-34878EC6DB70}" type="presParOf" srcId="{2D6E0B44-5314-41D9-A177-B732FE1749E0}" destId="{5B2F2A55-9873-4180-92DE-26AD1276DCB1}" srcOrd="0" destOrd="0" presId="urn:microsoft.com/office/officeart/2008/layout/LinedList"/>
    <dgm:cxn modelId="{FA535479-06A3-40DB-8951-05FC1C2552F9}" type="presParOf" srcId="{2D6E0B44-5314-41D9-A177-B732FE1749E0}" destId="{0B9B5283-E43E-4AFD-9DD7-1E02CAD36BF9}" srcOrd="1" destOrd="0" presId="urn:microsoft.com/office/officeart/2008/layout/LinedList"/>
    <dgm:cxn modelId="{EA6F5D45-6794-4148-926A-56B87EE4D7F2}" type="presParOf" srcId="{50B71D13-99DD-4532-A1B2-E0FB2BE76D97}" destId="{5F5DD483-DA9B-4EED-8558-F9EA1F7A0DFB}" srcOrd="2" destOrd="0" presId="urn:microsoft.com/office/officeart/2008/layout/LinedList"/>
    <dgm:cxn modelId="{CBCAE822-2CEA-4CA5-AC57-B28F76A8C4FD}" type="presParOf" srcId="{50B71D13-99DD-4532-A1B2-E0FB2BE76D97}" destId="{86922A32-62D1-4771-8BFC-E4691EB5215C}" srcOrd="3" destOrd="0" presId="urn:microsoft.com/office/officeart/2008/layout/LinedList"/>
    <dgm:cxn modelId="{57C5893D-F097-49F2-8904-85E539A0DC3D}" type="presParOf" srcId="{86922A32-62D1-4771-8BFC-E4691EB5215C}" destId="{58B771C3-CDFF-4424-B633-F3AD1CC3A672}" srcOrd="0" destOrd="0" presId="urn:microsoft.com/office/officeart/2008/layout/LinedList"/>
    <dgm:cxn modelId="{DB14D140-3274-4C30-808C-33F3EC1183D9}" type="presParOf" srcId="{86922A32-62D1-4771-8BFC-E4691EB5215C}" destId="{C4A1345A-1AFA-4E45-ADE5-E6D4733D98A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F13D22F-3749-4516-ABD3-290A57E07BE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E16AE50-EC64-4DF5-AAA4-C254C31FF915}">
      <dgm:prSet/>
      <dgm:spPr/>
      <dgm:t>
        <a:bodyPr/>
        <a:lstStyle/>
        <a:p>
          <a:pPr rtl="0"/>
          <a:r>
            <a:rPr lang="en-US"/>
            <a:t>IT’S TRUE: The plan cannot pay you except for bona fide emergencies until the credentials are vetted.</a:t>
          </a:r>
        </a:p>
      </dgm:t>
    </dgm:pt>
    <dgm:pt modelId="{BA31DD57-54E2-4353-8DFF-811B6A20F634}" type="parTrans" cxnId="{48814B92-7297-4603-A259-700B51C23C58}">
      <dgm:prSet/>
      <dgm:spPr/>
      <dgm:t>
        <a:bodyPr/>
        <a:lstStyle/>
        <a:p>
          <a:endParaRPr lang="en-US" sz="1400"/>
        </a:p>
      </dgm:t>
    </dgm:pt>
    <dgm:pt modelId="{F61CB8B5-3F03-4CCD-8688-09141ECDD43F}" type="sibTrans" cxnId="{48814B92-7297-4603-A259-700B51C23C58}">
      <dgm:prSet/>
      <dgm:spPr/>
      <dgm:t>
        <a:bodyPr/>
        <a:lstStyle/>
        <a:p>
          <a:endParaRPr lang="en-US"/>
        </a:p>
      </dgm:t>
    </dgm:pt>
    <dgm:pt modelId="{60956F16-81BB-45FC-B698-99D9418F09DA}">
      <dgm:prSet/>
      <dgm:spPr/>
      <dgm:t>
        <a:bodyPr/>
        <a:lstStyle/>
        <a:p>
          <a:pPr rtl="0"/>
          <a:r>
            <a:rPr lang="en-US" dirty="0"/>
            <a:t>BARTER:  Ask for delegated credentialing but they need to cover the costs of the process.  They would have paid upwards of $300 per physician if they did it themselves.</a:t>
          </a:r>
        </a:p>
      </dgm:t>
    </dgm:pt>
    <dgm:pt modelId="{11631CD2-EA8E-4594-B53A-1D886FF4E9E3}" type="parTrans" cxnId="{84A80435-7C08-4546-9195-528EF1033F5C}">
      <dgm:prSet/>
      <dgm:spPr/>
      <dgm:t>
        <a:bodyPr/>
        <a:lstStyle/>
        <a:p>
          <a:endParaRPr lang="en-US" sz="1400"/>
        </a:p>
      </dgm:t>
    </dgm:pt>
    <dgm:pt modelId="{C7EAB545-4DE7-42B5-851C-3AD3EF3A614F}" type="sibTrans" cxnId="{84A80435-7C08-4546-9195-528EF1033F5C}">
      <dgm:prSet/>
      <dgm:spPr/>
      <dgm:t>
        <a:bodyPr/>
        <a:lstStyle/>
        <a:p>
          <a:endParaRPr lang="en-US"/>
        </a:p>
      </dgm:t>
    </dgm:pt>
    <dgm:pt modelId="{4D31A05A-3A54-4B8F-965B-61000FB80BB8}" type="pres">
      <dgm:prSet presAssocID="{1F13D22F-3749-4516-ABD3-290A57E07BEB}" presName="vert0" presStyleCnt="0">
        <dgm:presLayoutVars>
          <dgm:dir/>
          <dgm:animOne val="branch"/>
          <dgm:animLvl val="lvl"/>
        </dgm:presLayoutVars>
      </dgm:prSet>
      <dgm:spPr/>
    </dgm:pt>
    <dgm:pt modelId="{13245C94-CF3B-4315-A0CD-C25F98FDD1BF}" type="pres">
      <dgm:prSet presAssocID="{8E16AE50-EC64-4DF5-AAA4-C254C31FF915}" presName="thickLine" presStyleLbl="alignNode1" presStyleIdx="0" presStyleCnt="2"/>
      <dgm:spPr/>
    </dgm:pt>
    <dgm:pt modelId="{DD99EFCC-4ADC-4A4C-842C-3F2FE56060C5}" type="pres">
      <dgm:prSet presAssocID="{8E16AE50-EC64-4DF5-AAA4-C254C31FF915}" presName="horz1" presStyleCnt="0"/>
      <dgm:spPr/>
    </dgm:pt>
    <dgm:pt modelId="{566B9EC2-E675-4636-976F-7478324FFD22}" type="pres">
      <dgm:prSet presAssocID="{8E16AE50-EC64-4DF5-AAA4-C254C31FF915}" presName="tx1" presStyleLbl="revTx" presStyleIdx="0" presStyleCnt="2"/>
      <dgm:spPr/>
    </dgm:pt>
    <dgm:pt modelId="{B971CEB1-12BF-4DAA-ADF5-11EB1C00475C}" type="pres">
      <dgm:prSet presAssocID="{8E16AE50-EC64-4DF5-AAA4-C254C31FF915}" presName="vert1" presStyleCnt="0"/>
      <dgm:spPr/>
    </dgm:pt>
    <dgm:pt modelId="{F0BF8A33-B1BB-4E84-A217-BE665E0684E1}" type="pres">
      <dgm:prSet presAssocID="{60956F16-81BB-45FC-B698-99D9418F09DA}" presName="thickLine" presStyleLbl="alignNode1" presStyleIdx="1" presStyleCnt="2"/>
      <dgm:spPr/>
    </dgm:pt>
    <dgm:pt modelId="{4721E2F6-45AC-4F5D-9F22-F2F0C21B4314}" type="pres">
      <dgm:prSet presAssocID="{60956F16-81BB-45FC-B698-99D9418F09DA}" presName="horz1" presStyleCnt="0"/>
      <dgm:spPr/>
    </dgm:pt>
    <dgm:pt modelId="{B1571B96-B104-4823-B83A-FA7BC1466758}" type="pres">
      <dgm:prSet presAssocID="{60956F16-81BB-45FC-B698-99D9418F09DA}" presName="tx1" presStyleLbl="revTx" presStyleIdx="1" presStyleCnt="2"/>
      <dgm:spPr/>
    </dgm:pt>
    <dgm:pt modelId="{2AF5228F-ACE5-4600-A438-9B324FFFA9A2}" type="pres">
      <dgm:prSet presAssocID="{60956F16-81BB-45FC-B698-99D9418F09DA}" presName="vert1" presStyleCnt="0"/>
      <dgm:spPr/>
    </dgm:pt>
  </dgm:ptLst>
  <dgm:cxnLst>
    <dgm:cxn modelId="{84A80435-7C08-4546-9195-528EF1033F5C}" srcId="{1F13D22F-3749-4516-ABD3-290A57E07BEB}" destId="{60956F16-81BB-45FC-B698-99D9418F09DA}" srcOrd="1" destOrd="0" parTransId="{11631CD2-EA8E-4594-B53A-1D886FF4E9E3}" sibTransId="{C7EAB545-4DE7-42B5-851C-3AD3EF3A614F}"/>
    <dgm:cxn modelId="{228CD54E-5644-4B89-A376-69702F56EE07}" type="presOf" srcId="{1F13D22F-3749-4516-ABD3-290A57E07BEB}" destId="{4D31A05A-3A54-4B8F-965B-61000FB80BB8}" srcOrd="0" destOrd="0" presId="urn:microsoft.com/office/officeart/2008/layout/LinedList"/>
    <dgm:cxn modelId="{56527889-C86E-4CCD-92EE-C94138795F0D}" type="presOf" srcId="{60956F16-81BB-45FC-B698-99D9418F09DA}" destId="{B1571B96-B104-4823-B83A-FA7BC1466758}" srcOrd="0" destOrd="0" presId="urn:microsoft.com/office/officeart/2008/layout/LinedList"/>
    <dgm:cxn modelId="{48814B92-7297-4603-A259-700B51C23C58}" srcId="{1F13D22F-3749-4516-ABD3-290A57E07BEB}" destId="{8E16AE50-EC64-4DF5-AAA4-C254C31FF915}" srcOrd="0" destOrd="0" parTransId="{BA31DD57-54E2-4353-8DFF-811B6A20F634}" sibTransId="{F61CB8B5-3F03-4CCD-8688-09141ECDD43F}"/>
    <dgm:cxn modelId="{978D8BFE-3E3A-4C60-BB04-05D2A4B56FF9}" type="presOf" srcId="{8E16AE50-EC64-4DF5-AAA4-C254C31FF915}" destId="{566B9EC2-E675-4636-976F-7478324FFD22}" srcOrd="0" destOrd="0" presId="urn:microsoft.com/office/officeart/2008/layout/LinedList"/>
    <dgm:cxn modelId="{6BCBB4FC-5294-401B-B833-87FA4E8D460A}" type="presParOf" srcId="{4D31A05A-3A54-4B8F-965B-61000FB80BB8}" destId="{13245C94-CF3B-4315-A0CD-C25F98FDD1BF}" srcOrd="0" destOrd="0" presId="urn:microsoft.com/office/officeart/2008/layout/LinedList"/>
    <dgm:cxn modelId="{AD03733D-881C-49AF-866C-A34BE193FFD3}" type="presParOf" srcId="{4D31A05A-3A54-4B8F-965B-61000FB80BB8}" destId="{DD99EFCC-4ADC-4A4C-842C-3F2FE56060C5}" srcOrd="1" destOrd="0" presId="urn:microsoft.com/office/officeart/2008/layout/LinedList"/>
    <dgm:cxn modelId="{827A5AFA-6294-4E99-A095-4000A474725C}" type="presParOf" srcId="{DD99EFCC-4ADC-4A4C-842C-3F2FE56060C5}" destId="{566B9EC2-E675-4636-976F-7478324FFD22}" srcOrd="0" destOrd="0" presId="urn:microsoft.com/office/officeart/2008/layout/LinedList"/>
    <dgm:cxn modelId="{25C864CE-4B0A-4FED-BD7E-3FA6C4A144EF}" type="presParOf" srcId="{DD99EFCC-4ADC-4A4C-842C-3F2FE56060C5}" destId="{B971CEB1-12BF-4DAA-ADF5-11EB1C00475C}" srcOrd="1" destOrd="0" presId="urn:microsoft.com/office/officeart/2008/layout/LinedList"/>
    <dgm:cxn modelId="{D52A06E3-48B0-4DC7-9679-D9B161C0FEB5}" type="presParOf" srcId="{4D31A05A-3A54-4B8F-965B-61000FB80BB8}" destId="{F0BF8A33-B1BB-4E84-A217-BE665E0684E1}" srcOrd="2" destOrd="0" presId="urn:microsoft.com/office/officeart/2008/layout/LinedList"/>
    <dgm:cxn modelId="{0D49F152-D8E9-4FE8-B8F8-AAB3A7066C8B}" type="presParOf" srcId="{4D31A05A-3A54-4B8F-965B-61000FB80BB8}" destId="{4721E2F6-45AC-4F5D-9F22-F2F0C21B4314}" srcOrd="3" destOrd="0" presId="urn:microsoft.com/office/officeart/2008/layout/LinedList"/>
    <dgm:cxn modelId="{F11B5646-E0F3-44C4-A93C-1EA001C4F6BA}" type="presParOf" srcId="{4721E2F6-45AC-4F5D-9F22-F2F0C21B4314}" destId="{B1571B96-B104-4823-B83A-FA7BC1466758}" srcOrd="0" destOrd="0" presId="urn:microsoft.com/office/officeart/2008/layout/LinedList"/>
    <dgm:cxn modelId="{1DC4D17C-29AC-4683-AC32-60F017159DC2}" type="presParOf" srcId="{4721E2F6-45AC-4F5D-9F22-F2F0C21B4314}" destId="{2AF5228F-ACE5-4600-A438-9B324FFFA9A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DE10CDA-01B7-4A48-8211-728F3C4596DE}"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02D9A6F2-A2D0-451A-A055-52292E34D29E}">
      <dgm:prSet/>
      <dgm:spPr/>
      <dgm:t>
        <a:bodyPr/>
        <a:lstStyle/>
        <a:p>
          <a:r>
            <a:rPr lang="en-US"/>
            <a:t>Develop</a:t>
          </a:r>
        </a:p>
      </dgm:t>
    </dgm:pt>
    <dgm:pt modelId="{13B84754-18CF-4392-84D1-1D7B7BBB7A68}" type="parTrans" cxnId="{80FFD81C-FCC0-4B1F-8975-A2FA3BEF9FB6}">
      <dgm:prSet/>
      <dgm:spPr/>
      <dgm:t>
        <a:bodyPr/>
        <a:lstStyle/>
        <a:p>
          <a:endParaRPr lang="en-US"/>
        </a:p>
      </dgm:t>
    </dgm:pt>
    <dgm:pt modelId="{B30A800E-55F4-442B-A301-A6C8FEDFCC67}" type="sibTrans" cxnId="{80FFD81C-FCC0-4B1F-8975-A2FA3BEF9FB6}">
      <dgm:prSet/>
      <dgm:spPr/>
      <dgm:t>
        <a:bodyPr/>
        <a:lstStyle/>
        <a:p>
          <a:endParaRPr lang="en-US"/>
        </a:p>
      </dgm:t>
    </dgm:pt>
    <dgm:pt modelId="{5264016E-039F-4FE1-A134-C66EE19990C4}">
      <dgm:prSet/>
      <dgm:spPr/>
      <dgm:t>
        <a:bodyPr/>
        <a:lstStyle/>
        <a:p>
          <a:r>
            <a:rPr lang="en-US"/>
            <a:t>Develop a formula that is defensible</a:t>
          </a:r>
        </a:p>
      </dgm:t>
    </dgm:pt>
    <dgm:pt modelId="{53000EF9-DA6F-4AF2-8AD2-86C7EFD30563}" type="parTrans" cxnId="{D1281D73-76AF-45F4-A985-BD9559BE3FA6}">
      <dgm:prSet/>
      <dgm:spPr/>
      <dgm:t>
        <a:bodyPr/>
        <a:lstStyle/>
        <a:p>
          <a:endParaRPr lang="en-US"/>
        </a:p>
      </dgm:t>
    </dgm:pt>
    <dgm:pt modelId="{DB2E9064-0F8F-4E11-9A14-0D84A6A2EAD0}" type="sibTrans" cxnId="{D1281D73-76AF-45F4-A985-BD9559BE3FA6}">
      <dgm:prSet/>
      <dgm:spPr/>
      <dgm:t>
        <a:bodyPr/>
        <a:lstStyle/>
        <a:p>
          <a:endParaRPr lang="en-US"/>
        </a:p>
      </dgm:t>
    </dgm:pt>
    <dgm:pt modelId="{FF132D26-AB78-4B1D-BBBA-AD815AA1E01D}">
      <dgm:prSet/>
      <dgm:spPr/>
      <dgm:t>
        <a:bodyPr/>
        <a:lstStyle/>
        <a:p>
          <a:r>
            <a:rPr lang="en-US"/>
            <a:t>Consider</a:t>
          </a:r>
        </a:p>
      </dgm:t>
    </dgm:pt>
    <dgm:pt modelId="{4700423A-089B-43AF-958E-D2FEDE5B98DF}" type="parTrans" cxnId="{F57C474E-1161-4FF3-8D24-30FC90CA2B74}">
      <dgm:prSet/>
      <dgm:spPr/>
      <dgm:t>
        <a:bodyPr/>
        <a:lstStyle/>
        <a:p>
          <a:endParaRPr lang="en-US"/>
        </a:p>
      </dgm:t>
    </dgm:pt>
    <dgm:pt modelId="{59B020D0-1507-43C8-AD1B-11ED271301F3}" type="sibTrans" cxnId="{F57C474E-1161-4FF3-8D24-30FC90CA2B74}">
      <dgm:prSet/>
      <dgm:spPr/>
      <dgm:t>
        <a:bodyPr/>
        <a:lstStyle/>
        <a:p>
          <a:endParaRPr lang="en-US"/>
        </a:p>
      </dgm:t>
    </dgm:pt>
    <dgm:pt modelId="{4D153430-B895-4169-B4FA-CDC117215CA6}">
      <dgm:prSet/>
      <dgm:spPr/>
      <dgm:t>
        <a:bodyPr/>
        <a:lstStyle/>
        <a:p>
          <a:r>
            <a:rPr lang="en-US" dirty="0"/>
            <a:t>Consider the lack of control on REDIRECTED lives</a:t>
          </a:r>
        </a:p>
      </dgm:t>
    </dgm:pt>
    <dgm:pt modelId="{7701EABF-9B45-4063-9B9F-6EE8C5DD546F}" type="parTrans" cxnId="{C06B03A5-C738-454E-B9FF-9FB171A156E8}">
      <dgm:prSet/>
      <dgm:spPr/>
      <dgm:t>
        <a:bodyPr/>
        <a:lstStyle/>
        <a:p>
          <a:endParaRPr lang="en-US"/>
        </a:p>
      </dgm:t>
    </dgm:pt>
    <dgm:pt modelId="{B8C225FD-1237-4B67-BC9A-4065572E2356}" type="sibTrans" cxnId="{C06B03A5-C738-454E-B9FF-9FB171A156E8}">
      <dgm:prSet/>
      <dgm:spPr/>
      <dgm:t>
        <a:bodyPr/>
        <a:lstStyle/>
        <a:p>
          <a:endParaRPr lang="en-US"/>
        </a:p>
      </dgm:t>
    </dgm:pt>
    <dgm:pt modelId="{6E2FEB2B-E095-401B-834E-796BC93C67DC}">
      <dgm:prSet/>
      <dgm:spPr/>
      <dgm:t>
        <a:bodyPr/>
        <a:lstStyle/>
        <a:p>
          <a:r>
            <a:rPr lang="en-US"/>
            <a:t>Steer</a:t>
          </a:r>
        </a:p>
      </dgm:t>
    </dgm:pt>
    <dgm:pt modelId="{CDC1FA8B-DB0C-4836-B091-207081E55DE2}" type="parTrans" cxnId="{F494D882-C79D-4FBD-B93A-B742B6F17217}">
      <dgm:prSet/>
      <dgm:spPr/>
      <dgm:t>
        <a:bodyPr/>
        <a:lstStyle/>
        <a:p>
          <a:endParaRPr lang="en-US"/>
        </a:p>
      </dgm:t>
    </dgm:pt>
    <dgm:pt modelId="{6007BB65-3B65-4070-A0F2-D53399E96833}" type="sibTrans" cxnId="{F494D882-C79D-4FBD-B93A-B742B6F17217}">
      <dgm:prSet/>
      <dgm:spPr/>
      <dgm:t>
        <a:bodyPr/>
        <a:lstStyle/>
        <a:p>
          <a:endParaRPr lang="en-US"/>
        </a:p>
      </dgm:t>
    </dgm:pt>
    <dgm:pt modelId="{08C46E8D-4B51-47F3-9A30-49A11E6F17E8}">
      <dgm:prSet/>
      <dgm:spPr/>
      <dgm:t>
        <a:bodyPr/>
        <a:lstStyle/>
        <a:p>
          <a:r>
            <a:rPr lang="en-US"/>
            <a:t>Steer only Primary – Secondary rarely steers </a:t>
          </a:r>
        </a:p>
      </dgm:t>
    </dgm:pt>
    <dgm:pt modelId="{C21258A4-131B-4136-8CBC-E5987EC690EE}" type="parTrans" cxnId="{F3AD9DB4-8228-4528-8244-CFD4E1975F6F}">
      <dgm:prSet/>
      <dgm:spPr/>
      <dgm:t>
        <a:bodyPr/>
        <a:lstStyle/>
        <a:p>
          <a:endParaRPr lang="en-US"/>
        </a:p>
      </dgm:t>
    </dgm:pt>
    <dgm:pt modelId="{C540F41D-EF36-4262-B12B-DD0B42B58F3F}" type="sibTrans" cxnId="{F3AD9DB4-8228-4528-8244-CFD4E1975F6F}">
      <dgm:prSet/>
      <dgm:spPr/>
      <dgm:t>
        <a:bodyPr/>
        <a:lstStyle/>
        <a:p>
          <a:endParaRPr lang="en-US"/>
        </a:p>
      </dgm:t>
    </dgm:pt>
    <dgm:pt modelId="{F8F70FA1-0785-41CE-ACA6-E6B431A845F2}" type="pres">
      <dgm:prSet presAssocID="{EDE10CDA-01B7-4A48-8211-728F3C4596DE}" presName="linear" presStyleCnt="0">
        <dgm:presLayoutVars>
          <dgm:animLvl val="lvl"/>
          <dgm:resizeHandles val="exact"/>
        </dgm:presLayoutVars>
      </dgm:prSet>
      <dgm:spPr/>
    </dgm:pt>
    <dgm:pt modelId="{EAAA83A5-4E23-4A57-B97B-0100359D2C16}" type="pres">
      <dgm:prSet presAssocID="{02D9A6F2-A2D0-451A-A055-52292E34D29E}" presName="parentText" presStyleLbl="node1" presStyleIdx="0" presStyleCnt="3">
        <dgm:presLayoutVars>
          <dgm:chMax val="0"/>
          <dgm:bulletEnabled val="1"/>
        </dgm:presLayoutVars>
      </dgm:prSet>
      <dgm:spPr/>
    </dgm:pt>
    <dgm:pt modelId="{20BC0B22-7454-4F2E-A402-BAFD97E08252}" type="pres">
      <dgm:prSet presAssocID="{02D9A6F2-A2D0-451A-A055-52292E34D29E}" presName="childText" presStyleLbl="revTx" presStyleIdx="0" presStyleCnt="3">
        <dgm:presLayoutVars>
          <dgm:bulletEnabled val="1"/>
        </dgm:presLayoutVars>
      </dgm:prSet>
      <dgm:spPr/>
    </dgm:pt>
    <dgm:pt modelId="{916B30DD-CD5D-4813-9B58-8137731A767E}" type="pres">
      <dgm:prSet presAssocID="{FF132D26-AB78-4B1D-BBBA-AD815AA1E01D}" presName="parentText" presStyleLbl="node1" presStyleIdx="1" presStyleCnt="3">
        <dgm:presLayoutVars>
          <dgm:chMax val="0"/>
          <dgm:bulletEnabled val="1"/>
        </dgm:presLayoutVars>
      </dgm:prSet>
      <dgm:spPr/>
    </dgm:pt>
    <dgm:pt modelId="{3443D540-373D-4AC6-B47F-390AE03A805E}" type="pres">
      <dgm:prSet presAssocID="{FF132D26-AB78-4B1D-BBBA-AD815AA1E01D}" presName="childText" presStyleLbl="revTx" presStyleIdx="1" presStyleCnt="3">
        <dgm:presLayoutVars>
          <dgm:bulletEnabled val="1"/>
        </dgm:presLayoutVars>
      </dgm:prSet>
      <dgm:spPr/>
    </dgm:pt>
    <dgm:pt modelId="{7C1D16AE-6D83-4309-B99D-575EE2852C96}" type="pres">
      <dgm:prSet presAssocID="{6E2FEB2B-E095-401B-834E-796BC93C67DC}" presName="parentText" presStyleLbl="node1" presStyleIdx="2" presStyleCnt="3">
        <dgm:presLayoutVars>
          <dgm:chMax val="0"/>
          <dgm:bulletEnabled val="1"/>
        </dgm:presLayoutVars>
      </dgm:prSet>
      <dgm:spPr/>
    </dgm:pt>
    <dgm:pt modelId="{601856EF-7733-4FBD-8929-F6D43C7D88C0}" type="pres">
      <dgm:prSet presAssocID="{6E2FEB2B-E095-401B-834E-796BC93C67DC}" presName="childText" presStyleLbl="revTx" presStyleIdx="2" presStyleCnt="3">
        <dgm:presLayoutVars>
          <dgm:bulletEnabled val="1"/>
        </dgm:presLayoutVars>
      </dgm:prSet>
      <dgm:spPr/>
    </dgm:pt>
  </dgm:ptLst>
  <dgm:cxnLst>
    <dgm:cxn modelId="{80FFD81C-FCC0-4B1F-8975-A2FA3BEF9FB6}" srcId="{EDE10CDA-01B7-4A48-8211-728F3C4596DE}" destId="{02D9A6F2-A2D0-451A-A055-52292E34D29E}" srcOrd="0" destOrd="0" parTransId="{13B84754-18CF-4392-84D1-1D7B7BBB7A68}" sibTransId="{B30A800E-55F4-442B-A301-A6C8FEDFCC67}"/>
    <dgm:cxn modelId="{4353B61E-E396-4C21-BC31-D0BDF0449431}" type="presOf" srcId="{08C46E8D-4B51-47F3-9A30-49A11E6F17E8}" destId="{601856EF-7733-4FBD-8929-F6D43C7D88C0}" srcOrd="0" destOrd="0" presId="urn:microsoft.com/office/officeart/2005/8/layout/vList2"/>
    <dgm:cxn modelId="{91E38761-6FA8-4A9B-BF33-E17A5AB804EA}" type="presOf" srcId="{EDE10CDA-01B7-4A48-8211-728F3C4596DE}" destId="{F8F70FA1-0785-41CE-ACA6-E6B431A845F2}" srcOrd="0" destOrd="0" presId="urn:microsoft.com/office/officeart/2005/8/layout/vList2"/>
    <dgm:cxn modelId="{DD972D4A-596A-42A5-820A-0082A21D759D}" type="presOf" srcId="{4D153430-B895-4169-B4FA-CDC117215CA6}" destId="{3443D540-373D-4AC6-B47F-390AE03A805E}" srcOrd="0" destOrd="0" presId="urn:microsoft.com/office/officeart/2005/8/layout/vList2"/>
    <dgm:cxn modelId="{F57C474E-1161-4FF3-8D24-30FC90CA2B74}" srcId="{EDE10CDA-01B7-4A48-8211-728F3C4596DE}" destId="{FF132D26-AB78-4B1D-BBBA-AD815AA1E01D}" srcOrd="1" destOrd="0" parTransId="{4700423A-089B-43AF-958E-D2FEDE5B98DF}" sibTransId="{59B020D0-1507-43C8-AD1B-11ED271301F3}"/>
    <dgm:cxn modelId="{D1281D73-76AF-45F4-A985-BD9559BE3FA6}" srcId="{02D9A6F2-A2D0-451A-A055-52292E34D29E}" destId="{5264016E-039F-4FE1-A134-C66EE19990C4}" srcOrd="0" destOrd="0" parTransId="{53000EF9-DA6F-4AF2-8AD2-86C7EFD30563}" sibTransId="{DB2E9064-0F8F-4E11-9A14-0D84A6A2EAD0}"/>
    <dgm:cxn modelId="{F494D882-C79D-4FBD-B93A-B742B6F17217}" srcId="{EDE10CDA-01B7-4A48-8211-728F3C4596DE}" destId="{6E2FEB2B-E095-401B-834E-796BC93C67DC}" srcOrd="2" destOrd="0" parTransId="{CDC1FA8B-DB0C-4836-B091-207081E55DE2}" sibTransId="{6007BB65-3B65-4070-A0F2-D53399E96833}"/>
    <dgm:cxn modelId="{52F03F99-E196-475F-9DE6-6B94BD661EEB}" type="presOf" srcId="{FF132D26-AB78-4B1D-BBBA-AD815AA1E01D}" destId="{916B30DD-CD5D-4813-9B58-8137731A767E}" srcOrd="0" destOrd="0" presId="urn:microsoft.com/office/officeart/2005/8/layout/vList2"/>
    <dgm:cxn modelId="{C06B03A5-C738-454E-B9FF-9FB171A156E8}" srcId="{FF132D26-AB78-4B1D-BBBA-AD815AA1E01D}" destId="{4D153430-B895-4169-B4FA-CDC117215CA6}" srcOrd="0" destOrd="0" parTransId="{7701EABF-9B45-4063-9B9F-6EE8C5DD546F}" sibTransId="{B8C225FD-1237-4B67-BC9A-4065572E2356}"/>
    <dgm:cxn modelId="{F3AD9DB4-8228-4528-8244-CFD4E1975F6F}" srcId="{6E2FEB2B-E095-401B-834E-796BC93C67DC}" destId="{08C46E8D-4B51-47F3-9A30-49A11E6F17E8}" srcOrd="0" destOrd="0" parTransId="{C21258A4-131B-4136-8CBC-E5987EC690EE}" sibTransId="{C540F41D-EF36-4262-B12B-DD0B42B58F3F}"/>
    <dgm:cxn modelId="{602FADD9-464E-4422-8A6A-CFCEEB616123}" type="presOf" srcId="{5264016E-039F-4FE1-A134-C66EE19990C4}" destId="{20BC0B22-7454-4F2E-A402-BAFD97E08252}" srcOrd="0" destOrd="0" presId="urn:microsoft.com/office/officeart/2005/8/layout/vList2"/>
    <dgm:cxn modelId="{10796FDC-E3AC-44C2-A0A0-2F13B933A219}" type="presOf" srcId="{02D9A6F2-A2D0-451A-A055-52292E34D29E}" destId="{EAAA83A5-4E23-4A57-B97B-0100359D2C16}" srcOrd="0" destOrd="0" presId="urn:microsoft.com/office/officeart/2005/8/layout/vList2"/>
    <dgm:cxn modelId="{6D7B0AFF-DA16-473F-A388-80A0D7A89BB5}" type="presOf" srcId="{6E2FEB2B-E095-401B-834E-796BC93C67DC}" destId="{7C1D16AE-6D83-4309-B99D-575EE2852C96}" srcOrd="0" destOrd="0" presId="urn:microsoft.com/office/officeart/2005/8/layout/vList2"/>
    <dgm:cxn modelId="{322431D2-D240-4AA3-A322-530145F16C32}" type="presParOf" srcId="{F8F70FA1-0785-41CE-ACA6-E6B431A845F2}" destId="{EAAA83A5-4E23-4A57-B97B-0100359D2C16}" srcOrd="0" destOrd="0" presId="urn:microsoft.com/office/officeart/2005/8/layout/vList2"/>
    <dgm:cxn modelId="{C5AD2D95-CD22-4338-81D6-E47F99882646}" type="presParOf" srcId="{F8F70FA1-0785-41CE-ACA6-E6B431A845F2}" destId="{20BC0B22-7454-4F2E-A402-BAFD97E08252}" srcOrd="1" destOrd="0" presId="urn:microsoft.com/office/officeart/2005/8/layout/vList2"/>
    <dgm:cxn modelId="{C5AFFFF0-1834-40F0-BB57-8924E63369D4}" type="presParOf" srcId="{F8F70FA1-0785-41CE-ACA6-E6B431A845F2}" destId="{916B30DD-CD5D-4813-9B58-8137731A767E}" srcOrd="2" destOrd="0" presId="urn:microsoft.com/office/officeart/2005/8/layout/vList2"/>
    <dgm:cxn modelId="{4CD7E10C-6CDC-4F2B-BE76-2FD66D8FB960}" type="presParOf" srcId="{F8F70FA1-0785-41CE-ACA6-E6B431A845F2}" destId="{3443D540-373D-4AC6-B47F-390AE03A805E}" srcOrd="3" destOrd="0" presId="urn:microsoft.com/office/officeart/2005/8/layout/vList2"/>
    <dgm:cxn modelId="{6C4962EA-CA46-4EC6-B953-59ED7728CA90}" type="presParOf" srcId="{F8F70FA1-0785-41CE-ACA6-E6B431A845F2}" destId="{7C1D16AE-6D83-4309-B99D-575EE2852C96}" srcOrd="4" destOrd="0" presId="urn:microsoft.com/office/officeart/2005/8/layout/vList2"/>
    <dgm:cxn modelId="{E05146E8-F4CA-4EE0-8211-AEBDFC4D8C43}" type="presParOf" srcId="{F8F70FA1-0785-41CE-ACA6-E6B431A845F2}" destId="{601856EF-7733-4FBD-8929-F6D43C7D88C0}"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A88656E-7C02-4EF0-8ECC-DF79A664A656}" type="doc">
      <dgm:prSet loTypeId="urn:microsoft.com/office/officeart/2016/7/layout/RepeatingBendingProcessNew" loCatId="process" qsTypeId="urn:microsoft.com/office/officeart/2005/8/quickstyle/simple5" qsCatId="simple" csTypeId="urn:microsoft.com/office/officeart/2005/8/colors/accent2_2" csCatId="accent2"/>
      <dgm:spPr/>
      <dgm:t>
        <a:bodyPr/>
        <a:lstStyle/>
        <a:p>
          <a:endParaRPr lang="en-US"/>
        </a:p>
      </dgm:t>
    </dgm:pt>
    <dgm:pt modelId="{746AF366-1D1C-4CC3-BDF6-3320FF6254DF}">
      <dgm:prSet/>
      <dgm:spPr/>
      <dgm:t>
        <a:bodyPr/>
        <a:lstStyle/>
        <a:p>
          <a:pPr rtl="0"/>
          <a:r>
            <a:rPr lang="en-US" dirty="0"/>
            <a:t>Is arbitration required?</a:t>
          </a:r>
        </a:p>
      </dgm:t>
    </dgm:pt>
    <dgm:pt modelId="{B7C5A36E-8FDC-4F75-8B0D-EF7D7F4627AC}" type="parTrans" cxnId="{3B06338F-203D-4DB3-B1BE-DEE427644805}">
      <dgm:prSet/>
      <dgm:spPr/>
      <dgm:t>
        <a:bodyPr/>
        <a:lstStyle/>
        <a:p>
          <a:endParaRPr lang="en-US"/>
        </a:p>
      </dgm:t>
    </dgm:pt>
    <dgm:pt modelId="{74F75720-2949-44A2-B361-6B22A26886A0}" type="sibTrans" cxnId="{3B06338F-203D-4DB3-B1BE-DEE427644805}">
      <dgm:prSet/>
      <dgm:spPr/>
      <dgm:t>
        <a:bodyPr/>
        <a:lstStyle/>
        <a:p>
          <a:endParaRPr lang="en-US"/>
        </a:p>
      </dgm:t>
    </dgm:pt>
    <dgm:pt modelId="{9183773F-836C-47AD-8460-6CFEEF84CE13}">
      <dgm:prSet/>
      <dgm:spPr/>
      <dgm:t>
        <a:bodyPr/>
        <a:lstStyle/>
        <a:p>
          <a:pPr rtl="0"/>
          <a:r>
            <a:rPr lang="en-US" dirty="0"/>
            <a:t>Mediation?</a:t>
          </a:r>
        </a:p>
      </dgm:t>
    </dgm:pt>
    <dgm:pt modelId="{1E0BBACF-12F9-4728-A27A-2C4F3CC706D5}" type="parTrans" cxnId="{9A4633D2-1E9A-4BA8-B8DC-92FF8D7B1F41}">
      <dgm:prSet/>
      <dgm:spPr/>
      <dgm:t>
        <a:bodyPr/>
        <a:lstStyle/>
        <a:p>
          <a:endParaRPr lang="en-US"/>
        </a:p>
      </dgm:t>
    </dgm:pt>
    <dgm:pt modelId="{C79B43E2-635E-4A15-AD57-11F1851926A4}" type="sibTrans" cxnId="{9A4633D2-1E9A-4BA8-B8DC-92FF8D7B1F41}">
      <dgm:prSet/>
      <dgm:spPr/>
      <dgm:t>
        <a:bodyPr/>
        <a:lstStyle/>
        <a:p>
          <a:endParaRPr lang="en-US"/>
        </a:p>
      </dgm:t>
    </dgm:pt>
    <dgm:pt modelId="{CA1C7CBC-49C8-45DC-8D6A-42401B45EF7D}">
      <dgm:prSet/>
      <dgm:spPr/>
      <dgm:t>
        <a:bodyPr/>
        <a:lstStyle/>
        <a:p>
          <a:pPr rtl="0"/>
          <a:r>
            <a:rPr lang="en-US" dirty="0"/>
            <a:t>Litigation Permitted?</a:t>
          </a:r>
        </a:p>
      </dgm:t>
    </dgm:pt>
    <dgm:pt modelId="{F946E014-0882-433E-9ACA-4290AE94BC38}" type="parTrans" cxnId="{24E40695-E52C-4468-944E-89B288EC76C3}">
      <dgm:prSet/>
      <dgm:spPr/>
      <dgm:t>
        <a:bodyPr/>
        <a:lstStyle/>
        <a:p>
          <a:endParaRPr lang="en-US"/>
        </a:p>
      </dgm:t>
    </dgm:pt>
    <dgm:pt modelId="{87438898-8B82-43A7-9C96-3196C325BE78}" type="sibTrans" cxnId="{24E40695-E52C-4468-944E-89B288EC76C3}">
      <dgm:prSet/>
      <dgm:spPr/>
      <dgm:t>
        <a:bodyPr/>
        <a:lstStyle/>
        <a:p>
          <a:endParaRPr lang="en-US"/>
        </a:p>
      </dgm:t>
    </dgm:pt>
    <dgm:pt modelId="{82BB41D9-DA67-42EF-9492-70F5CB6B275E}">
      <dgm:prSet/>
      <dgm:spPr/>
      <dgm:t>
        <a:bodyPr/>
        <a:lstStyle/>
        <a:p>
          <a:pPr rtl="0"/>
          <a:r>
            <a:rPr lang="en-US" dirty="0"/>
            <a:t>Must you exhaust all administrative remedy first?</a:t>
          </a:r>
        </a:p>
      </dgm:t>
    </dgm:pt>
    <dgm:pt modelId="{CB3FA6C9-09DF-40AD-996D-B4754D41FA06}" type="parTrans" cxnId="{5F0B1844-3D4B-48DD-815D-FD843E2A317A}">
      <dgm:prSet/>
      <dgm:spPr/>
      <dgm:t>
        <a:bodyPr/>
        <a:lstStyle/>
        <a:p>
          <a:endParaRPr lang="en-US"/>
        </a:p>
      </dgm:t>
    </dgm:pt>
    <dgm:pt modelId="{02AF5DE3-9ABE-4C88-8DC1-022DD20D4643}" type="sibTrans" cxnId="{5F0B1844-3D4B-48DD-815D-FD843E2A317A}">
      <dgm:prSet/>
      <dgm:spPr/>
      <dgm:t>
        <a:bodyPr/>
        <a:lstStyle/>
        <a:p>
          <a:endParaRPr lang="en-US"/>
        </a:p>
      </dgm:t>
    </dgm:pt>
    <dgm:pt modelId="{21C33CED-AC41-4FB3-9871-BAB5D95CE93C}">
      <dgm:prSet/>
      <dgm:spPr/>
      <dgm:t>
        <a:bodyPr/>
        <a:lstStyle/>
        <a:p>
          <a:pPr rtl="0"/>
          <a:r>
            <a:rPr lang="en-US" dirty="0"/>
            <a:t>What does that really mean?</a:t>
          </a:r>
        </a:p>
      </dgm:t>
    </dgm:pt>
    <dgm:pt modelId="{3DBFFA4C-E9B6-4BF8-9CD4-8C7924ABD620}" type="parTrans" cxnId="{7C865F5A-64EC-4A96-BE32-CFF5C71A0782}">
      <dgm:prSet/>
      <dgm:spPr/>
      <dgm:t>
        <a:bodyPr/>
        <a:lstStyle/>
        <a:p>
          <a:endParaRPr lang="en-US"/>
        </a:p>
      </dgm:t>
    </dgm:pt>
    <dgm:pt modelId="{C6DE614B-AC28-4B0F-BCD0-1311DF3FD929}" type="sibTrans" cxnId="{7C865F5A-64EC-4A96-BE32-CFF5C71A0782}">
      <dgm:prSet/>
      <dgm:spPr/>
      <dgm:t>
        <a:bodyPr/>
        <a:lstStyle/>
        <a:p>
          <a:endParaRPr lang="en-US"/>
        </a:p>
      </dgm:t>
    </dgm:pt>
    <dgm:pt modelId="{57720B45-C8B8-48B4-A637-5080E62CF5EF}">
      <dgm:prSet/>
      <dgm:spPr/>
      <dgm:t>
        <a:bodyPr/>
        <a:lstStyle/>
        <a:p>
          <a:pPr rtl="0"/>
          <a:r>
            <a:rPr lang="en-US" dirty="0"/>
            <a:t>How is “all” quantified?</a:t>
          </a:r>
        </a:p>
      </dgm:t>
    </dgm:pt>
    <dgm:pt modelId="{9C344753-09FC-4BFA-9C4A-234BB1A8F371}" type="parTrans" cxnId="{E335F2C5-D3C3-43F4-80B1-E41B6BE44D3F}">
      <dgm:prSet/>
      <dgm:spPr/>
      <dgm:t>
        <a:bodyPr/>
        <a:lstStyle/>
        <a:p>
          <a:endParaRPr lang="en-US"/>
        </a:p>
      </dgm:t>
    </dgm:pt>
    <dgm:pt modelId="{5F496C1F-EC65-4B41-ACFC-3ACCAA9CC3C9}" type="sibTrans" cxnId="{E335F2C5-D3C3-43F4-80B1-E41B6BE44D3F}">
      <dgm:prSet/>
      <dgm:spPr/>
      <dgm:t>
        <a:bodyPr/>
        <a:lstStyle/>
        <a:p>
          <a:endParaRPr lang="en-US"/>
        </a:p>
      </dgm:t>
    </dgm:pt>
    <dgm:pt modelId="{F5B29E17-23D3-4F1B-B8DA-26618A2059BE}">
      <dgm:prSet/>
      <dgm:spPr/>
      <dgm:t>
        <a:bodyPr/>
        <a:lstStyle/>
        <a:p>
          <a:pPr rtl="0"/>
          <a:r>
            <a:rPr lang="en-US" dirty="0"/>
            <a:t>Are they asking you to give up the right to sue them or participate in class actions?</a:t>
          </a:r>
        </a:p>
      </dgm:t>
    </dgm:pt>
    <dgm:pt modelId="{9F0AE95E-274A-4DA9-94A5-40E31CFC203B}" type="sibTrans" cxnId="{7C844D11-84E1-48B5-9596-100A4ECC2E68}">
      <dgm:prSet/>
      <dgm:spPr/>
      <dgm:t>
        <a:bodyPr/>
        <a:lstStyle/>
        <a:p>
          <a:endParaRPr lang="en-US"/>
        </a:p>
      </dgm:t>
    </dgm:pt>
    <dgm:pt modelId="{47F787E4-C972-4FD4-983E-28B3C994325D}" type="parTrans" cxnId="{7C844D11-84E1-48B5-9596-100A4ECC2E68}">
      <dgm:prSet/>
      <dgm:spPr/>
      <dgm:t>
        <a:bodyPr/>
        <a:lstStyle/>
        <a:p>
          <a:endParaRPr lang="en-US"/>
        </a:p>
      </dgm:t>
    </dgm:pt>
    <dgm:pt modelId="{AAE42329-DEFF-4C85-9342-0E95158611E8}" type="pres">
      <dgm:prSet presAssocID="{AA88656E-7C02-4EF0-8ECC-DF79A664A656}" presName="Name0" presStyleCnt="0">
        <dgm:presLayoutVars>
          <dgm:dir/>
          <dgm:resizeHandles val="exact"/>
        </dgm:presLayoutVars>
      </dgm:prSet>
      <dgm:spPr/>
    </dgm:pt>
    <dgm:pt modelId="{EFF4BCEF-E96E-4533-928F-532379840F53}" type="pres">
      <dgm:prSet presAssocID="{746AF366-1D1C-4CC3-BDF6-3320FF6254DF}" presName="node" presStyleLbl="node1" presStyleIdx="0" presStyleCnt="5">
        <dgm:presLayoutVars>
          <dgm:bulletEnabled val="1"/>
        </dgm:presLayoutVars>
      </dgm:prSet>
      <dgm:spPr/>
    </dgm:pt>
    <dgm:pt modelId="{9785F475-5A08-4CE3-B9AA-34D4D0B8C1A2}" type="pres">
      <dgm:prSet presAssocID="{74F75720-2949-44A2-B361-6B22A26886A0}" presName="sibTrans" presStyleLbl="sibTrans1D1" presStyleIdx="0" presStyleCnt="4"/>
      <dgm:spPr/>
    </dgm:pt>
    <dgm:pt modelId="{7E9B45D1-5E37-48FC-A0B3-18ED80EBF63F}" type="pres">
      <dgm:prSet presAssocID="{74F75720-2949-44A2-B361-6B22A26886A0}" presName="connectorText" presStyleLbl="sibTrans1D1" presStyleIdx="0" presStyleCnt="4"/>
      <dgm:spPr/>
    </dgm:pt>
    <dgm:pt modelId="{7BD03273-5C48-49BE-B947-FAE41F6B708A}" type="pres">
      <dgm:prSet presAssocID="{9183773F-836C-47AD-8460-6CFEEF84CE13}" presName="node" presStyleLbl="node1" presStyleIdx="1" presStyleCnt="5">
        <dgm:presLayoutVars>
          <dgm:bulletEnabled val="1"/>
        </dgm:presLayoutVars>
      </dgm:prSet>
      <dgm:spPr/>
    </dgm:pt>
    <dgm:pt modelId="{4E80D5EE-AED4-4E58-9224-A173C2D98136}" type="pres">
      <dgm:prSet presAssocID="{C79B43E2-635E-4A15-AD57-11F1851926A4}" presName="sibTrans" presStyleLbl="sibTrans1D1" presStyleIdx="1" presStyleCnt="4"/>
      <dgm:spPr/>
    </dgm:pt>
    <dgm:pt modelId="{D72BF168-C045-4FA1-AE51-259AA15ADDB2}" type="pres">
      <dgm:prSet presAssocID="{C79B43E2-635E-4A15-AD57-11F1851926A4}" presName="connectorText" presStyleLbl="sibTrans1D1" presStyleIdx="1" presStyleCnt="4"/>
      <dgm:spPr/>
    </dgm:pt>
    <dgm:pt modelId="{77DCD893-E0AB-4428-A506-44C443337471}" type="pres">
      <dgm:prSet presAssocID="{CA1C7CBC-49C8-45DC-8D6A-42401B45EF7D}" presName="node" presStyleLbl="node1" presStyleIdx="2" presStyleCnt="5">
        <dgm:presLayoutVars>
          <dgm:bulletEnabled val="1"/>
        </dgm:presLayoutVars>
      </dgm:prSet>
      <dgm:spPr/>
    </dgm:pt>
    <dgm:pt modelId="{780CC7D7-D40A-4256-B3B3-818AAF9D4A94}" type="pres">
      <dgm:prSet presAssocID="{87438898-8B82-43A7-9C96-3196C325BE78}" presName="sibTrans" presStyleLbl="sibTrans1D1" presStyleIdx="2" presStyleCnt="4"/>
      <dgm:spPr/>
    </dgm:pt>
    <dgm:pt modelId="{9335B7E7-CEAD-490B-BA9F-72F7774D6527}" type="pres">
      <dgm:prSet presAssocID="{87438898-8B82-43A7-9C96-3196C325BE78}" presName="connectorText" presStyleLbl="sibTrans1D1" presStyleIdx="2" presStyleCnt="4"/>
      <dgm:spPr/>
    </dgm:pt>
    <dgm:pt modelId="{14EDB490-372A-4006-A89B-3714455C0591}" type="pres">
      <dgm:prSet presAssocID="{F5B29E17-23D3-4F1B-B8DA-26618A2059BE}" presName="node" presStyleLbl="node1" presStyleIdx="3" presStyleCnt="5">
        <dgm:presLayoutVars>
          <dgm:bulletEnabled val="1"/>
        </dgm:presLayoutVars>
      </dgm:prSet>
      <dgm:spPr/>
    </dgm:pt>
    <dgm:pt modelId="{9649B325-4F6D-4C3B-A6B5-8969A5FB28B9}" type="pres">
      <dgm:prSet presAssocID="{9F0AE95E-274A-4DA9-94A5-40E31CFC203B}" presName="sibTrans" presStyleLbl="sibTrans1D1" presStyleIdx="3" presStyleCnt="4"/>
      <dgm:spPr/>
    </dgm:pt>
    <dgm:pt modelId="{38A3D7FB-1E33-4132-A812-0F42F508E142}" type="pres">
      <dgm:prSet presAssocID="{9F0AE95E-274A-4DA9-94A5-40E31CFC203B}" presName="connectorText" presStyleLbl="sibTrans1D1" presStyleIdx="3" presStyleCnt="4"/>
      <dgm:spPr/>
    </dgm:pt>
    <dgm:pt modelId="{2F8A0D29-419D-4DA0-B142-3ADB6417E81B}" type="pres">
      <dgm:prSet presAssocID="{82BB41D9-DA67-42EF-9492-70F5CB6B275E}" presName="node" presStyleLbl="node1" presStyleIdx="4" presStyleCnt="5">
        <dgm:presLayoutVars>
          <dgm:bulletEnabled val="1"/>
        </dgm:presLayoutVars>
      </dgm:prSet>
      <dgm:spPr/>
    </dgm:pt>
  </dgm:ptLst>
  <dgm:cxnLst>
    <dgm:cxn modelId="{C4F31C02-E366-4FC4-80AA-C523CAA26B32}" type="presOf" srcId="{746AF366-1D1C-4CC3-BDF6-3320FF6254DF}" destId="{EFF4BCEF-E96E-4533-928F-532379840F53}" srcOrd="0" destOrd="0" presId="urn:microsoft.com/office/officeart/2016/7/layout/RepeatingBendingProcessNew"/>
    <dgm:cxn modelId="{7C844D11-84E1-48B5-9596-100A4ECC2E68}" srcId="{AA88656E-7C02-4EF0-8ECC-DF79A664A656}" destId="{F5B29E17-23D3-4F1B-B8DA-26618A2059BE}" srcOrd="3" destOrd="0" parTransId="{47F787E4-C972-4FD4-983E-28B3C994325D}" sibTransId="{9F0AE95E-274A-4DA9-94A5-40E31CFC203B}"/>
    <dgm:cxn modelId="{8B005E3B-1F3B-45C2-B4A9-D48415A41F07}" type="presOf" srcId="{74F75720-2949-44A2-B361-6B22A26886A0}" destId="{9785F475-5A08-4CE3-B9AA-34D4D0B8C1A2}" srcOrd="0" destOrd="0" presId="urn:microsoft.com/office/officeart/2016/7/layout/RepeatingBendingProcessNew"/>
    <dgm:cxn modelId="{FA6F1F60-DB87-409F-9D2B-5A91F2B2127B}" type="presOf" srcId="{21C33CED-AC41-4FB3-9871-BAB5D95CE93C}" destId="{2F8A0D29-419D-4DA0-B142-3ADB6417E81B}" srcOrd="0" destOrd="1" presId="urn:microsoft.com/office/officeart/2016/7/layout/RepeatingBendingProcessNew"/>
    <dgm:cxn modelId="{5F0B1844-3D4B-48DD-815D-FD843E2A317A}" srcId="{AA88656E-7C02-4EF0-8ECC-DF79A664A656}" destId="{82BB41D9-DA67-42EF-9492-70F5CB6B275E}" srcOrd="4" destOrd="0" parTransId="{CB3FA6C9-09DF-40AD-996D-B4754D41FA06}" sibTransId="{02AF5DE3-9ABE-4C88-8DC1-022DD20D4643}"/>
    <dgm:cxn modelId="{E58B8164-CA00-4773-8CE6-949FFC29E40B}" type="presOf" srcId="{C79B43E2-635E-4A15-AD57-11F1851926A4}" destId="{D72BF168-C045-4FA1-AE51-259AA15ADDB2}" srcOrd="1" destOrd="0" presId="urn:microsoft.com/office/officeart/2016/7/layout/RepeatingBendingProcessNew"/>
    <dgm:cxn modelId="{EBDFF949-381C-48A4-AA4C-450126695AFD}" type="presOf" srcId="{9183773F-836C-47AD-8460-6CFEEF84CE13}" destId="{7BD03273-5C48-49BE-B947-FAE41F6B708A}" srcOrd="0" destOrd="0" presId="urn:microsoft.com/office/officeart/2016/7/layout/RepeatingBendingProcessNew"/>
    <dgm:cxn modelId="{7C865F5A-64EC-4A96-BE32-CFF5C71A0782}" srcId="{82BB41D9-DA67-42EF-9492-70F5CB6B275E}" destId="{21C33CED-AC41-4FB3-9871-BAB5D95CE93C}" srcOrd="0" destOrd="0" parTransId="{3DBFFA4C-E9B6-4BF8-9CD4-8C7924ABD620}" sibTransId="{C6DE614B-AC28-4B0F-BCD0-1311DF3FD929}"/>
    <dgm:cxn modelId="{59EB4B82-6217-4A4C-9B82-DFA43197FDB7}" type="presOf" srcId="{9F0AE95E-274A-4DA9-94A5-40E31CFC203B}" destId="{9649B325-4F6D-4C3B-A6B5-8969A5FB28B9}" srcOrd="0" destOrd="0" presId="urn:microsoft.com/office/officeart/2016/7/layout/RepeatingBendingProcessNew"/>
    <dgm:cxn modelId="{3B06338F-203D-4DB3-B1BE-DEE427644805}" srcId="{AA88656E-7C02-4EF0-8ECC-DF79A664A656}" destId="{746AF366-1D1C-4CC3-BDF6-3320FF6254DF}" srcOrd="0" destOrd="0" parTransId="{B7C5A36E-8FDC-4F75-8B0D-EF7D7F4627AC}" sibTransId="{74F75720-2949-44A2-B361-6B22A26886A0}"/>
    <dgm:cxn modelId="{04566092-DE35-4EF7-BD27-43957B10FE6C}" type="presOf" srcId="{74F75720-2949-44A2-B361-6B22A26886A0}" destId="{7E9B45D1-5E37-48FC-A0B3-18ED80EBF63F}" srcOrd="1" destOrd="0" presId="urn:microsoft.com/office/officeart/2016/7/layout/RepeatingBendingProcessNew"/>
    <dgm:cxn modelId="{24E40695-E52C-4468-944E-89B288EC76C3}" srcId="{AA88656E-7C02-4EF0-8ECC-DF79A664A656}" destId="{CA1C7CBC-49C8-45DC-8D6A-42401B45EF7D}" srcOrd="2" destOrd="0" parTransId="{F946E014-0882-433E-9ACA-4290AE94BC38}" sibTransId="{87438898-8B82-43A7-9C96-3196C325BE78}"/>
    <dgm:cxn modelId="{908A5A95-8E6E-4D8C-8602-6CB5EB720683}" type="presOf" srcId="{9F0AE95E-274A-4DA9-94A5-40E31CFC203B}" destId="{38A3D7FB-1E33-4132-A812-0F42F508E142}" srcOrd="1" destOrd="0" presId="urn:microsoft.com/office/officeart/2016/7/layout/RepeatingBendingProcessNew"/>
    <dgm:cxn modelId="{00EAF5A8-047E-4BF2-B8E1-EC0640E3D432}" type="presOf" srcId="{F5B29E17-23D3-4F1B-B8DA-26618A2059BE}" destId="{14EDB490-372A-4006-A89B-3714455C0591}" srcOrd="0" destOrd="0" presId="urn:microsoft.com/office/officeart/2016/7/layout/RepeatingBendingProcessNew"/>
    <dgm:cxn modelId="{7D641BC1-1940-4EED-A8E9-D2CDFE74D284}" type="presOf" srcId="{82BB41D9-DA67-42EF-9492-70F5CB6B275E}" destId="{2F8A0D29-419D-4DA0-B142-3ADB6417E81B}" srcOrd="0" destOrd="0" presId="urn:microsoft.com/office/officeart/2016/7/layout/RepeatingBendingProcessNew"/>
    <dgm:cxn modelId="{AC9904C4-1BD4-42F5-8DAD-AE100040C250}" type="presOf" srcId="{57720B45-C8B8-48B4-A637-5080E62CF5EF}" destId="{2F8A0D29-419D-4DA0-B142-3ADB6417E81B}" srcOrd="0" destOrd="2" presId="urn:microsoft.com/office/officeart/2016/7/layout/RepeatingBendingProcessNew"/>
    <dgm:cxn modelId="{E335F2C5-D3C3-43F4-80B1-E41B6BE44D3F}" srcId="{82BB41D9-DA67-42EF-9492-70F5CB6B275E}" destId="{57720B45-C8B8-48B4-A637-5080E62CF5EF}" srcOrd="1" destOrd="0" parTransId="{9C344753-09FC-4BFA-9C4A-234BB1A8F371}" sibTransId="{5F496C1F-EC65-4B41-ACFC-3ACCAA9CC3C9}"/>
    <dgm:cxn modelId="{BAE236C7-A800-45CA-87D8-7B30AB4E444A}" type="presOf" srcId="{87438898-8B82-43A7-9C96-3196C325BE78}" destId="{9335B7E7-CEAD-490B-BA9F-72F7774D6527}" srcOrd="1" destOrd="0" presId="urn:microsoft.com/office/officeart/2016/7/layout/RepeatingBendingProcessNew"/>
    <dgm:cxn modelId="{7BE34CC7-22E9-420F-A468-7370BAE7CFE7}" type="presOf" srcId="{87438898-8B82-43A7-9C96-3196C325BE78}" destId="{780CC7D7-D40A-4256-B3B3-818AAF9D4A94}" srcOrd="0" destOrd="0" presId="urn:microsoft.com/office/officeart/2016/7/layout/RepeatingBendingProcessNew"/>
    <dgm:cxn modelId="{9A4633D2-1E9A-4BA8-B8DC-92FF8D7B1F41}" srcId="{AA88656E-7C02-4EF0-8ECC-DF79A664A656}" destId="{9183773F-836C-47AD-8460-6CFEEF84CE13}" srcOrd="1" destOrd="0" parTransId="{1E0BBACF-12F9-4728-A27A-2C4F3CC706D5}" sibTransId="{C79B43E2-635E-4A15-AD57-11F1851926A4}"/>
    <dgm:cxn modelId="{E36164D2-4D71-4DC1-9D85-23D39FCF50DE}" type="presOf" srcId="{AA88656E-7C02-4EF0-8ECC-DF79A664A656}" destId="{AAE42329-DEFF-4C85-9342-0E95158611E8}" srcOrd="0" destOrd="0" presId="urn:microsoft.com/office/officeart/2016/7/layout/RepeatingBendingProcessNew"/>
    <dgm:cxn modelId="{61FC9ED2-C8BD-49F6-9186-DE463AFE5770}" type="presOf" srcId="{C79B43E2-635E-4A15-AD57-11F1851926A4}" destId="{4E80D5EE-AED4-4E58-9224-A173C2D98136}" srcOrd="0" destOrd="0" presId="urn:microsoft.com/office/officeart/2016/7/layout/RepeatingBendingProcessNew"/>
    <dgm:cxn modelId="{6905DBD2-4510-4EFE-80AC-ADBF373E6E97}" type="presOf" srcId="{CA1C7CBC-49C8-45DC-8D6A-42401B45EF7D}" destId="{77DCD893-E0AB-4428-A506-44C443337471}" srcOrd="0" destOrd="0" presId="urn:microsoft.com/office/officeart/2016/7/layout/RepeatingBendingProcessNew"/>
    <dgm:cxn modelId="{DE1F0544-F497-4CC2-8108-937FC673DB3E}" type="presParOf" srcId="{AAE42329-DEFF-4C85-9342-0E95158611E8}" destId="{EFF4BCEF-E96E-4533-928F-532379840F53}" srcOrd="0" destOrd="0" presId="urn:microsoft.com/office/officeart/2016/7/layout/RepeatingBendingProcessNew"/>
    <dgm:cxn modelId="{F1A829E0-D165-463A-B51A-9D4B7C76E15D}" type="presParOf" srcId="{AAE42329-DEFF-4C85-9342-0E95158611E8}" destId="{9785F475-5A08-4CE3-B9AA-34D4D0B8C1A2}" srcOrd="1" destOrd="0" presId="urn:microsoft.com/office/officeart/2016/7/layout/RepeatingBendingProcessNew"/>
    <dgm:cxn modelId="{42FD15AC-62D3-4D13-B1F9-6BCC4ADFDFD0}" type="presParOf" srcId="{9785F475-5A08-4CE3-B9AA-34D4D0B8C1A2}" destId="{7E9B45D1-5E37-48FC-A0B3-18ED80EBF63F}" srcOrd="0" destOrd="0" presId="urn:microsoft.com/office/officeart/2016/7/layout/RepeatingBendingProcessNew"/>
    <dgm:cxn modelId="{4DAAD03F-778C-412D-A01B-A513149120E5}" type="presParOf" srcId="{AAE42329-DEFF-4C85-9342-0E95158611E8}" destId="{7BD03273-5C48-49BE-B947-FAE41F6B708A}" srcOrd="2" destOrd="0" presId="urn:microsoft.com/office/officeart/2016/7/layout/RepeatingBendingProcessNew"/>
    <dgm:cxn modelId="{F094350E-85B7-4F6B-80F1-A0BDCC1E3FFA}" type="presParOf" srcId="{AAE42329-DEFF-4C85-9342-0E95158611E8}" destId="{4E80D5EE-AED4-4E58-9224-A173C2D98136}" srcOrd="3" destOrd="0" presId="urn:microsoft.com/office/officeart/2016/7/layout/RepeatingBendingProcessNew"/>
    <dgm:cxn modelId="{204E6ADE-89A3-47C4-83E9-3ABDB65C82E9}" type="presParOf" srcId="{4E80D5EE-AED4-4E58-9224-A173C2D98136}" destId="{D72BF168-C045-4FA1-AE51-259AA15ADDB2}" srcOrd="0" destOrd="0" presId="urn:microsoft.com/office/officeart/2016/7/layout/RepeatingBendingProcessNew"/>
    <dgm:cxn modelId="{3794A935-DE0D-4EA8-864D-5FABE7848248}" type="presParOf" srcId="{AAE42329-DEFF-4C85-9342-0E95158611E8}" destId="{77DCD893-E0AB-4428-A506-44C443337471}" srcOrd="4" destOrd="0" presId="urn:microsoft.com/office/officeart/2016/7/layout/RepeatingBendingProcessNew"/>
    <dgm:cxn modelId="{C347C9E3-FB4A-48D6-AA12-8C68CF507D30}" type="presParOf" srcId="{AAE42329-DEFF-4C85-9342-0E95158611E8}" destId="{780CC7D7-D40A-4256-B3B3-818AAF9D4A94}" srcOrd="5" destOrd="0" presId="urn:microsoft.com/office/officeart/2016/7/layout/RepeatingBendingProcessNew"/>
    <dgm:cxn modelId="{F3352996-DB30-4414-9CE1-1082DA4942A8}" type="presParOf" srcId="{780CC7D7-D40A-4256-B3B3-818AAF9D4A94}" destId="{9335B7E7-CEAD-490B-BA9F-72F7774D6527}" srcOrd="0" destOrd="0" presId="urn:microsoft.com/office/officeart/2016/7/layout/RepeatingBendingProcessNew"/>
    <dgm:cxn modelId="{7EE36419-BDDD-4F5F-830B-94AB349E572C}" type="presParOf" srcId="{AAE42329-DEFF-4C85-9342-0E95158611E8}" destId="{14EDB490-372A-4006-A89B-3714455C0591}" srcOrd="6" destOrd="0" presId="urn:microsoft.com/office/officeart/2016/7/layout/RepeatingBendingProcessNew"/>
    <dgm:cxn modelId="{6B660002-199F-4423-96CC-E3E3C9DEA2E8}" type="presParOf" srcId="{AAE42329-DEFF-4C85-9342-0E95158611E8}" destId="{9649B325-4F6D-4C3B-A6B5-8969A5FB28B9}" srcOrd="7" destOrd="0" presId="urn:microsoft.com/office/officeart/2016/7/layout/RepeatingBendingProcessNew"/>
    <dgm:cxn modelId="{12E68C65-18D2-45FD-92CF-640CBE8AA525}" type="presParOf" srcId="{9649B325-4F6D-4C3B-A6B5-8969A5FB28B9}" destId="{38A3D7FB-1E33-4132-A812-0F42F508E142}" srcOrd="0" destOrd="0" presId="urn:microsoft.com/office/officeart/2016/7/layout/RepeatingBendingProcessNew"/>
    <dgm:cxn modelId="{C9431EEE-C2B3-494C-8B2B-F258A3AC09A8}" type="presParOf" srcId="{AAE42329-DEFF-4C85-9342-0E95158611E8}" destId="{2F8A0D29-419D-4DA0-B142-3ADB6417E81B}" srcOrd="8"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29A8B6-EFD3-4718-8C6A-0D9EDB3E33C7}"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C1B8C95F-6266-4F69-93CF-19C5F116D53A}">
      <dgm:prSet/>
      <dgm:spPr/>
      <dgm:t>
        <a:bodyPr/>
        <a:lstStyle/>
        <a:p>
          <a:r>
            <a:rPr lang="en-US" dirty="0"/>
            <a:t>Follow the instructions for your particular computer</a:t>
          </a:r>
        </a:p>
      </dgm:t>
    </dgm:pt>
    <dgm:pt modelId="{13D056A0-1872-44B5-B3C9-D7FA83A68CF9}" type="parTrans" cxnId="{9EDB5D8E-AE35-4AE6-A9F3-0E05B2A1D6F7}">
      <dgm:prSet/>
      <dgm:spPr/>
      <dgm:t>
        <a:bodyPr/>
        <a:lstStyle/>
        <a:p>
          <a:endParaRPr lang="en-US"/>
        </a:p>
      </dgm:t>
    </dgm:pt>
    <dgm:pt modelId="{0959C025-8870-43D6-99AB-4DFBD2A44FF4}" type="sibTrans" cxnId="{9EDB5D8E-AE35-4AE6-A9F3-0E05B2A1D6F7}">
      <dgm:prSet/>
      <dgm:spPr/>
      <dgm:t>
        <a:bodyPr/>
        <a:lstStyle/>
        <a:p>
          <a:endParaRPr lang="en-US"/>
        </a:p>
      </dgm:t>
    </dgm:pt>
    <dgm:pt modelId="{7D78B3AD-23B6-4FC1-9737-FEC6839DE01A}">
      <dgm:prSet/>
      <dgm:spPr/>
      <dgm:t>
        <a:bodyPr/>
        <a:lstStyle/>
        <a:p>
          <a:r>
            <a:rPr lang="en-US"/>
            <a:t>Add the Macro Files</a:t>
          </a:r>
        </a:p>
      </dgm:t>
    </dgm:pt>
    <dgm:pt modelId="{12D3980B-B4B3-4BCB-BB1A-0143542228AE}" type="parTrans" cxnId="{F278AA95-D2E4-47C7-A2A7-E375A0CC5DCC}">
      <dgm:prSet/>
      <dgm:spPr/>
      <dgm:t>
        <a:bodyPr/>
        <a:lstStyle/>
        <a:p>
          <a:endParaRPr lang="en-US"/>
        </a:p>
      </dgm:t>
    </dgm:pt>
    <dgm:pt modelId="{34C497F6-8F63-4316-B6B2-7F2D00C5C50E}" type="sibTrans" cxnId="{F278AA95-D2E4-47C7-A2A7-E375A0CC5DCC}">
      <dgm:prSet/>
      <dgm:spPr/>
      <dgm:t>
        <a:bodyPr/>
        <a:lstStyle/>
        <a:p>
          <a:endParaRPr lang="en-US"/>
        </a:p>
      </dgm:t>
    </dgm:pt>
    <dgm:pt modelId="{36DC126A-F334-40EC-8C3C-47638693EFCA}">
      <dgm:prSet/>
      <dgm:spPr/>
      <dgm:t>
        <a:bodyPr/>
        <a:lstStyle/>
        <a:p>
          <a:r>
            <a:rPr lang="en-US"/>
            <a:t>Run the Macro in MS Word on contract offers</a:t>
          </a:r>
        </a:p>
      </dgm:t>
    </dgm:pt>
    <dgm:pt modelId="{E26127C6-91C9-4A6D-87FB-98C87CBA5D15}" type="parTrans" cxnId="{2C387475-FCB6-47CE-8FCC-75F0F04E7F2F}">
      <dgm:prSet/>
      <dgm:spPr/>
      <dgm:t>
        <a:bodyPr/>
        <a:lstStyle/>
        <a:p>
          <a:endParaRPr lang="en-US"/>
        </a:p>
      </dgm:t>
    </dgm:pt>
    <dgm:pt modelId="{A1F24510-B881-4669-93B5-4E133724166E}" type="sibTrans" cxnId="{2C387475-FCB6-47CE-8FCC-75F0F04E7F2F}">
      <dgm:prSet/>
      <dgm:spPr/>
      <dgm:t>
        <a:bodyPr/>
        <a:lstStyle/>
        <a:p>
          <a:endParaRPr lang="en-US"/>
        </a:p>
      </dgm:t>
    </dgm:pt>
    <dgm:pt modelId="{59F3DE51-E7F5-414F-B6A5-82C576609AE4}">
      <dgm:prSet/>
      <dgm:spPr/>
      <dgm:t>
        <a:bodyPr/>
        <a:lstStyle/>
        <a:p>
          <a:r>
            <a:rPr lang="en-US"/>
            <a:t>Understand the color coding and why the words were highlighted</a:t>
          </a:r>
        </a:p>
      </dgm:t>
    </dgm:pt>
    <dgm:pt modelId="{66F23290-A542-47D2-8B39-6438620B31AE}" type="parTrans" cxnId="{980A16AB-F579-4EA9-BAA4-3775D3EB711A}">
      <dgm:prSet/>
      <dgm:spPr/>
      <dgm:t>
        <a:bodyPr/>
        <a:lstStyle/>
        <a:p>
          <a:endParaRPr lang="en-US"/>
        </a:p>
      </dgm:t>
    </dgm:pt>
    <dgm:pt modelId="{78EB83BD-EE6D-479C-B129-C3905CC1B95F}" type="sibTrans" cxnId="{980A16AB-F579-4EA9-BAA4-3775D3EB711A}">
      <dgm:prSet/>
      <dgm:spPr/>
      <dgm:t>
        <a:bodyPr/>
        <a:lstStyle/>
        <a:p>
          <a:endParaRPr lang="en-US"/>
        </a:p>
      </dgm:t>
    </dgm:pt>
    <dgm:pt modelId="{7D23505F-13E1-4AD7-8F46-22A6DEA87EBA}" type="pres">
      <dgm:prSet presAssocID="{0429A8B6-EFD3-4718-8C6A-0D9EDB3E33C7}" presName="root" presStyleCnt="0">
        <dgm:presLayoutVars>
          <dgm:dir/>
          <dgm:resizeHandles val="exact"/>
        </dgm:presLayoutVars>
      </dgm:prSet>
      <dgm:spPr/>
    </dgm:pt>
    <dgm:pt modelId="{A2B79A73-3ECA-494E-BC04-7AA9AD155A1D}" type="pres">
      <dgm:prSet presAssocID="{0429A8B6-EFD3-4718-8C6A-0D9EDB3E33C7}" presName="container" presStyleCnt="0">
        <dgm:presLayoutVars>
          <dgm:dir/>
          <dgm:resizeHandles val="exact"/>
        </dgm:presLayoutVars>
      </dgm:prSet>
      <dgm:spPr/>
    </dgm:pt>
    <dgm:pt modelId="{6A623321-4E31-47B9-8DB6-98AF436E227F}" type="pres">
      <dgm:prSet presAssocID="{C1B8C95F-6266-4F69-93CF-19C5F116D53A}" presName="compNode" presStyleCnt="0"/>
      <dgm:spPr/>
    </dgm:pt>
    <dgm:pt modelId="{6328AC29-907D-4A33-99C1-6D5B4CA65104}" type="pres">
      <dgm:prSet presAssocID="{C1B8C95F-6266-4F69-93CF-19C5F116D53A}" presName="iconBgRect" presStyleLbl="bgShp" presStyleIdx="0" presStyleCnt="4"/>
      <dgm:spPr/>
    </dgm:pt>
    <dgm:pt modelId="{7483ED50-5293-4214-A2A0-91EC1D454CA5}" type="pres">
      <dgm:prSet presAssocID="{C1B8C95F-6266-4F69-93CF-19C5F116D53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12CA1003-C8B1-4A85-9D71-BE6BF92BB925}" type="pres">
      <dgm:prSet presAssocID="{C1B8C95F-6266-4F69-93CF-19C5F116D53A}" presName="spaceRect" presStyleCnt="0"/>
      <dgm:spPr/>
    </dgm:pt>
    <dgm:pt modelId="{67DAD0B3-37E7-432F-925C-8FFBB225EE5E}" type="pres">
      <dgm:prSet presAssocID="{C1B8C95F-6266-4F69-93CF-19C5F116D53A}" presName="textRect" presStyleLbl="revTx" presStyleIdx="0" presStyleCnt="4">
        <dgm:presLayoutVars>
          <dgm:chMax val="1"/>
          <dgm:chPref val="1"/>
        </dgm:presLayoutVars>
      </dgm:prSet>
      <dgm:spPr/>
    </dgm:pt>
    <dgm:pt modelId="{69EBAF5E-D473-4C86-BD27-E65DC98555EF}" type="pres">
      <dgm:prSet presAssocID="{0959C025-8870-43D6-99AB-4DFBD2A44FF4}" presName="sibTrans" presStyleLbl="sibTrans2D1" presStyleIdx="0" presStyleCnt="0"/>
      <dgm:spPr/>
    </dgm:pt>
    <dgm:pt modelId="{1F31AD01-A047-4C75-9AA8-F9EEA97A35C8}" type="pres">
      <dgm:prSet presAssocID="{7D78B3AD-23B6-4FC1-9737-FEC6839DE01A}" presName="compNode" presStyleCnt="0"/>
      <dgm:spPr/>
    </dgm:pt>
    <dgm:pt modelId="{020608FF-0509-4F93-ADFA-C2048B1DAD87}" type="pres">
      <dgm:prSet presAssocID="{7D78B3AD-23B6-4FC1-9737-FEC6839DE01A}" presName="iconBgRect" presStyleLbl="bgShp" presStyleIdx="1" presStyleCnt="4"/>
      <dgm:spPr/>
    </dgm:pt>
    <dgm:pt modelId="{DE8B3598-75EC-449B-AB90-C4A2FEA2FACA}" type="pres">
      <dgm:prSet presAssocID="{7D78B3AD-23B6-4FC1-9737-FEC6839DE01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Folder"/>
        </a:ext>
      </dgm:extLst>
    </dgm:pt>
    <dgm:pt modelId="{64536E86-216C-45F6-86BA-731EC5024A96}" type="pres">
      <dgm:prSet presAssocID="{7D78B3AD-23B6-4FC1-9737-FEC6839DE01A}" presName="spaceRect" presStyleCnt="0"/>
      <dgm:spPr/>
    </dgm:pt>
    <dgm:pt modelId="{A6A9243B-5FEE-47B6-A542-967DCD9AB11E}" type="pres">
      <dgm:prSet presAssocID="{7D78B3AD-23B6-4FC1-9737-FEC6839DE01A}" presName="textRect" presStyleLbl="revTx" presStyleIdx="1" presStyleCnt="4">
        <dgm:presLayoutVars>
          <dgm:chMax val="1"/>
          <dgm:chPref val="1"/>
        </dgm:presLayoutVars>
      </dgm:prSet>
      <dgm:spPr/>
    </dgm:pt>
    <dgm:pt modelId="{69A473CC-45E3-402C-8BCB-17B31856D3B0}" type="pres">
      <dgm:prSet presAssocID="{34C497F6-8F63-4316-B6B2-7F2D00C5C50E}" presName="sibTrans" presStyleLbl="sibTrans2D1" presStyleIdx="0" presStyleCnt="0"/>
      <dgm:spPr/>
    </dgm:pt>
    <dgm:pt modelId="{6BFCE3B2-DF88-494E-A564-7238C373750C}" type="pres">
      <dgm:prSet presAssocID="{36DC126A-F334-40EC-8C3C-47638693EFCA}" presName="compNode" presStyleCnt="0"/>
      <dgm:spPr/>
    </dgm:pt>
    <dgm:pt modelId="{1058C42A-7C46-4745-B802-9DCB08C8B7A1}" type="pres">
      <dgm:prSet presAssocID="{36DC126A-F334-40EC-8C3C-47638693EFCA}" presName="iconBgRect" presStyleLbl="bgShp" presStyleIdx="2" presStyleCnt="4"/>
      <dgm:spPr/>
    </dgm:pt>
    <dgm:pt modelId="{71DD8565-39CA-4D21-99FC-3280CF94AACB}" type="pres">
      <dgm:prSet presAssocID="{36DC126A-F334-40EC-8C3C-47638693EFC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7B9F1F69-EE3C-450B-828D-0D3258C15C3B}" type="pres">
      <dgm:prSet presAssocID="{36DC126A-F334-40EC-8C3C-47638693EFCA}" presName="spaceRect" presStyleCnt="0"/>
      <dgm:spPr/>
    </dgm:pt>
    <dgm:pt modelId="{2EBE9504-093D-4987-A424-B44DB8BD63FA}" type="pres">
      <dgm:prSet presAssocID="{36DC126A-F334-40EC-8C3C-47638693EFCA}" presName="textRect" presStyleLbl="revTx" presStyleIdx="2" presStyleCnt="4">
        <dgm:presLayoutVars>
          <dgm:chMax val="1"/>
          <dgm:chPref val="1"/>
        </dgm:presLayoutVars>
      </dgm:prSet>
      <dgm:spPr/>
    </dgm:pt>
    <dgm:pt modelId="{AB38E56F-5E53-45C1-AF7A-4AC56BABE66E}" type="pres">
      <dgm:prSet presAssocID="{A1F24510-B881-4669-93B5-4E133724166E}" presName="sibTrans" presStyleLbl="sibTrans2D1" presStyleIdx="0" presStyleCnt="0"/>
      <dgm:spPr/>
    </dgm:pt>
    <dgm:pt modelId="{17631ABB-991B-4EBC-B72A-71714C70B4FE}" type="pres">
      <dgm:prSet presAssocID="{59F3DE51-E7F5-414F-B6A5-82C576609AE4}" presName="compNode" presStyleCnt="0"/>
      <dgm:spPr/>
    </dgm:pt>
    <dgm:pt modelId="{9330C58D-933B-41BF-A2AF-E41D530A3963}" type="pres">
      <dgm:prSet presAssocID="{59F3DE51-E7F5-414F-B6A5-82C576609AE4}" presName="iconBgRect" presStyleLbl="bgShp" presStyleIdx="3" presStyleCnt="4"/>
      <dgm:spPr/>
    </dgm:pt>
    <dgm:pt modelId="{A0D1C32C-8FA0-4E98-9B6B-57F9E342B22C}" type="pres">
      <dgm:prSet presAssocID="{59F3DE51-E7F5-414F-B6A5-82C576609AE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ncil"/>
        </a:ext>
      </dgm:extLst>
    </dgm:pt>
    <dgm:pt modelId="{1C705E79-0210-4FBC-AF75-90DF9EF137E6}" type="pres">
      <dgm:prSet presAssocID="{59F3DE51-E7F5-414F-B6A5-82C576609AE4}" presName="spaceRect" presStyleCnt="0"/>
      <dgm:spPr/>
    </dgm:pt>
    <dgm:pt modelId="{E9350128-1808-4F42-ADEC-60624BB8AF4E}" type="pres">
      <dgm:prSet presAssocID="{59F3DE51-E7F5-414F-B6A5-82C576609AE4}" presName="textRect" presStyleLbl="revTx" presStyleIdx="3" presStyleCnt="4">
        <dgm:presLayoutVars>
          <dgm:chMax val="1"/>
          <dgm:chPref val="1"/>
        </dgm:presLayoutVars>
      </dgm:prSet>
      <dgm:spPr/>
    </dgm:pt>
  </dgm:ptLst>
  <dgm:cxnLst>
    <dgm:cxn modelId="{2523DD28-FC6C-4E37-826D-56BF7E0D561C}" type="presOf" srcId="{A1F24510-B881-4669-93B5-4E133724166E}" destId="{AB38E56F-5E53-45C1-AF7A-4AC56BABE66E}" srcOrd="0" destOrd="0" presId="urn:microsoft.com/office/officeart/2018/2/layout/IconCircleList"/>
    <dgm:cxn modelId="{50E8754C-4439-4C1C-A53C-BE10E299EC59}" type="presOf" srcId="{0959C025-8870-43D6-99AB-4DFBD2A44FF4}" destId="{69EBAF5E-D473-4C86-BD27-E65DC98555EF}" srcOrd="0" destOrd="0" presId="urn:microsoft.com/office/officeart/2018/2/layout/IconCircleList"/>
    <dgm:cxn modelId="{3CFAB170-E3CC-49BB-BCD5-54E34DF6F668}" type="presOf" srcId="{59F3DE51-E7F5-414F-B6A5-82C576609AE4}" destId="{E9350128-1808-4F42-ADEC-60624BB8AF4E}" srcOrd="0" destOrd="0" presId="urn:microsoft.com/office/officeart/2018/2/layout/IconCircleList"/>
    <dgm:cxn modelId="{2C387475-FCB6-47CE-8FCC-75F0F04E7F2F}" srcId="{0429A8B6-EFD3-4718-8C6A-0D9EDB3E33C7}" destId="{36DC126A-F334-40EC-8C3C-47638693EFCA}" srcOrd="2" destOrd="0" parTransId="{E26127C6-91C9-4A6D-87FB-98C87CBA5D15}" sibTransId="{A1F24510-B881-4669-93B5-4E133724166E}"/>
    <dgm:cxn modelId="{07B9D579-B773-4FC6-9BF2-6DFAA7AFF6C8}" type="presOf" srcId="{C1B8C95F-6266-4F69-93CF-19C5F116D53A}" destId="{67DAD0B3-37E7-432F-925C-8FFBB225EE5E}" srcOrd="0" destOrd="0" presId="urn:microsoft.com/office/officeart/2018/2/layout/IconCircleList"/>
    <dgm:cxn modelId="{39B92081-FB7D-4308-A367-21F641A84B8C}" type="presOf" srcId="{0429A8B6-EFD3-4718-8C6A-0D9EDB3E33C7}" destId="{7D23505F-13E1-4AD7-8F46-22A6DEA87EBA}" srcOrd="0" destOrd="0" presId="urn:microsoft.com/office/officeart/2018/2/layout/IconCircleList"/>
    <dgm:cxn modelId="{466DAD83-A131-45EF-A38F-FC7974058B9B}" type="presOf" srcId="{7D78B3AD-23B6-4FC1-9737-FEC6839DE01A}" destId="{A6A9243B-5FEE-47B6-A542-967DCD9AB11E}" srcOrd="0" destOrd="0" presId="urn:microsoft.com/office/officeart/2018/2/layout/IconCircleList"/>
    <dgm:cxn modelId="{9EDB5D8E-AE35-4AE6-A9F3-0E05B2A1D6F7}" srcId="{0429A8B6-EFD3-4718-8C6A-0D9EDB3E33C7}" destId="{C1B8C95F-6266-4F69-93CF-19C5F116D53A}" srcOrd="0" destOrd="0" parTransId="{13D056A0-1872-44B5-B3C9-D7FA83A68CF9}" sibTransId="{0959C025-8870-43D6-99AB-4DFBD2A44FF4}"/>
    <dgm:cxn modelId="{F278AA95-D2E4-47C7-A2A7-E375A0CC5DCC}" srcId="{0429A8B6-EFD3-4718-8C6A-0D9EDB3E33C7}" destId="{7D78B3AD-23B6-4FC1-9737-FEC6839DE01A}" srcOrd="1" destOrd="0" parTransId="{12D3980B-B4B3-4BCB-BB1A-0143542228AE}" sibTransId="{34C497F6-8F63-4316-B6B2-7F2D00C5C50E}"/>
    <dgm:cxn modelId="{980A16AB-F579-4EA9-BAA4-3775D3EB711A}" srcId="{0429A8B6-EFD3-4718-8C6A-0D9EDB3E33C7}" destId="{59F3DE51-E7F5-414F-B6A5-82C576609AE4}" srcOrd="3" destOrd="0" parTransId="{66F23290-A542-47D2-8B39-6438620B31AE}" sibTransId="{78EB83BD-EE6D-479C-B129-C3905CC1B95F}"/>
    <dgm:cxn modelId="{BCEAE8D2-0571-4B28-8B0A-AAD44C5DD62B}" type="presOf" srcId="{34C497F6-8F63-4316-B6B2-7F2D00C5C50E}" destId="{69A473CC-45E3-402C-8BCB-17B31856D3B0}" srcOrd="0" destOrd="0" presId="urn:microsoft.com/office/officeart/2018/2/layout/IconCircleList"/>
    <dgm:cxn modelId="{9EBB67E8-842B-48F8-8FBE-C07891A2D503}" type="presOf" srcId="{36DC126A-F334-40EC-8C3C-47638693EFCA}" destId="{2EBE9504-093D-4987-A424-B44DB8BD63FA}" srcOrd="0" destOrd="0" presId="urn:microsoft.com/office/officeart/2018/2/layout/IconCircleList"/>
    <dgm:cxn modelId="{BE84DA67-B70D-42DB-92EC-2168D8D36308}" type="presParOf" srcId="{7D23505F-13E1-4AD7-8F46-22A6DEA87EBA}" destId="{A2B79A73-3ECA-494E-BC04-7AA9AD155A1D}" srcOrd="0" destOrd="0" presId="urn:microsoft.com/office/officeart/2018/2/layout/IconCircleList"/>
    <dgm:cxn modelId="{D05B54AC-4A7F-4A5F-8CF7-B2CED9DB2A5C}" type="presParOf" srcId="{A2B79A73-3ECA-494E-BC04-7AA9AD155A1D}" destId="{6A623321-4E31-47B9-8DB6-98AF436E227F}" srcOrd="0" destOrd="0" presId="urn:microsoft.com/office/officeart/2018/2/layout/IconCircleList"/>
    <dgm:cxn modelId="{65D84F4D-A15A-42A9-8EB3-6BFB0889FA63}" type="presParOf" srcId="{6A623321-4E31-47B9-8DB6-98AF436E227F}" destId="{6328AC29-907D-4A33-99C1-6D5B4CA65104}" srcOrd="0" destOrd="0" presId="urn:microsoft.com/office/officeart/2018/2/layout/IconCircleList"/>
    <dgm:cxn modelId="{C2FC8F95-BA4D-4EBB-AC22-2C2706417871}" type="presParOf" srcId="{6A623321-4E31-47B9-8DB6-98AF436E227F}" destId="{7483ED50-5293-4214-A2A0-91EC1D454CA5}" srcOrd="1" destOrd="0" presId="urn:microsoft.com/office/officeart/2018/2/layout/IconCircleList"/>
    <dgm:cxn modelId="{B6CA8526-9D4A-42C3-99F9-F2D9D7C2C7D5}" type="presParOf" srcId="{6A623321-4E31-47B9-8DB6-98AF436E227F}" destId="{12CA1003-C8B1-4A85-9D71-BE6BF92BB925}" srcOrd="2" destOrd="0" presId="urn:microsoft.com/office/officeart/2018/2/layout/IconCircleList"/>
    <dgm:cxn modelId="{E00319E3-582E-4C0E-9DA3-DE5D5C7DFBC2}" type="presParOf" srcId="{6A623321-4E31-47B9-8DB6-98AF436E227F}" destId="{67DAD0B3-37E7-432F-925C-8FFBB225EE5E}" srcOrd="3" destOrd="0" presId="urn:microsoft.com/office/officeart/2018/2/layout/IconCircleList"/>
    <dgm:cxn modelId="{36537EA3-F110-4908-8671-0610635C440B}" type="presParOf" srcId="{A2B79A73-3ECA-494E-BC04-7AA9AD155A1D}" destId="{69EBAF5E-D473-4C86-BD27-E65DC98555EF}" srcOrd="1" destOrd="0" presId="urn:microsoft.com/office/officeart/2018/2/layout/IconCircleList"/>
    <dgm:cxn modelId="{CA5BB8A5-A72E-4B2A-85BD-93FE41E88F05}" type="presParOf" srcId="{A2B79A73-3ECA-494E-BC04-7AA9AD155A1D}" destId="{1F31AD01-A047-4C75-9AA8-F9EEA97A35C8}" srcOrd="2" destOrd="0" presId="urn:microsoft.com/office/officeart/2018/2/layout/IconCircleList"/>
    <dgm:cxn modelId="{07387DBB-79FB-4009-AC8D-4D30B52F5EF9}" type="presParOf" srcId="{1F31AD01-A047-4C75-9AA8-F9EEA97A35C8}" destId="{020608FF-0509-4F93-ADFA-C2048B1DAD87}" srcOrd="0" destOrd="0" presId="urn:microsoft.com/office/officeart/2018/2/layout/IconCircleList"/>
    <dgm:cxn modelId="{7D88722C-9580-4C65-A0B9-F98466237744}" type="presParOf" srcId="{1F31AD01-A047-4C75-9AA8-F9EEA97A35C8}" destId="{DE8B3598-75EC-449B-AB90-C4A2FEA2FACA}" srcOrd="1" destOrd="0" presId="urn:microsoft.com/office/officeart/2018/2/layout/IconCircleList"/>
    <dgm:cxn modelId="{93B0B3D1-B3FC-4C97-B383-364D9A3CEBF6}" type="presParOf" srcId="{1F31AD01-A047-4C75-9AA8-F9EEA97A35C8}" destId="{64536E86-216C-45F6-86BA-731EC5024A96}" srcOrd="2" destOrd="0" presId="urn:microsoft.com/office/officeart/2018/2/layout/IconCircleList"/>
    <dgm:cxn modelId="{74824C32-1170-4B97-8C99-22628B308E6E}" type="presParOf" srcId="{1F31AD01-A047-4C75-9AA8-F9EEA97A35C8}" destId="{A6A9243B-5FEE-47B6-A542-967DCD9AB11E}" srcOrd="3" destOrd="0" presId="urn:microsoft.com/office/officeart/2018/2/layout/IconCircleList"/>
    <dgm:cxn modelId="{A2E134B0-EC96-4FE5-9B1A-A7207D190E88}" type="presParOf" srcId="{A2B79A73-3ECA-494E-BC04-7AA9AD155A1D}" destId="{69A473CC-45E3-402C-8BCB-17B31856D3B0}" srcOrd="3" destOrd="0" presId="urn:microsoft.com/office/officeart/2018/2/layout/IconCircleList"/>
    <dgm:cxn modelId="{AD27C896-AC83-46F2-89AC-81AB62E9F184}" type="presParOf" srcId="{A2B79A73-3ECA-494E-BC04-7AA9AD155A1D}" destId="{6BFCE3B2-DF88-494E-A564-7238C373750C}" srcOrd="4" destOrd="0" presId="urn:microsoft.com/office/officeart/2018/2/layout/IconCircleList"/>
    <dgm:cxn modelId="{7E0994CD-2833-4C2C-BCB5-6A884878D6A0}" type="presParOf" srcId="{6BFCE3B2-DF88-494E-A564-7238C373750C}" destId="{1058C42A-7C46-4745-B802-9DCB08C8B7A1}" srcOrd="0" destOrd="0" presId="urn:microsoft.com/office/officeart/2018/2/layout/IconCircleList"/>
    <dgm:cxn modelId="{6EBD6EC9-3E66-4DAF-A35D-3581C5F3853A}" type="presParOf" srcId="{6BFCE3B2-DF88-494E-A564-7238C373750C}" destId="{71DD8565-39CA-4D21-99FC-3280CF94AACB}" srcOrd="1" destOrd="0" presId="urn:microsoft.com/office/officeart/2018/2/layout/IconCircleList"/>
    <dgm:cxn modelId="{579F7B0E-FBE6-4D93-A66F-038A2090F51F}" type="presParOf" srcId="{6BFCE3B2-DF88-494E-A564-7238C373750C}" destId="{7B9F1F69-EE3C-450B-828D-0D3258C15C3B}" srcOrd="2" destOrd="0" presId="urn:microsoft.com/office/officeart/2018/2/layout/IconCircleList"/>
    <dgm:cxn modelId="{3A4BA3C8-B58C-4B75-9EC4-8D4C3559092B}" type="presParOf" srcId="{6BFCE3B2-DF88-494E-A564-7238C373750C}" destId="{2EBE9504-093D-4987-A424-B44DB8BD63FA}" srcOrd="3" destOrd="0" presId="urn:microsoft.com/office/officeart/2018/2/layout/IconCircleList"/>
    <dgm:cxn modelId="{23D43C80-63BE-41B1-B600-3D76488346E8}" type="presParOf" srcId="{A2B79A73-3ECA-494E-BC04-7AA9AD155A1D}" destId="{AB38E56F-5E53-45C1-AF7A-4AC56BABE66E}" srcOrd="5" destOrd="0" presId="urn:microsoft.com/office/officeart/2018/2/layout/IconCircleList"/>
    <dgm:cxn modelId="{791C796B-8AD2-4A05-A7A7-33BC7B764B9C}" type="presParOf" srcId="{A2B79A73-3ECA-494E-BC04-7AA9AD155A1D}" destId="{17631ABB-991B-4EBC-B72A-71714C70B4FE}" srcOrd="6" destOrd="0" presId="urn:microsoft.com/office/officeart/2018/2/layout/IconCircleList"/>
    <dgm:cxn modelId="{7A1358B2-D211-4912-B075-A44714F73132}" type="presParOf" srcId="{17631ABB-991B-4EBC-B72A-71714C70B4FE}" destId="{9330C58D-933B-41BF-A2AF-E41D530A3963}" srcOrd="0" destOrd="0" presId="urn:microsoft.com/office/officeart/2018/2/layout/IconCircleList"/>
    <dgm:cxn modelId="{C43FFB32-23BF-4F37-91E3-2F7660CEDBFE}" type="presParOf" srcId="{17631ABB-991B-4EBC-B72A-71714C70B4FE}" destId="{A0D1C32C-8FA0-4E98-9B6B-57F9E342B22C}" srcOrd="1" destOrd="0" presId="urn:microsoft.com/office/officeart/2018/2/layout/IconCircleList"/>
    <dgm:cxn modelId="{6A7C3496-7A63-4BB8-AEB5-BD637F106C7D}" type="presParOf" srcId="{17631ABB-991B-4EBC-B72A-71714C70B4FE}" destId="{1C705E79-0210-4FBC-AF75-90DF9EF137E6}" srcOrd="2" destOrd="0" presId="urn:microsoft.com/office/officeart/2018/2/layout/IconCircleList"/>
    <dgm:cxn modelId="{8342AEFC-33B2-4DCE-AF89-FD2AD1DC989E}" type="presParOf" srcId="{17631ABB-991B-4EBC-B72A-71714C70B4FE}" destId="{E9350128-1808-4F42-ADEC-60624BB8AF4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7699AB3-1A59-44CC-9A0A-2877E436E78B}" type="doc">
      <dgm:prSet loTypeId="urn:microsoft.com/office/officeart/2005/8/layout/list1" loCatId="list" qsTypeId="urn:microsoft.com/office/officeart/2005/8/quickstyle/simple2" qsCatId="simple" csTypeId="urn:microsoft.com/office/officeart/2005/8/colors/accent1_2" csCatId="accent1"/>
      <dgm:spPr/>
      <dgm:t>
        <a:bodyPr/>
        <a:lstStyle/>
        <a:p>
          <a:endParaRPr lang="en-US"/>
        </a:p>
      </dgm:t>
    </dgm:pt>
    <dgm:pt modelId="{2CC1BC95-C28C-4709-99CC-6F9DBF892588}">
      <dgm:prSet custT="1"/>
      <dgm:spPr/>
      <dgm:t>
        <a:bodyPr/>
        <a:lstStyle/>
        <a:p>
          <a:pPr rtl="0"/>
          <a:r>
            <a:rPr lang="en-US" sz="1400" dirty="0"/>
            <a:t>Require that notices to any changes in policies or procedures be provided in writing, by certified mail, return receipt requested.</a:t>
          </a:r>
        </a:p>
      </dgm:t>
    </dgm:pt>
    <dgm:pt modelId="{BF7311A8-0388-4020-BBBB-7E1300FB3AE1}" type="parTrans" cxnId="{2C6A2055-CF97-4FC5-B15F-7F52C3FD8017}">
      <dgm:prSet/>
      <dgm:spPr/>
      <dgm:t>
        <a:bodyPr/>
        <a:lstStyle/>
        <a:p>
          <a:endParaRPr lang="en-US" sz="3200"/>
        </a:p>
      </dgm:t>
    </dgm:pt>
    <dgm:pt modelId="{7D7B57DD-15E8-48FE-9B60-E35AD3FFB8CC}" type="sibTrans" cxnId="{2C6A2055-CF97-4FC5-B15F-7F52C3FD8017}">
      <dgm:prSet/>
      <dgm:spPr/>
      <dgm:t>
        <a:bodyPr/>
        <a:lstStyle/>
        <a:p>
          <a:endParaRPr lang="en-US"/>
        </a:p>
      </dgm:t>
    </dgm:pt>
    <dgm:pt modelId="{1D2BD257-8FE0-4322-AD85-EFBFE2E7BFF5}">
      <dgm:prSet custT="1"/>
      <dgm:spPr/>
      <dgm:t>
        <a:bodyPr/>
        <a:lstStyle/>
        <a:p>
          <a:pPr rtl="0"/>
          <a:endParaRPr lang="en-US" sz="1400"/>
        </a:p>
      </dgm:t>
    </dgm:pt>
    <dgm:pt modelId="{717DA6B4-5702-4D2D-8C50-FCAB64A01D8C}" type="parTrans" cxnId="{F15F04E2-BA98-4865-972C-2C52C2117E23}">
      <dgm:prSet/>
      <dgm:spPr/>
      <dgm:t>
        <a:bodyPr/>
        <a:lstStyle/>
        <a:p>
          <a:endParaRPr lang="en-US" sz="3200"/>
        </a:p>
      </dgm:t>
    </dgm:pt>
    <dgm:pt modelId="{7A34A5E0-B958-48C2-8A4B-D826C3C060C0}" type="sibTrans" cxnId="{F15F04E2-BA98-4865-972C-2C52C2117E23}">
      <dgm:prSet/>
      <dgm:spPr/>
      <dgm:t>
        <a:bodyPr/>
        <a:lstStyle/>
        <a:p>
          <a:endParaRPr lang="en-US"/>
        </a:p>
      </dgm:t>
    </dgm:pt>
    <dgm:pt modelId="{61618652-C249-40AC-ADA7-2C9F8329D3F4}">
      <dgm:prSet custT="1"/>
      <dgm:spPr/>
      <dgm:t>
        <a:bodyPr/>
        <a:lstStyle/>
        <a:p>
          <a:pPr rtl="0"/>
          <a:r>
            <a:rPr lang="en-US" sz="1400"/>
            <a:t>Changes to the website do not constitute proper notice.</a:t>
          </a:r>
        </a:p>
      </dgm:t>
    </dgm:pt>
    <dgm:pt modelId="{FB20889B-CF25-47B9-A07C-771290C30EEC}" type="parTrans" cxnId="{F0F8EC76-8FAA-411B-B535-29B6F47B1DB4}">
      <dgm:prSet/>
      <dgm:spPr/>
      <dgm:t>
        <a:bodyPr/>
        <a:lstStyle/>
        <a:p>
          <a:endParaRPr lang="en-US" sz="3200"/>
        </a:p>
      </dgm:t>
    </dgm:pt>
    <dgm:pt modelId="{48D2B87A-9C71-43D1-A722-14E289D8CE26}" type="sibTrans" cxnId="{F0F8EC76-8FAA-411B-B535-29B6F47B1DB4}">
      <dgm:prSet/>
      <dgm:spPr/>
      <dgm:t>
        <a:bodyPr/>
        <a:lstStyle/>
        <a:p>
          <a:endParaRPr lang="en-US"/>
        </a:p>
      </dgm:t>
    </dgm:pt>
    <dgm:pt modelId="{430C8AD7-11F6-48FF-8CA0-6F4035E25F0A}">
      <dgm:prSet custT="1"/>
      <dgm:spPr/>
      <dgm:t>
        <a:bodyPr/>
        <a:lstStyle/>
        <a:p>
          <a:pPr rtl="0"/>
          <a:endParaRPr lang="en-US" sz="1400"/>
        </a:p>
      </dgm:t>
    </dgm:pt>
    <dgm:pt modelId="{7FA85FB4-A61D-4221-86BE-715323444A18}" type="parTrans" cxnId="{4BF154FD-F2D7-4355-816B-04A61D695259}">
      <dgm:prSet/>
      <dgm:spPr/>
      <dgm:t>
        <a:bodyPr/>
        <a:lstStyle/>
        <a:p>
          <a:endParaRPr lang="en-US" sz="3200"/>
        </a:p>
      </dgm:t>
    </dgm:pt>
    <dgm:pt modelId="{DB5BA3BC-3A11-48CB-B84F-6C66B1F89FB8}" type="sibTrans" cxnId="{4BF154FD-F2D7-4355-816B-04A61D695259}">
      <dgm:prSet/>
      <dgm:spPr/>
      <dgm:t>
        <a:bodyPr/>
        <a:lstStyle/>
        <a:p>
          <a:endParaRPr lang="en-US"/>
        </a:p>
      </dgm:t>
    </dgm:pt>
    <dgm:pt modelId="{6345DFCB-89B8-42CD-9D1B-8A15904A0EAC}">
      <dgm:prSet custT="1"/>
      <dgm:spPr/>
      <dgm:t>
        <a:bodyPr/>
        <a:lstStyle/>
        <a:p>
          <a:pPr rtl="0"/>
          <a:r>
            <a:rPr lang="en-US" sz="1400" dirty="0"/>
            <a:t>Updates to payment policies as a notice on an EOB do not constitute notice.</a:t>
          </a:r>
        </a:p>
      </dgm:t>
    </dgm:pt>
    <dgm:pt modelId="{2379CABA-1E9B-4C76-8D29-CF91E0F1C909}" type="parTrans" cxnId="{BDC90164-0E62-45EF-AB73-2469CFF3BB86}">
      <dgm:prSet/>
      <dgm:spPr/>
      <dgm:t>
        <a:bodyPr/>
        <a:lstStyle/>
        <a:p>
          <a:endParaRPr lang="en-US" sz="3200"/>
        </a:p>
      </dgm:t>
    </dgm:pt>
    <dgm:pt modelId="{29BEC3BE-D8E9-4B8D-A58C-27DB5F5825CE}" type="sibTrans" cxnId="{BDC90164-0E62-45EF-AB73-2469CFF3BB86}">
      <dgm:prSet/>
      <dgm:spPr/>
      <dgm:t>
        <a:bodyPr/>
        <a:lstStyle/>
        <a:p>
          <a:endParaRPr lang="en-US"/>
        </a:p>
      </dgm:t>
    </dgm:pt>
    <dgm:pt modelId="{F7C0EB31-4DBF-4D72-92DF-FFDAC432F59A}">
      <dgm:prSet custT="1"/>
      <dgm:spPr/>
      <dgm:t>
        <a:bodyPr/>
        <a:lstStyle/>
        <a:p>
          <a:pPr rtl="0"/>
          <a:endParaRPr lang="en-US" sz="1400"/>
        </a:p>
      </dgm:t>
    </dgm:pt>
    <dgm:pt modelId="{6291D3FB-15A0-406F-9417-E2426EDE990F}" type="parTrans" cxnId="{92141B63-9EC1-4544-A536-A40358F21910}">
      <dgm:prSet/>
      <dgm:spPr/>
      <dgm:t>
        <a:bodyPr/>
        <a:lstStyle/>
        <a:p>
          <a:endParaRPr lang="en-US" sz="3200"/>
        </a:p>
      </dgm:t>
    </dgm:pt>
    <dgm:pt modelId="{12C58649-828F-465E-B91E-21FEDA9205F0}" type="sibTrans" cxnId="{92141B63-9EC1-4544-A536-A40358F21910}">
      <dgm:prSet/>
      <dgm:spPr/>
      <dgm:t>
        <a:bodyPr/>
        <a:lstStyle/>
        <a:p>
          <a:endParaRPr lang="en-US"/>
        </a:p>
      </dgm:t>
    </dgm:pt>
    <dgm:pt modelId="{F7F5D2FF-A482-4060-A164-F883C88AF30F}">
      <dgm:prSet custT="1"/>
      <dgm:spPr/>
      <dgm:t>
        <a:bodyPr/>
        <a:lstStyle/>
        <a:p>
          <a:pPr rtl="0"/>
          <a:r>
            <a:rPr lang="en-US" sz="1400"/>
            <a:t>There is no valid reason to accept “no” as an answer to this requirement. Tenacity is key.</a:t>
          </a:r>
        </a:p>
      </dgm:t>
    </dgm:pt>
    <dgm:pt modelId="{1926E03E-A451-491E-A36E-E0F85F88DEEB}" type="parTrans" cxnId="{C0D397BB-BC21-4DF6-958A-6533971412A1}">
      <dgm:prSet/>
      <dgm:spPr/>
      <dgm:t>
        <a:bodyPr/>
        <a:lstStyle/>
        <a:p>
          <a:endParaRPr lang="en-US" sz="3200"/>
        </a:p>
      </dgm:t>
    </dgm:pt>
    <dgm:pt modelId="{FBC6861F-9EF7-4E47-A848-A07336D3754F}" type="sibTrans" cxnId="{C0D397BB-BC21-4DF6-958A-6533971412A1}">
      <dgm:prSet/>
      <dgm:spPr/>
      <dgm:t>
        <a:bodyPr/>
        <a:lstStyle/>
        <a:p>
          <a:endParaRPr lang="en-US"/>
        </a:p>
      </dgm:t>
    </dgm:pt>
    <dgm:pt modelId="{95FEFDEF-9C9E-43D0-B388-6A3B1551D7A7}">
      <dgm:prSet custT="1"/>
      <dgm:spPr/>
      <dgm:t>
        <a:bodyPr/>
        <a:lstStyle/>
        <a:p>
          <a:pPr rtl="0"/>
          <a:endParaRPr lang="en-US" sz="1400" dirty="0"/>
        </a:p>
      </dgm:t>
    </dgm:pt>
    <dgm:pt modelId="{DDF7B8CD-DDD5-49F9-9C9C-06FE0D2208E1}" type="parTrans" cxnId="{F1C6D1BC-AA3E-4F00-9961-1A1345E1F082}">
      <dgm:prSet/>
      <dgm:spPr/>
      <dgm:t>
        <a:bodyPr/>
        <a:lstStyle/>
        <a:p>
          <a:endParaRPr lang="en-US" sz="3200"/>
        </a:p>
      </dgm:t>
    </dgm:pt>
    <dgm:pt modelId="{E6578E0C-5ED5-4332-8BA5-820F14F80AD5}" type="sibTrans" cxnId="{F1C6D1BC-AA3E-4F00-9961-1A1345E1F082}">
      <dgm:prSet/>
      <dgm:spPr/>
      <dgm:t>
        <a:bodyPr/>
        <a:lstStyle/>
        <a:p>
          <a:endParaRPr lang="en-US"/>
        </a:p>
      </dgm:t>
    </dgm:pt>
    <dgm:pt modelId="{72EC1359-2A88-4508-A472-9D7F2DFA023F}">
      <dgm:prSet custT="1"/>
      <dgm:spPr/>
      <dgm:t>
        <a:bodyPr/>
        <a:lstStyle/>
        <a:p>
          <a:pPr rtl="0"/>
          <a:r>
            <a:rPr lang="en-US" sz="1400"/>
            <a:t>If you receive a denial based on a new or existing policy or procedure, you must require entitlement to inspect that policy in the contract.</a:t>
          </a:r>
        </a:p>
      </dgm:t>
    </dgm:pt>
    <dgm:pt modelId="{62DB64C8-08A9-467B-A93A-B2DC0A2D7208}" type="parTrans" cxnId="{1225BA73-F6AE-45BB-92EB-AD407A7DC807}">
      <dgm:prSet/>
      <dgm:spPr/>
      <dgm:t>
        <a:bodyPr/>
        <a:lstStyle/>
        <a:p>
          <a:endParaRPr lang="en-US" sz="3200"/>
        </a:p>
      </dgm:t>
    </dgm:pt>
    <dgm:pt modelId="{6A007C80-8023-40B3-AC7B-7B98777CC8B3}" type="sibTrans" cxnId="{1225BA73-F6AE-45BB-92EB-AD407A7DC807}">
      <dgm:prSet/>
      <dgm:spPr/>
      <dgm:t>
        <a:bodyPr/>
        <a:lstStyle/>
        <a:p>
          <a:endParaRPr lang="en-US"/>
        </a:p>
      </dgm:t>
    </dgm:pt>
    <dgm:pt modelId="{39BB0370-C036-4A53-93C9-C984278BC676}">
      <dgm:prSet custT="1"/>
      <dgm:spPr/>
      <dgm:t>
        <a:bodyPr/>
        <a:lstStyle/>
        <a:p>
          <a:pPr rtl="0"/>
          <a:r>
            <a:rPr lang="en-US" sz="1400"/>
            <a:t>For ERISA patients it will be necessary to be appointed as the patient’s </a:t>
          </a:r>
          <a:r>
            <a:rPr lang="en-US" sz="1400" b="1" i="1" u="sng"/>
            <a:t>Authorized Representative</a:t>
          </a:r>
          <a:r>
            <a:rPr lang="en-US" sz="1400"/>
            <a:t> in order to communicate with the plan for this purpose or for any other denial or appeal.</a:t>
          </a:r>
        </a:p>
      </dgm:t>
    </dgm:pt>
    <dgm:pt modelId="{F4579400-BAAA-4384-9535-9A4570DED239}" type="parTrans" cxnId="{FF614D23-6C4A-43A6-B802-91A1A77822CF}">
      <dgm:prSet/>
      <dgm:spPr/>
      <dgm:t>
        <a:bodyPr/>
        <a:lstStyle/>
        <a:p>
          <a:endParaRPr lang="en-US" sz="3200"/>
        </a:p>
      </dgm:t>
    </dgm:pt>
    <dgm:pt modelId="{3727E1FC-A754-42E7-8F36-0B4E56C95AAA}" type="sibTrans" cxnId="{FF614D23-6C4A-43A6-B802-91A1A77822CF}">
      <dgm:prSet/>
      <dgm:spPr/>
      <dgm:t>
        <a:bodyPr/>
        <a:lstStyle/>
        <a:p>
          <a:endParaRPr lang="en-US"/>
        </a:p>
      </dgm:t>
    </dgm:pt>
    <dgm:pt modelId="{287A2820-150D-4AAB-BA6C-02B4C69F93B6}" type="pres">
      <dgm:prSet presAssocID="{37699AB3-1A59-44CC-9A0A-2877E436E78B}" presName="linear" presStyleCnt="0">
        <dgm:presLayoutVars>
          <dgm:dir/>
          <dgm:animLvl val="lvl"/>
          <dgm:resizeHandles val="exact"/>
        </dgm:presLayoutVars>
      </dgm:prSet>
      <dgm:spPr/>
    </dgm:pt>
    <dgm:pt modelId="{F1F33E96-999C-42AB-802A-42C2585E4277}" type="pres">
      <dgm:prSet presAssocID="{2CC1BC95-C28C-4709-99CC-6F9DBF892588}" presName="parentLin" presStyleCnt="0"/>
      <dgm:spPr/>
    </dgm:pt>
    <dgm:pt modelId="{3F7739D1-67CF-45BA-BB01-3B07025BAFA4}" type="pres">
      <dgm:prSet presAssocID="{2CC1BC95-C28C-4709-99CC-6F9DBF892588}" presName="parentLeftMargin" presStyleLbl="node1" presStyleIdx="0" presStyleCnt="1"/>
      <dgm:spPr/>
    </dgm:pt>
    <dgm:pt modelId="{1E714EF7-4BCF-4FCA-8396-1EE0686628BC}" type="pres">
      <dgm:prSet presAssocID="{2CC1BC95-C28C-4709-99CC-6F9DBF892588}" presName="parentText" presStyleLbl="node1" presStyleIdx="0" presStyleCnt="1">
        <dgm:presLayoutVars>
          <dgm:chMax val="0"/>
          <dgm:bulletEnabled val="1"/>
        </dgm:presLayoutVars>
      </dgm:prSet>
      <dgm:spPr/>
    </dgm:pt>
    <dgm:pt modelId="{D13B9076-88E9-42F2-BE4A-591C68DC2ACE}" type="pres">
      <dgm:prSet presAssocID="{2CC1BC95-C28C-4709-99CC-6F9DBF892588}" presName="negativeSpace" presStyleCnt="0"/>
      <dgm:spPr/>
    </dgm:pt>
    <dgm:pt modelId="{27242268-CFEA-4F22-A2F0-AE1E8DA44394}" type="pres">
      <dgm:prSet presAssocID="{2CC1BC95-C28C-4709-99CC-6F9DBF892588}" presName="childText" presStyleLbl="conFgAcc1" presStyleIdx="0" presStyleCnt="1">
        <dgm:presLayoutVars>
          <dgm:bulletEnabled val="1"/>
        </dgm:presLayoutVars>
      </dgm:prSet>
      <dgm:spPr/>
    </dgm:pt>
  </dgm:ptLst>
  <dgm:cxnLst>
    <dgm:cxn modelId="{15260723-98AE-415B-BF7C-E32F5C93FC67}" type="presOf" srcId="{2CC1BC95-C28C-4709-99CC-6F9DBF892588}" destId="{3F7739D1-67CF-45BA-BB01-3B07025BAFA4}" srcOrd="0" destOrd="0" presId="urn:microsoft.com/office/officeart/2005/8/layout/list1"/>
    <dgm:cxn modelId="{FF614D23-6C4A-43A6-B802-91A1A77822CF}" srcId="{72EC1359-2A88-4508-A472-9D7F2DFA023F}" destId="{39BB0370-C036-4A53-93C9-C984278BC676}" srcOrd="0" destOrd="0" parTransId="{F4579400-BAAA-4384-9535-9A4570DED239}" sibTransId="{3727E1FC-A754-42E7-8F36-0B4E56C95AAA}"/>
    <dgm:cxn modelId="{BB7A7927-0421-4D32-B385-0C4410568FF8}" type="presOf" srcId="{39BB0370-C036-4A53-93C9-C984278BC676}" destId="{27242268-CFEA-4F22-A2F0-AE1E8DA44394}" srcOrd="0" destOrd="8" presId="urn:microsoft.com/office/officeart/2005/8/layout/list1"/>
    <dgm:cxn modelId="{13248C2E-84D2-4BC2-9B46-0AC3839CA3B1}" type="presOf" srcId="{1D2BD257-8FE0-4322-AD85-EFBFE2E7BFF5}" destId="{27242268-CFEA-4F22-A2F0-AE1E8DA44394}" srcOrd="0" destOrd="0" presId="urn:microsoft.com/office/officeart/2005/8/layout/list1"/>
    <dgm:cxn modelId="{1FA4913A-B5C0-4F65-96B7-D529E75D2D14}" type="presOf" srcId="{F7C0EB31-4DBF-4D72-92DF-FFDAC432F59A}" destId="{27242268-CFEA-4F22-A2F0-AE1E8DA44394}" srcOrd="0" destOrd="4" presId="urn:microsoft.com/office/officeart/2005/8/layout/list1"/>
    <dgm:cxn modelId="{92141B63-9EC1-4544-A536-A40358F21910}" srcId="{2CC1BC95-C28C-4709-99CC-6F9DBF892588}" destId="{F7C0EB31-4DBF-4D72-92DF-FFDAC432F59A}" srcOrd="4" destOrd="0" parTransId="{6291D3FB-15A0-406F-9417-E2426EDE990F}" sibTransId="{12C58649-828F-465E-B91E-21FEDA9205F0}"/>
    <dgm:cxn modelId="{BDC90164-0E62-45EF-AB73-2469CFF3BB86}" srcId="{2CC1BC95-C28C-4709-99CC-6F9DBF892588}" destId="{6345DFCB-89B8-42CD-9D1B-8A15904A0EAC}" srcOrd="3" destOrd="0" parTransId="{2379CABA-1E9B-4C76-8D29-CF91E0F1C909}" sibTransId="{29BEC3BE-D8E9-4B8D-A58C-27DB5F5825CE}"/>
    <dgm:cxn modelId="{14FC5B65-8BE0-4141-A0FB-0B73635B6FB5}" type="presOf" srcId="{2CC1BC95-C28C-4709-99CC-6F9DBF892588}" destId="{1E714EF7-4BCF-4FCA-8396-1EE0686628BC}" srcOrd="1" destOrd="0" presId="urn:microsoft.com/office/officeart/2005/8/layout/list1"/>
    <dgm:cxn modelId="{911BA666-34F2-4ACD-A9C2-F7D5AB82FF9B}" type="presOf" srcId="{430C8AD7-11F6-48FF-8CA0-6F4035E25F0A}" destId="{27242268-CFEA-4F22-A2F0-AE1E8DA44394}" srcOrd="0" destOrd="2" presId="urn:microsoft.com/office/officeart/2005/8/layout/list1"/>
    <dgm:cxn modelId="{1225BA73-F6AE-45BB-92EB-AD407A7DC807}" srcId="{2CC1BC95-C28C-4709-99CC-6F9DBF892588}" destId="{72EC1359-2A88-4508-A472-9D7F2DFA023F}" srcOrd="7" destOrd="0" parTransId="{62DB64C8-08A9-467B-A93A-B2DC0A2D7208}" sibTransId="{6A007C80-8023-40B3-AC7B-7B98777CC8B3}"/>
    <dgm:cxn modelId="{2C6A2055-CF97-4FC5-B15F-7F52C3FD8017}" srcId="{37699AB3-1A59-44CC-9A0A-2877E436E78B}" destId="{2CC1BC95-C28C-4709-99CC-6F9DBF892588}" srcOrd="0" destOrd="0" parTransId="{BF7311A8-0388-4020-BBBB-7E1300FB3AE1}" sibTransId="{7D7B57DD-15E8-48FE-9B60-E35AD3FFB8CC}"/>
    <dgm:cxn modelId="{F0F8EC76-8FAA-411B-B535-29B6F47B1DB4}" srcId="{2CC1BC95-C28C-4709-99CC-6F9DBF892588}" destId="{61618652-C249-40AC-ADA7-2C9F8329D3F4}" srcOrd="1" destOrd="0" parTransId="{FB20889B-CF25-47B9-A07C-771290C30EEC}" sibTransId="{48D2B87A-9C71-43D1-A722-14E289D8CE26}"/>
    <dgm:cxn modelId="{594CF17B-2585-4FDE-9078-67E64E9E09C3}" type="presOf" srcId="{F7F5D2FF-A482-4060-A164-F883C88AF30F}" destId="{27242268-CFEA-4F22-A2F0-AE1E8DA44394}" srcOrd="0" destOrd="5" presId="urn:microsoft.com/office/officeart/2005/8/layout/list1"/>
    <dgm:cxn modelId="{C0D397BB-BC21-4DF6-958A-6533971412A1}" srcId="{2CC1BC95-C28C-4709-99CC-6F9DBF892588}" destId="{F7F5D2FF-A482-4060-A164-F883C88AF30F}" srcOrd="5" destOrd="0" parTransId="{1926E03E-A451-491E-A36E-E0F85F88DEEB}" sibTransId="{FBC6861F-9EF7-4E47-A848-A07336D3754F}"/>
    <dgm:cxn modelId="{F1C6D1BC-AA3E-4F00-9961-1A1345E1F082}" srcId="{2CC1BC95-C28C-4709-99CC-6F9DBF892588}" destId="{95FEFDEF-9C9E-43D0-B388-6A3B1551D7A7}" srcOrd="6" destOrd="0" parTransId="{DDF7B8CD-DDD5-49F9-9C9C-06FE0D2208E1}" sibTransId="{E6578E0C-5ED5-4332-8BA5-820F14F80AD5}"/>
    <dgm:cxn modelId="{F15F04E2-BA98-4865-972C-2C52C2117E23}" srcId="{2CC1BC95-C28C-4709-99CC-6F9DBF892588}" destId="{1D2BD257-8FE0-4322-AD85-EFBFE2E7BFF5}" srcOrd="0" destOrd="0" parTransId="{717DA6B4-5702-4D2D-8C50-FCAB64A01D8C}" sibTransId="{7A34A5E0-B958-48C2-8A4B-D826C3C060C0}"/>
    <dgm:cxn modelId="{AAEE79E7-9171-49E0-A21D-616D11117F49}" type="presOf" srcId="{6345DFCB-89B8-42CD-9D1B-8A15904A0EAC}" destId="{27242268-CFEA-4F22-A2F0-AE1E8DA44394}" srcOrd="0" destOrd="3" presId="urn:microsoft.com/office/officeart/2005/8/layout/list1"/>
    <dgm:cxn modelId="{9E90B9F0-A149-4FDC-9E47-FAC6F4163C55}" type="presOf" srcId="{72EC1359-2A88-4508-A472-9D7F2DFA023F}" destId="{27242268-CFEA-4F22-A2F0-AE1E8DA44394}" srcOrd="0" destOrd="7" presId="urn:microsoft.com/office/officeart/2005/8/layout/list1"/>
    <dgm:cxn modelId="{30D31FF6-BE12-433B-813D-CF7875AF41D3}" type="presOf" srcId="{37699AB3-1A59-44CC-9A0A-2877E436E78B}" destId="{287A2820-150D-4AAB-BA6C-02B4C69F93B6}" srcOrd="0" destOrd="0" presId="urn:microsoft.com/office/officeart/2005/8/layout/list1"/>
    <dgm:cxn modelId="{95BAD2F6-3E9B-49DD-9AC7-20328DEEA9F8}" type="presOf" srcId="{61618652-C249-40AC-ADA7-2C9F8329D3F4}" destId="{27242268-CFEA-4F22-A2F0-AE1E8DA44394}" srcOrd="0" destOrd="1" presId="urn:microsoft.com/office/officeart/2005/8/layout/list1"/>
    <dgm:cxn modelId="{5C7514FB-A710-4D73-B80A-6D14BD2A40C8}" type="presOf" srcId="{95FEFDEF-9C9E-43D0-B388-6A3B1551D7A7}" destId="{27242268-CFEA-4F22-A2F0-AE1E8DA44394}" srcOrd="0" destOrd="6" presId="urn:microsoft.com/office/officeart/2005/8/layout/list1"/>
    <dgm:cxn modelId="{4BF154FD-F2D7-4355-816B-04A61D695259}" srcId="{2CC1BC95-C28C-4709-99CC-6F9DBF892588}" destId="{430C8AD7-11F6-48FF-8CA0-6F4035E25F0A}" srcOrd="2" destOrd="0" parTransId="{7FA85FB4-A61D-4221-86BE-715323444A18}" sibTransId="{DB5BA3BC-3A11-48CB-B84F-6C66B1F89FB8}"/>
    <dgm:cxn modelId="{008B99C4-289C-40EB-ABCB-3056CC49BB56}" type="presParOf" srcId="{287A2820-150D-4AAB-BA6C-02B4C69F93B6}" destId="{F1F33E96-999C-42AB-802A-42C2585E4277}" srcOrd="0" destOrd="0" presId="urn:microsoft.com/office/officeart/2005/8/layout/list1"/>
    <dgm:cxn modelId="{CB45A294-34BB-44E2-8DF5-F24493C83A12}" type="presParOf" srcId="{F1F33E96-999C-42AB-802A-42C2585E4277}" destId="{3F7739D1-67CF-45BA-BB01-3B07025BAFA4}" srcOrd="0" destOrd="0" presId="urn:microsoft.com/office/officeart/2005/8/layout/list1"/>
    <dgm:cxn modelId="{3BEB9299-E5B0-441D-8163-541060C8AFA8}" type="presParOf" srcId="{F1F33E96-999C-42AB-802A-42C2585E4277}" destId="{1E714EF7-4BCF-4FCA-8396-1EE0686628BC}" srcOrd="1" destOrd="0" presId="urn:microsoft.com/office/officeart/2005/8/layout/list1"/>
    <dgm:cxn modelId="{72A226D2-9DFD-465E-B298-1D0813889042}" type="presParOf" srcId="{287A2820-150D-4AAB-BA6C-02B4C69F93B6}" destId="{D13B9076-88E9-42F2-BE4A-591C68DC2ACE}" srcOrd="1" destOrd="0" presId="urn:microsoft.com/office/officeart/2005/8/layout/list1"/>
    <dgm:cxn modelId="{1D599D9A-7AFB-4D53-9FEE-3B4FBE56ED59}" type="presParOf" srcId="{287A2820-150D-4AAB-BA6C-02B4C69F93B6}" destId="{27242268-CFEA-4F22-A2F0-AE1E8DA44394}"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A43C177-ED9F-4FD3-9DF4-00FD347B06AD}"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5208624E-CD02-4527-806B-88C92E049F3B}">
      <dgm:prSet/>
      <dgm:spPr/>
      <dgm:t>
        <a:bodyPr/>
        <a:lstStyle/>
        <a:p>
          <a:pPr rtl="0"/>
          <a:r>
            <a:rPr lang="en-US" dirty="0"/>
            <a:t>Certain plans include newsletter and updates to provider manuals as tools for conveying amendments to contracts.</a:t>
          </a:r>
        </a:p>
      </dgm:t>
    </dgm:pt>
    <dgm:pt modelId="{E0CB380D-BC5A-490E-AB65-2C710C82E41D}" type="parTrans" cxnId="{4DA01229-12A0-433C-931E-5B2B4FA9737F}">
      <dgm:prSet/>
      <dgm:spPr/>
      <dgm:t>
        <a:bodyPr/>
        <a:lstStyle/>
        <a:p>
          <a:endParaRPr lang="en-US"/>
        </a:p>
      </dgm:t>
    </dgm:pt>
    <dgm:pt modelId="{B074A69C-9B56-4CD1-81A1-CD2741341FD1}" type="sibTrans" cxnId="{4DA01229-12A0-433C-931E-5B2B4FA9737F}">
      <dgm:prSet/>
      <dgm:spPr/>
      <dgm:t>
        <a:bodyPr/>
        <a:lstStyle/>
        <a:p>
          <a:endParaRPr lang="en-US"/>
        </a:p>
      </dgm:t>
    </dgm:pt>
    <dgm:pt modelId="{BF4A4A52-C5D9-4297-A9DC-98AAC4CD3653}">
      <dgm:prSet/>
      <dgm:spPr/>
      <dgm:t>
        <a:bodyPr/>
        <a:lstStyle/>
        <a:p>
          <a:pPr rtl="0"/>
          <a:endParaRPr lang="en-US" dirty="0"/>
        </a:p>
      </dgm:t>
    </dgm:pt>
    <dgm:pt modelId="{B957FC7F-35EF-4EC5-8614-381FA206C591}" type="parTrans" cxnId="{74529C6E-EF11-4B90-B698-91564829004B}">
      <dgm:prSet/>
      <dgm:spPr/>
      <dgm:t>
        <a:bodyPr/>
        <a:lstStyle/>
        <a:p>
          <a:endParaRPr lang="en-US"/>
        </a:p>
      </dgm:t>
    </dgm:pt>
    <dgm:pt modelId="{426FDBBA-B59E-49C7-86E8-62435A90C674}" type="sibTrans" cxnId="{74529C6E-EF11-4B90-B698-91564829004B}">
      <dgm:prSet/>
      <dgm:spPr/>
      <dgm:t>
        <a:bodyPr/>
        <a:lstStyle/>
        <a:p>
          <a:endParaRPr lang="en-US"/>
        </a:p>
      </dgm:t>
    </dgm:pt>
    <dgm:pt modelId="{D311F08C-55B0-4175-912D-8685EFE01499}">
      <dgm:prSet/>
      <dgm:spPr/>
      <dgm:t>
        <a:bodyPr/>
        <a:lstStyle/>
        <a:p>
          <a:pPr rtl="0"/>
          <a:r>
            <a:rPr lang="en-US" dirty="0"/>
            <a:t>Require that notices to </a:t>
          </a:r>
          <a:r>
            <a:rPr lang="en-US" b="1" u="sng" dirty="0"/>
            <a:t>any</a:t>
          </a:r>
          <a:r>
            <a:rPr lang="en-US" dirty="0"/>
            <a:t> changes in policies or procedures be provided in writing, by certified mail, return receipt requested.</a:t>
          </a:r>
        </a:p>
      </dgm:t>
    </dgm:pt>
    <dgm:pt modelId="{37B40C09-B613-4215-B231-634A75BC2716}" type="parTrans" cxnId="{8D971978-BBEF-422B-B7A9-F55A87162160}">
      <dgm:prSet/>
      <dgm:spPr/>
      <dgm:t>
        <a:bodyPr/>
        <a:lstStyle/>
        <a:p>
          <a:endParaRPr lang="en-US"/>
        </a:p>
      </dgm:t>
    </dgm:pt>
    <dgm:pt modelId="{E522B1B5-CFC4-4BB8-A166-17305424DF25}" type="sibTrans" cxnId="{8D971978-BBEF-422B-B7A9-F55A87162160}">
      <dgm:prSet/>
      <dgm:spPr/>
      <dgm:t>
        <a:bodyPr/>
        <a:lstStyle/>
        <a:p>
          <a:endParaRPr lang="en-US"/>
        </a:p>
      </dgm:t>
    </dgm:pt>
    <dgm:pt modelId="{2DA91EA6-CC8E-4383-9188-D5FFDC995C18}">
      <dgm:prSet/>
      <dgm:spPr/>
      <dgm:t>
        <a:bodyPr/>
        <a:lstStyle/>
        <a:p>
          <a:pPr rtl="0"/>
          <a:endParaRPr lang="en-US" dirty="0"/>
        </a:p>
      </dgm:t>
    </dgm:pt>
    <dgm:pt modelId="{1AFDC4A5-6581-4A69-A711-DB41EFF3FEEC}" type="parTrans" cxnId="{08EAEAF4-EA17-463F-8755-6872FC20766B}">
      <dgm:prSet/>
      <dgm:spPr/>
      <dgm:t>
        <a:bodyPr/>
        <a:lstStyle/>
        <a:p>
          <a:endParaRPr lang="en-US"/>
        </a:p>
      </dgm:t>
    </dgm:pt>
    <dgm:pt modelId="{6DDA8D4E-D0E5-4356-A1C9-EBF61A3DA4A9}" type="sibTrans" cxnId="{08EAEAF4-EA17-463F-8755-6872FC20766B}">
      <dgm:prSet/>
      <dgm:spPr/>
      <dgm:t>
        <a:bodyPr/>
        <a:lstStyle/>
        <a:p>
          <a:endParaRPr lang="en-US"/>
        </a:p>
      </dgm:t>
    </dgm:pt>
    <dgm:pt modelId="{7294FC5B-8DD3-4CA0-80E0-3967EA035F95}">
      <dgm:prSet/>
      <dgm:spPr/>
      <dgm:t>
        <a:bodyPr/>
        <a:lstStyle/>
        <a:p>
          <a:pPr rtl="0"/>
          <a:r>
            <a:rPr lang="en-US" dirty="0"/>
            <a:t>There is no valid reason to accept “no” as an answer to this requirement. Tenacity is key.</a:t>
          </a:r>
        </a:p>
      </dgm:t>
    </dgm:pt>
    <dgm:pt modelId="{E7CDBFFC-7D01-421E-892D-C728BA4F372D}" type="parTrans" cxnId="{3E50BB31-4353-4A1A-9A2E-A863FA5ED711}">
      <dgm:prSet/>
      <dgm:spPr/>
      <dgm:t>
        <a:bodyPr/>
        <a:lstStyle/>
        <a:p>
          <a:endParaRPr lang="en-US"/>
        </a:p>
      </dgm:t>
    </dgm:pt>
    <dgm:pt modelId="{8F685B1B-5C12-4EF4-90FE-FE6DD11874F3}" type="sibTrans" cxnId="{3E50BB31-4353-4A1A-9A2E-A863FA5ED711}">
      <dgm:prSet/>
      <dgm:spPr/>
      <dgm:t>
        <a:bodyPr/>
        <a:lstStyle/>
        <a:p>
          <a:endParaRPr lang="en-US"/>
        </a:p>
      </dgm:t>
    </dgm:pt>
    <dgm:pt modelId="{3DF0199B-1627-4895-BE35-60717E6B8883}">
      <dgm:prSet/>
      <dgm:spPr/>
      <dgm:t>
        <a:bodyPr/>
        <a:lstStyle/>
        <a:p>
          <a:pPr rtl="0"/>
          <a:endParaRPr lang="en-US" dirty="0"/>
        </a:p>
      </dgm:t>
    </dgm:pt>
    <dgm:pt modelId="{802BD230-B5F6-4237-AD8E-611A91137A8E}" type="parTrans" cxnId="{A6C43895-9B71-4DDF-994A-5785906A6398}">
      <dgm:prSet/>
      <dgm:spPr/>
      <dgm:t>
        <a:bodyPr/>
        <a:lstStyle/>
        <a:p>
          <a:endParaRPr lang="en-US"/>
        </a:p>
      </dgm:t>
    </dgm:pt>
    <dgm:pt modelId="{E3D35A3E-C412-49D8-9A8C-273EE513220C}" type="sibTrans" cxnId="{A6C43895-9B71-4DDF-994A-5785906A6398}">
      <dgm:prSet/>
      <dgm:spPr/>
      <dgm:t>
        <a:bodyPr/>
        <a:lstStyle/>
        <a:p>
          <a:endParaRPr lang="en-US"/>
        </a:p>
      </dgm:t>
    </dgm:pt>
    <dgm:pt modelId="{60AEEC05-3048-493E-A5AB-2580CB1D68D5}">
      <dgm:prSet/>
      <dgm:spPr/>
      <dgm:t>
        <a:bodyPr/>
        <a:lstStyle/>
        <a:p>
          <a:pPr rtl="0"/>
          <a:r>
            <a:rPr lang="en-US" dirty="0"/>
            <a:t>Avoid “failure to object” language in your contracts.</a:t>
          </a:r>
        </a:p>
      </dgm:t>
    </dgm:pt>
    <dgm:pt modelId="{201F7407-536F-4590-8009-FA4BDE71ED0F}" type="parTrans" cxnId="{4B072255-7388-4C61-B58D-D6F25A30D81D}">
      <dgm:prSet/>
      <dgm:spPr/>
      <dgm:t>
        <a:bodyPr/>
        <a:lstStyle/>
        <a:p>
          <a:endParaRPr lang="en-US"/>
        </a:p>
      </dgm:t>
    </dgm:pt>
    <dgm:pt modelId="{5B758B38-AAAC-449E-BAD7-0D3767721F55}" type="sibTrans" cxnId="{4B072255-7388-4C61-B58D-D6F25A30D81D}">
      <dgm:prSet/>
      <dgm:spPr/>
      <dgm:t>
        <a:bodyPr/>
        <a:lstStyle/>
        <a:p>
          <a:endParaRPr lang="en-US"/>
        </a:p>
      </dgm:t>
    </dgm:pt>
    <dgm:pt modelId="{BF65E612-6C1A-4863-8185-7AEF18E66DE3}">
      <dgm:prSet/>
      <dgm:spPr/>
      <dgm:t>
        <a:bodyPr/>
        <a:lstStyle/>
        <a:p>
          <a:pPr rtl="0"/>
          <a:endParaRPr lang="en-US" dirty="0"/>
        </a:p>
      </dgm:t>
    </dgm:pt>
    <dgm:pt modelId="{46832F4C-CE10-4A6A-85FF-78AD01D0B474}" type="parTrans" cxnId="{01EF0F7A-2BC8-4128-957B-63FDDB43901E}">
      <dgm:prSet/>
      <dgm:spPr/>
      <dgm:t>
        <a:bodyPr/>
        <a:lstStyle/>
        <a:p>
          <a:endParaRPr lang="en-US"/>
        </a:p>
      </dgm:t>
    </dgm:pt>
    <dgm:pt modelId="{29DB6188-BC68-4AC2-9D1F-2652732B53D2}" type="sibTrans" cxnId="{01EF0F7A-2BC8-4128-957B-63FDDB43901E}">
      <dgm:prSet/>
      <dgm:spPr/>
      <dgm:t>
        <a:bodyPr/>
        <a:lstStyle/>
        <a:p>
          <a:endParaRPr lang="en-US"/>
        </a:p>
      </dgm:t>
    </dgm:pt>
    <dgm:pt modelId="{B5197244-E387-49BB-A323-CC489A200351}" type="pres">
      <dgm:prSet presAssocID="{1A43C177-ED9F-4FD3-9DF4-00FD347B06AD}" presName="linear" presStyleCnt="0">
        <dgm:presLayoutVars>
          <dgm:animLvl val="lvl"/>
          <dgm:resizeHandles val="exact"/>
        </dgm:presLayoutVars>
      </dgm:prSet>
      <dgm:spPr/>
    </dgm:pt>
    <dgm:pt modelId="{BAD2C1D3-23CA-4430-B359-9AFC57BDD6B2}" type="pres">
      <dgm:prSet presAssocID="{5208624E-CD02-4527-806B-88C92E049F3B}" presName="parentText" presStyleLbl="node1" presStyleIdx="0" presStyleCnt="1">
        <dgm:presLayoutVars>
          <dgm:chMax val="0"/>
          <dgm:bulletEnabled val="1"/>
        </dgm:presLayoutVars>
      </dgm:prSet>
      <dgm:spPr/>
    </dgm:pt>
    <dgm:pt modelId="{D269269E-F8DD-4879-8392-2973BD3ACBCB}" type="pres">
      <dgm:prSet presAssocID="{5208624E-CD02-4527-806B-88C92E049F3B}" presName="childText" presStyleLbl="revTx" presStyleIdx="0" presStyleCnt="1">
        <dgm:presLayoutVars>
          <dgm:bulletEnabled val="1"/>
        </dgm:presLayoutVars>
      </dgm:prSet>
      <dgm:spPr/>
    </dgm:pt>
  </dgm:ptLst>
  <dgm:cxnLst>
    <dgm:cxn modelId="{05B4210B-A9CC-482E-9950-43AC68E6226B}" type="presOf" srcId="{7294FC5B-8DD3-4CA0-80E0-3967EA035F95}" destId="{D269269E-F8DD-4879-8392-2973BD3ACBCB}" srcOrd="0" destOrd="3" presId="urn:microsoft.com/office/officeart/2005/8/layout/vList2"/>
    <dgm:cxn modelId="{4DA01229-12A0-433C-931E-5B2B4FA9737F}" srcId="{1A43C177-ED9F-4FD3-9DF4-00FD347B06AD}" destId="{5208624E-CD02-4527-806B-88C92E049F3B}" srcOrd="0" destOrd="0" parTransId="{E0CB380D-BC5A-490E-AB65-2C710C82E41D}" sibTransId="{B074A69C-9B56-4CD1-81A1-CD2741341FD1}"/>
    <dgm:cxn modelId="{BD95322C-548A-4E3A-8B1E-FE29FB795B68}" type="presOf" srcId="{5208624E-CD02-4527-806B-88C92E049F3B}" destId="{BAD2C1D3-23CA-4430-B359-9AFC57BDD6B2}" srcOrd="0" destOrd="0" presId="urn:microsoft.com/office/officeart/2005/8/layout/vList2"/>
    <dgm:cxn modelId="{3E50BB31-4353-4A1A-9A2E-A863FA5ED711}" srcId="{5208624E-CD02-4527-806B-88C92E049F3B}" destId="{7294FC5B-8DD3-4CA0-80E0-3967EA035F95}" srcOrd="3" destOrd="0" parTransId="{E7CDBFFC-7D01-421E-892D-C728BA4F372D}" sibTransId="{8F685B1B-5C12-4EF4-90FE-FE6DD11874F3}"/>
    <dgm:cxn modelId="{35E06A3D-9EB2-40B2-99A6-5B4E705FE780}" type="presOf" srcId="{BF4A4A52-C5D9-4297-A9DC-98AAC4CD3653}" destId="{D269269E-F8DD-4879-8392-2973BD3ACBCB}" srcOrd="0" destOrd="0" presId="urn:microsoft.com/office/officeart/2005/8/layout/vList2"/>
    <dgm:cxn modelId="{5500EE65-2C0B-4DF9-ABC9-40740E3EA537}" type="presOf" srcId="{2DA91EA6-CC8E-4383-9188-D5FFDC995C18}" destId="{D269269E-F8DD-4879-8392-2973BD3ACBCB}" srcOrd="0" destOrd="2" presId="urn:microsoft.com/office/officeart/2005/8/layout/vList2"/>
    <dgm:cxn modelId="{74529C6E-EF11-4B90-B698-91564829004B}" srcId="{5208624E-CD02-4527-806B-88C92E049F3B}" destId="{BF4A4A52-C5D9-4297-A9DC-98AAC4CD3653}" srcOrd="0" destOrd="0" parTransId="{B957FC7F-35EF-4EC5-8614-381FA206C591}" sibTransId="{426FDBBA-B59E-49C7-86E8-62435A90C674}"/>
    <dgm:cxn modelId="{4B072255-7388-4C61-B58D-D6F25A30D81D}" srcId="{5208624E-CD02-4527-806B-88C92E049F3B}" destId="{60AEEC05-3048-493E-A5AB-2580CB1D68D5}" srcOrd="5" destOrd="0" parTransId="{201F7407-536F-4590-8009-FA4BDE71ED0F}" sibTransId="{5B758B38-AAAC-449E-BAD7-0D3767721F55}"/>
    <dgm:cxn modelId="{8D971978-BBEF-422B-B7A9-F55A87162160}" srcId="{5208624E-CD02-4527-806B-88C92E049F3B}" destId="{D311F08C-55B0-4175-912D-8685EFE01499}" srcOrd="1" destOrd="0" parTransId="{37B40C09-B613-4215-B231-634A75BC2716}" sibTransId="{E522B1B5-CFC4-4BB8-A166-17305424DF25}"/>
    <dgm:cxn modelId="{01EF0F7A-2BC8-4128-957B-63FDDB43901E}" srcId="{5208624E-CD02-4527-806B-88C92E049F3B}" destId="{BF65E612-6C1A-4863-8185-7AEF18E66DE3}" srcOrd="6" destOrd="0" parTransId="{46832F4C-CE10-4A6A-85FF-78AD01D0B474}" sibTransId="{29DB6188-BC68-4AC2-9D1F-2652732B53D2}"/>
    <dgm:cxn modelId="{6100498D-7F26-4B88-8F9A-CA567B1FE9AB}" type="presOf" srcId="{3DF0199B-1627-4895-BE35-60717E6B8883}" destId="{D269269E-F8DD-4879-8392-2973BD3ACBCB}" srcOrd="0" destOrd="4" presId="urn:microsoft.com/office/officeart/2005/8/layout/vList2"/>
    <dgm:cxn modelId="{A6C43895-9B71-4DDF-994A-5785906A6398}" srcId="{5208624E-CD02-4527-806B-88C92E049F3B}" destId="{3DF0199B-1627-4895-BE35-60717E6B8883}" srcOrd="4" destOrd="0" parTransId="{802BD230-B5F6-4237-AD8E-611A91137A8E}" sibTransId="{E3D35A3E-C412-49D8-9A8C-273EE513220C}"/>
    <dgm:cxn modelId="{F47174C3-AD96-4B6E-90F2-36AC5015BEFF}" type="presOf" srcId="{BF65E612-6C1A-4863-8185-7AEF18E66DE3}" destId="{D269269E-F8DD-4879-8392-2973BD3ACBCB}" srcOrd="0" destOrd="6" presId="urn:microsoft.com/office/officeart/2005/8/layout/vList2"/>
    <dgm:cxn modelId="{F49E6DF4-E1CB-4710-B2E8-3D62600566A7}" type="presOf" srcId="{60AEEC05-3048-493E-A5AB-2580CB1D68D5}" destId="{D269269E-F8DD-4879-8392-2973BD3ACBCB}" srcOrd="0" destOrd="5" presId="urn:microsoft.com/office/officeart/2005/8/layout/vList2"/>
    <dgm:cxn modelId="{08EAEAF4-EA17-463F-8755-6872FC20766B}" srcId="{5208624E-CD02-4527-806B-88C92E049F3B}" destId="{2DA91EA6-CC8E-4383-9188-D5FFDC995C18}" srcOrd="2" destOrd="0" parTransId="{1AFDC4A5-6581-4A69-A711-DB41EFF3FEEC}" sibTransId="{6DDA8D4E-D0E5-4356-A1C9-EBF61A3DA4A9}"/>
    <dgm:cxn modelId="{9337CCF6-2AA2-4DF3-9E77-CA82E8A5EA3B}" type="presOf" srcId="{D311F08C-55B0-4175-912D-8685EFE01499}" destId="{D269269E-F8DD-4879-8392-2973BD3ACBCB}" srcOrd="0" destOrd="1" presId="urn:microsoft.com/office/officeart/2005/8/layout/vList2"/>
    <dgm:cxn modelId="{EDAC7DFA-B733-4127-9785-A60CA483C6A9}" type="presOf" srcId="{1A43C177-ED9F-4FD3-9DF4-00FD347B06AD}" destId="{B5197244-E387-49BB-A323-CC489A200351}" srcOrd="0" destOrd="0" presId="urn:microsoft.com/office/officeart/2005/8/layout/vList2"/>
    <dgm:cxn modelId="{90A5A991-F7D1-4BC0-A9D9-0DD673AF2132}" type="presParOf" srcId="{B5197244-E387-49BB-A323-CC489A200351}" destId="{BAD2C1D3-23CA-4430-B359-9AFC57BDD6B2}" srcOrd="0" destOrd="0" presId="urn:microsoft.com/office/officeart/2005/8/layout/vList2"/>
    <dgm:cxn modelId="{1C20C606-983B-4515-AE64-826EEE3C5457}" type="presParOf" srcId="{B5197244-E387-49BB-A323-CC489A200351}" destId="{D269269E-F8DD-4879-8392-2973BD3ACBCB}"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91F53D5-A415-4EF4-B609-99E350A8DF85}" type="doc">
      <dgm:prSet loTypeId="urn:diagrams.loki3.com/BracketList+Icon" loCatId="list" qsTypeId="urn:microsoft.com/office/officeart/2005/8/quickstyle/simple5" qsCatId="simple" csTypeId="urn:microsoft.com/office/officeart/2005/8/colors/accent1_2" csCatId="accent1" phldr="1"/>
      <dgm:spPr/>
      <dgm:t>
        <a:bodyPr/>
        <a:lstStyle/>
        <a:p>
          <a:endParaRPr lang="en-US"/>
        </a:p>
      </dgm:t>
    </dgm:pt>
    <dgm:pt modelId="{4DBD6AC7-5763-4B45-B3F9-F938F37394B9}">
      <dgm:prSet/>
      <dgm:spPr/>
      <dgm:t>
        <a:bodyPr/>
        <a:lstStyle/>
        <a:p>
          <a:pPr rtl="0"/>
          <a:r>
            <a:rPr lang="en-US"/>
            <a:t>Determine state copy fees and recite them in the contract</a:t>
          </a:r>
        </a:p>
      </dgm:t>
    </dgm:pt>
    <dgm:pt modelId="{5F2C855A-813C-4F37-B2D7-45412724DF43}" type="parTrans" cxnId="{EC89A3E7-B42E-42F7-8700-625C658C9A01}">
      <dgm:prSet/>
      <dgm:spPr/>
      <dgm:t>
        <a:bodyPr/>
        <a:lstStyle/>
        <a:p>
          <a:endParaRPr lang="en-US"/>
        </a:p>
      </dgm:t>
    </dgm:pt>
    <dgm:pt modelId="{73D79BDC-260F-4AA1-ADC3-1F1FAD1C187C}" type="sibTrans" cxnId="{EC89A3E7-B42E-42F7-8700-625C658C9A01}">
      <dgm:prSet/>
      <dgm:spPr/>
      <dgm:t>
        <a:bodyPr/>
        <a:lstStyle/>
        <a:p>
          <a:endParaRPr lang="en-US"/>
        </a:p>
      </dgm:t>
    </dgm:pt>
    <dgm:pt modelId="{C6DBFAEE-BAF1-4298-90DD-737FD31B5E3A}">
      <dgm:prSet/>
      <dgm:spPr/>
      <dgm:t>
        <a:bodyPr/>
        <a:lstStyle/>
        <a:p>
          <a:pPr rtl="0"/>
          <a:r>
            <a:rPr lang="en-US"/>
            <a:t>Managed Care</a:t>
          </a:r>
        </a:p>
      </dgm:t>
    </dgm:pt>
    <dgm:pt modelId="{A1AFA88E-6517-4FEB-A4F2-C13029FEB187}" type="parTrans" cxnId="{3D826F6E-C99F-41A0-83FF-A735F755A3C5}">
      <dgm:prSet/>
      <dgm:spPr/>
      <dgm:t>
        <a:bodyPr/>
        <a:lstStyle/>
        <a:p>
          <a:endParaRPr lang="en-US"/>
        </a:p>
      </dgm:t>
    </dgm:pt>
    <dgm:pt modelId="{05DB9B20-25C3-407F-9B42-196223D92112}" type="sibTrans" cxnId="{3D826F6E-C99F-41A0-83FF-A735F755A3C5}">
      <dgm:prSet/>
      <dgm:spPr/>
      <dgm:t>
        <a:bodyPr/>
        <a:lstStyle/>
        <a:p>
          <a:endParaRPr lang="en-US"/>
        </a:p>
      </dgm:t>
    </dgm:pt>
    <dgm:pt modelId="{61EC1D04-6714-4929-971D-1178DAF364FB}">
      <dgm:prSet/>
      <dgm:spPr/>
      <dgm:t>
        <a:bodyPr/>
        <a:lstStyle/>
        <a:p>
          <a:pPr rtl="0"/>
          <a:r>
            <a:rPr lang="en-US"/>
            <a:t>Auto MVA</a:t>
          </a:r>
        </a:p>
      </dgm:t>
    </dgm:pt>
    <dgm:pt modelId="{AB7A644B-FBE4-409D-AFC7-451857DA9A2B}" type="parTrans" cxnId="{7508A048-DCBC-4068-A42E-AA10FD90AB04}">
      <dgm:prSet/>
      <dgm:spPr/>
      <dgm:t>
        <a:bodyPr/>
        <a:lstStyle/>
        <a:p>
          <a:endParaRPr lang="en-US"/>
        </a:p>
      </dgm:t>
    </dgm:pt>
    <dgm:pt modelId="{971B3D32-335D-400D-81B9-A181F4EFACA3}" type="sibTrans" cxnId="{7508A048-DCBC-4068-A42E-AA10FD90AB04}">
      <dgm:prSet/>
      <dgm:spPr/>
      <dgm:t>
        <a:bodyPr/>
        <a:lstStyle/>
        <a:p>
          <a:endParaRPr lang="en-US"/>
        </a:p>
      </dgm:t>
    </dgm:pt>
    <dgm:pt modelId="{8977D0F3-6EFE-4F01-9592-CFE3E5D1CA67}">
      <dgm:prSet/>
      <dgm:spPr/>
      <dgm:t>
        <a:bodyPr/>
        <a:lstStyle/>
        <a:p>
          <a:pPr rtl="0"/>
          <a:r>
            <a:rPr lang="en-US"/>
            <a:t>Workers Comp</a:t>
          </a:r>
        </a:p>
      </dgm:t>
    </dgm:pt>
    <dgm:pt modelId="{8844012C-2778-4E73-BF4C-692E9158E40B}" type="parTrans" cxnId="{AE95CD8D-7F13-4614-BA5A-21D62C4F85BA}">
      <dgm:prSet/>
      <dgm:spPr/>
      <dgm:t>
        <a:bodyPr/>
        <a:lstStyle/>
        <a:p>
          <a:endParaRPr lang="en-US"/>
        </a:p>
      </dgm:t>
    </dgm:pt>
    <dgm:pt modelId="{31FD61EE-4CCF-4FBA-B83A-A03221D868E4}" type="sibTrans" cxnId="{AE95CD8D-7F13-4614-BA5A-21D62C4F85BA}">
      <dgm:prSet/>
      <dgm:spPr/>
      <dgm:t>
        <a:bodyPr/>
        <a:lstStyle/>
        <a:p>
          <a:endParaRPr lang="en-US"/>
        </a:p>
      </dgm:t>
    </dgm:pt>
    <dgm:pt modelId="{A8169188-CB49-4F62-86C8-E67A7D8D204B}">
      <dgm:prSet/>
      <dgm:spPr/>
      <dgm:t>
        <a:bodyPr/>
        <a:lstStyle/>
        <a:p>
          <a:pPr rtl="0"/>
          <a:r>
            <a:rPr lang="en-US"/>
            <a:t>Medicaid</a:t>
          </a:r>
        </a:p>
      </dgm:t>
    </dgm:pt>
    <dgm:pt modelId="{96562D76-F8B9-4C73-BCF3-17619A1C5C6E}" type="parTrans" cxnId="{E55B7E08-C78A-4EBC-93AF-8E93520D46F7}">
      <dgm:prSet/>
      <dgm:spPr/>
      <dgm:t>
        <a:bodyPr/>
        <a:lstStyle/>
        <a:p>
          <a:endParaRPr lang="en-US"/>
        </a:p>
      </dgm:t>
    </dgm:pt>
    <dgm:pt modelId="{5532EB7E-2310-4DA0-BAF8-0F71463A15F6}" type="sibTrans" cxnId="{E55B7E08-C78A-4EBC-93AF-8E93520D46F7}">
      <dgm:prSet/>
      <dgm:spPr/>
      <dgm:t>
        <a:bodyPr/>
        <a:lstStyle/>
        <a:p>
          <a:endParaRPr lang="en-US"/>
        </a:p>
      </dgm:t>
    </dgm:pt>
    <dgm:pt modelId="{4662AC1B-86FE-482C-BFB4-595B4E62F37F}">
      <dgm:prSet/>
      <dgm:spPr/>
      <dgm:t>
        <a:bodyPr/>
        <a:lstStyle/>
        <a:p>
          <a:pPr rtl="0"/>
          <a:r>
            <a:rPr lang="en-US" dirty="0"/>
            <a:t>Also set an amount for deposition fees in legal cases</a:t>
          </a:r>
        </a:p>
      </dgm:t>
    </dgm:pt>
    <dgm:pt modelId="{F75E38EB-1F3D-49BA-8035-9C84C3DA284B}" type="parTrans" cxnId="{A0E4C353-B070-4F01-995F-F6F0B3450F50}">
      <dgm:prSet/>
      <dgm:spPr/>
      <dgm:t>
        <a:bodyPr/>
        <a:lstStyle/>
        <a:p>
          <a:endParaRPr lang="en-US"/>
        </a:p>
      </dgm:t>
    </dgm:pt>
    <dgm:pt modelId="{B9D9BD3F-767C-4482-BBB0-10165E2D4125}" type="sibTrans" cxnId="{A0E4C353-B070-4F01-995F-F6F0B3450F50}">
      <dgm:prSet/>
      <dgm:spPr/>
      <dgm:t>
        <a:bodyPr/>
        <a:lstStyle/>
        <a:p>
          <a:endParaRPr lang="en-US"/>
        </a:p>
      </dgm:t>
    </dgm:pt>
    <dgm:pt modelId="{62758289-88D0-4607-9B1A-95BC3C89DFF3}">
      <dgm:prSet/>
      <dgm:spPr/>
      <dgm:t>
        <a:bodyPr/>
        <a:lstStyle/>
        <a:p>
          <a:pPr rtl="0"/>
          <a:r>
            <a:rPr lang="en-US" dirty="0"/>
            <a:t>Establish who is responsible for payment of the fees and when they are due and payable.</a:t>
          </a:r>
        </a:p>
      </dgm:t>
    </dgm:pt>
    <dgm:pt modelId="{8EAF8142-FAB9-4CE3-9428-C8E663F0CEA0}" type="parTrans" cxnId="{6BEF0409-5235-46EF-9CA2-B0A57605DDF7}">
      <dgm:prSet/>
      <dgm:spPr/>
      <dgm:t>
        <a:bodyPr/>
        <a:lstStyle/>
        <a:p>
          <a:endParaRPr lang="en-US"/>
        </a:p>
      </dgm:t>
    </dgm:pt>
    <dgm:pt modelId="{BD3919F0-F5E1-44EF-AABE-C1BD9700612E}" type="sibTrans" cxnId="{6BEF0409-5235-46EF-9CA2-B0A57605DDF7}">
      <dgm:prSet/>
      <dgm:spPr/>
      <dgm:t>
        <a:bodyPr/>
        <a:lstStyle/>
        <a:p>
          <a:endParaRPr lang="en-US"/>
        </a:p>
      </dgm:t>
    </dgm:pt>
    <dgm:pt modelId="{B063FB43-454E-4056-97B5-26BB298ABC19}" type="pres">
      <dgm:prSet presAssocID="{491F53D5-A415-4EF4-B609-99E350A8DF85}" presName="Name0" presStyleCnt="0">
        <dgm:presLayoutVars>
          <dgm:dir/>
          <dgm:animLvl val="lvl"/>
          <dgm:resizeHandles val="exact"/>
        </dgm:presLayoutVars>
      </dgm:prSet>
      <dgm:spPr/>
    </dgm:pt>
    <dgm:pt modelId="{FB42D87C-8EC6-4925-AC2E-76FBA051CA5A}" type="pres">
      <dgm:prSet presAssocID="{4DBD6AC7-5763-4B45-B3F9-F938F37394B9}" presName="linNode" presStyleCnt="0"/>
      <dgm:spPr/>
    </dgm:pt>
    <dgm:pt modelId="{D1C6DC33-B703-44C2-9CA8-22C70378D872}" type="pres">
      <dgm:prSet presAssocID="{4DBD6AC7-5763-4B45-B3F9-F938F37394B9}" presName="parTx" presStyleLbl="revTx" presStyleIdx="0" presStyleCnt="1">
        <dgm:presLayoutVars>
          <dgm:chMax val="1"/>
          <dgm:bulletEnabled val="1"/>
        </dgm:presLayoutVars>
      </dgm:prSet>
      <dgm:spPr/>
    </dgm:pt>
    <dgm:pt modelId="{64B32797-976C-4F73-8264-85FB711FAAB1}" type="pres">
      <dgm:prSet presAssocID="{4DBD6AC7-5763-4B45-B3F9-F938F37394B9}" presName="bracket" presStyleLbl="parChTrans1D1" presStyleIdx="0" presStyleCnt="1"/>
      <dgm:spPr/>
    </dgm:pt>
    <dgm:pt modelId="{A3E7B257-6F85-4C38-A8FB-7945A1DB8EF2}" type="pres">
      <dgm:prSet presAssocID="{4DBD6AC7-5763-4B45-B3F9-F938F37394B9}" presName="spH" presStyleCnt="0"/>
      <dgm:spPr/>
    </dgm:pt>
    <dgm:pt modelId="{6F0559B2-6FB4-4F43-B639-699DAD1EAC1C}" type="pres">
      <dgm:prSet presAssocID="{4DBD6AC7-5763-4B45-B3F9-F938F37394B9}" presName="desTx" presStyleLbl="node1" presStyleIdx="0" presStyleCnt="1">
        <dgm:presLayoutVars>
          <dgm:bulletEnabled val="1"/>
        </dgm:presLayoutVars>
      </dgm:prSet>
      <dgm:spPr/>
    </dgm:pt>
  </dgm:ptLst>
  <dgm:cxnLst>
    <dgm:cxn modelId="{E55B7E08-C78A-4EBC-93AF-8E93520D46F7}" srcId="{4DBD6AC7-5763-4B45-B3F9-F938F37394B9}" destId="{A8169188-CB49-4F62-86C8-E67A7D8D204B}" srcOrd="3" destOrd="0" parTransId="{96562D76-F8B9-4C73-BCF3-17619A1C5C6E}" sibTransId="{5532EB7E-2310-4DA0-BAF8-0F71463A15F6}"/>
    <dgm:cxn modelId="{6BEF0409-5235-46EF-9CA2-B0A57605DDF7}" srcId="{4DBD6AC7-5763-4B45-B3F9-F938F37394B9}" destId="{62758289-88D0-4607-9B1A-95BC3C89DFF3}" srcOrd="5" destOrd="0" parTransId="{8EAF8142-FAB9-4CE3-9428-C8E663F0CEA0}" sibTransId="{BD3919F0-F5E1-44EF-AABE-C1BD9700612E}"/>
    <dgm:cxn modelId="{7508A048-DCBC-4068-A42E-AA10FD90AB04}" srcId="{4DBD6AC7-5763-4B45-B3F9-F938F37394B9}" destId="{61EC1D04-6714-4929-971D-1178DAF364FB}" srcOrd="1" destOrd="0" parTransId="{AB7A644B-FBE4-409D-AFC7-451857DA9A2B}" sibTransId="{971B3D32-335D-400D-81B9-A181F4EFACA3}"/>
    <dgm:cxn modelId="{2542426D-F445-45A5-AA0F-19D09078174B}" type="presOf" srcId="{4DBD6AC7-5763-4B45-B3F9-F938F37394B9}" destId="{D1C6DC33-B703-44C2-9CA8-22C70378D872}" srcOrd="0" destOrd="0" presId="urn:diagrams.loki3.com/BracketList+Icon"/>
    <dgm:cxn modelId="{1870B54D-DAD3-46B9-9577-81279DBA6D42}" type="presOf" srcId="{8977D0F3-6EFE-4F01-9592-CFE3E5D1CA67}" destId="{6F0559B2-6FB4-4F43-B639-699DAD1EAC1C}" srcOrd="0" destOrd="2" presId="urn:diagrams.loki3.com/BracketList+Icon"/>
    <dgm:cxn modelId="{3D826F6E-C99F-41A0-83FF-A735F755A3C5}" srcId="{4DBD6AC7-5763-4B45-B3F9-F938F37394B9}" destId="{C6DBFAEE-BAF1-4298-90DD-737FD31B5E3A}" srcOrd="0" destOrd="0" parTransId="{A1AFA88E-6517-4FEB-A4F2-C13029FEB187}" sibTransId="{05DB9B20-25C3-407F-9B42-196223D92112}"/>
    <dgm:cxn modelId="{A0E4C353-B070-4F01-995F-F6F0B3450F50}" srcId="{4DBD6AC7-5763-4B45-B3F9-F938F37394B9}" destId="{4662AC1B-86FE-482C-BFB4-595B4E62F37F}" srcOrd="4" destOrd="0" parTransId="{F75E38EB-1F3D-49BA-8035-9C84C3DA284B}" sibTransId="{B9D9BD3F-767C-4482-BBB0-10165E2D4125}"/>
    <dgm:cxn modelId="{AE29227E-9A26-4422-A4B9-7E430EF173DA}" type="presOf" srcId="{62758289-88D0-4607-9B1A-95BC3C89DFF3}" destId="{6F0559B2-6FB4-4F43-B639-699DAD1EAC1C}" srcOrd="0" destOrd="5" presId="urn:diagrams.loki3.com/BracketList+Icon"/>
    <dgm:cxn modelId="{0FF6857F-B494-45CB-BE4A-4877318C1D15}" type="presOf" srcId="{C6DBFAEE-BAF1-4298-90DD-737FD31B5E3A}" destId="{6F0559B2-6FB4-4F43-B639-699DAD1EAC1C}" srcOrd="0" destOrd="0" presId="urn:diagrams.loki3.com/BracketList+Icon"/>
    <dgm:cxn modelId="{D815B180-E5A3-46B4-A2E2-33E6AC8D79C9}" type="presOf" srcId="{4662AC1B-86FE-482C-BFB4-595B4E62F37F}" destId="{6F0559B2-6FB4-4F43-B639-699DAD1EAC1C}" srcOrd="0" destOrd="4" presId="urn:diagrams.loki3.com/BracketList+Icon"/>
    <dgm:cxn modelId="{AE95CD8D-7F13-4614-BA5A-21D62C4F85BA}" srcId="{4DBD6AC7-5763-4B45-B3F9-F938F37394B9}" destId="{8977D0F3-6EFE-4F01-9592-CFE3E5D1CA67}" srcOrd="2" destOrd="0" parTransId="{8844012C-2778-4E73-BF4C-692E9158E40B}" sibTransId="{31FD61EE-4CCF-4FBA-B83A-A03221D868E4}"/>
    <dgm:cxn modelId="{D0CEFB94-B688-4CB8-9625-3D788E9E02E8}" type="presOf" srcId="{61EC1D04-6714-4929-971D-1178DAF364FB}" destId="{6F0559B2-6FB4-4F43-B639-699DAD1EAC1C}" srcOrd="0" destOrd="1" presId="urn:diagrams.loki3.com/BracketList+Icon"/>
    <dgm:cxn modelId="{FBC787C7-8E1E-44BF-9512-4EED18B9CDF9}" type="presOf" srcId="{A8169188-CB49-4F62-86C8-E67A7D8D204B}" destId="{6F0559B2-6FB4-4F43-B639-699DAD1EAC1C}" srcOrd="0" destOrd="3" presId="urn:diagrams.loki3.com/BracketList+Icon"/>
    <dgm:cxn modelId="{A87BEFD8-C454-4119-876A-D1E5190B765D}" type="presOf" srcId="{491F53D5-A415-4EF4-B609-99E350A8DF85}" destId="{B063FB43-454E-4056-97B5-26BB298ABC19}" srcOrd="0" destOrd="0" presId="urn:diagrams.loki3.com/BracketList+Icon"/>
    <dgm:cxn modelId="{EC89A3E7-B42E-42F7-8700-625C658C9A01}" srcId="{491F53D5-A415-4EF4-B609-99E350A8DF85}" destId="{4DBD6AC7-5763-4B45-B3F9-F938F37394B9}" srcOrd="0" destOrd="0" parTransId="{5F2C855A-813C-4F37-B2D7-45412724DF43}" sibTransId="{73D79BDC-260F-4AA1-ADC3-1F1FAD1C187C}"/>
    <dgm:cxn modelId="{A3035FC7-5BDA-405C-88EE-230D323E0B70}" type="presParOf" srcId="{B063FB43-454E-4056-97B5-26BB298ABC19}" destId="{FB42D87C-8EC6-4925-AC2E-76FBA051CA5A}" srcOrd="0" destOrd="0" presId="urn:diagrams.loki3.com/BracketList+Icon"/>
    <dgm:cxn modelId="{7AD7E992-96F8-4A3C-A60A-79709614EDD3}" type="presParOf" srcId="{FB42D87C-8EC6-4925-AC2E-76FBA051CA5A}" destId="{D1C6DC33-B703-44C2-9CA8-22C70378D872}" srcOrd="0" destOrd="0" presId="urn:diagrams.loki3.com/BracketList+Icon"/>
    <dgm:cxn modelId="{EAA1995B-BDD9-47CC-BCDB-69D15BE561DA}" type="presParOf" srcId="{FB42D87C-8EC6-4925-AC2E-76FBA051CA5A}" destId="{64B32797-976C-4F73-8264-85FB711FAAB1}" srcOrd="1" destOrd="0" presId="urn:diagrams.loki3.com/BracketList+Icon"/>
    <dgm:cxn modelId="{B48E8C94-F768-4A15-A606-0556F0F3BF05}" type="presParOf" srcId="{FB42D87C-8EC6-4925-AC2E-76FBA051CA5A}" destId="{A3E7B257-6F85-4C38-A8FB-7945A1DB8EF2}" srcOrd="2" destOrd="0" presId="urn:diagrams.loki3.com/BracketList+Icon"/>
    <dgm:cxn modelId="{5A195EC3-B9D7-494C-82AF-D515E95F2EDD}" type="presParOf" srcId="{FB42D87C-8EC6-4925-AC2E-76FBA051CA5A}" destId="{6F0559B2-6FB4-4F43-B639-699DAD1EAC1C}" srcOrd="3" destOrd="0" presId="urn:diagrams.loki3.com/BracketLis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79CFF38-607D-45E0-ADB0-0906C749A8D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8308699-6050-4394-9B34-E12D3DF27ACD}">
      <dgm:prSet/>
      <dgm:spPr/>
      <dgm:t>
        <a:bodyPr/>
        <a:lstStyle/>
        <a:p>
          <a:pPr rtl="0"/>
          <a:r>
            <a:rPr lang="en-US" b="1" dirty="0"/>
            <a:t>Pay undisputed amount first</a:t>
          </a:r>
        </a:p>
      </dgm:t>
    </dgm:pt>
    <dgm:pt modelId="{0B50B474-5C8C-47F4-91D4-1E5ADDEBD58A}" type="parTrans" cxnId="{E02319D6-52AE-44F4-A238-FF24AAC997B8}">
      <dgm:prSet/>
      <dgm:spPr/>
      <dgm:t>
        <a:bodyPr/>
        <a:lstStyle/>
        <a:p>
          <a:endParaRPr lang="en-US" b="1"/>
        </a:p>
      </dgm:t>
    </dgm:pt>
    <dgm:pt modelId="{ECDED576-6573-47D7-B467-812C435C4E31}" type="sibTrans" cxnId="{E02319D6-52AE-44F4-A238-FF24AAC997B8}">
      <dgm:prSet/>
      <dgm:spPr/>
      <dgm:t>
        <a:bodyPr/>
        <a:lstStyle/>
        <a:p>
          <a:endParaRPr lang="en-US" b="1"/>
        </a:p>
      </dgm:t>
    </dgm:pt>
    <dgm:pt modelId="{C71C3BEE-6BCA-4C71-94D1-1A476C442FCA}">
      <dgm:prSet/>
      <dgm:spPr/>
      <dgm:t>
        <a:bodyPr/>
        <a:lstStyle/>
        <a:p>
          <a:pPr rtl="0"/>
          <a:r>
            <a:rPr lang="en-US" b="1" dirty="0"/>
            <a:t>Pay an audit fee (fishing license)</a:t>
          </a:r>
        </a:p>
      </dgm:t>
    </dgm:pt>
    <dgm:pt modelId="{6DAE6733-6868-491C-96E1-C7164718AB71}" type="parTrans" cxnId="{966633AB-556F-4F93-8B17-5E1ABF1B0A87}">
      <dgm:prSet/>
      <dgm:spPr/>
      <dgm:t>
        <a:bodyPr/>
        <a:lstStyle/>
        <a:p>
          <a:endParaRPr lang="en-US" b="1"/>
        </a:p>
      </dgm:t>
    </dgm:pt>
    <dgm:pt modelId="{ED0A6DE4-6B97-4919-A712-C6E70644C150}" type="sibTrans" cxnId="{966633AB-556F-4F93-8B17-5E1ABF1B0A87}">
      <dgm:prSet/>
      <dgm:spPr/>
      <dgm:t>
        <a:bodyPr/>
        <a:lstStyle/>
        <a:p>
          <a:endParaRPr lang="en-US" b="1"/>
        </a:p>
      </dgm:t>
    </dgm:pt>
    <dgm:pt modelId="{E1E587E7-E783-4F56-9C40-B4D4B2BD4D45}">
      <dgm:prSet/>
      <dgm:spPr/>
      <dgm:t>
        <a:bodyPr/>
        <a:lstStyle/>
        <a:p>
          <a:pPr rtl="0"/>
          <a:r>
            <a:rPr lang="en-US" b="1" dirty="0"/>
            <a:t>Track findings for materiality or hassle factor</a:t>
          </a:r>
        </a:p>
      </dgm:t>
    </dgm:pt>
    <dgm:pt modelId="{B3400CA8-CCD0-4040-B793-40834B7DB80F}" type="parTrans" cxnId="{66B0A2AE-E1ED-4D38-BB35-209C00FE79A7}">
      <dgm:prSet/>
      <dgm:spPr/>
      <dgm:t>
        <a:bodyPr/>
        <a:lstStyle/>
        <a:p>
          <a:endParaRPr lang="en-US" b="1"/>
        </a:p>
      </dgm:t>
    </dgm:pt>
    <dgm:pt modelId="{93375254-4284-4399-8370-0854790767A1}" type="sibTrans" cxnId="{66B0A2AE-E1ED-4D38-BB35-209C00FE79A7}">
      <dgm:prSet/>
      <dgm:spPr/>
      <dgm:t>
        <a:bodyPr/>
        <a:lstStyle/>
        <a:p>
          <a:endParaRPr lang="en-US" b="1"/>
        </a:p>
      </dgm:t>
    </dgm:pt>
    <dgm:pt modelId="{524532EC-20EC-47CD-8AF4-6B2CA09C478C}">
      <dgm:prSet/>
      <dgm:spPr/>
      <dgm:t>
        <a:bodyPr/>
        <a:lstStyle/>
        <a:p>
          <a:pPr rtl="0"/>
          <a:r>
            <a:rPr lang="en-US" b="1" dirty="0"/>
            <a:t>Negotiate settlement windows for payment</a:t>
          </a:r>
        </a:p>
      </dgm:t>
    </dgm:pt>
    <dgm:pt modelId="{A5440A3F-4049-4316-A2B9-F666F30FCDE4}" type="parTrans" cxnId="{8FE2BD83-B3B3-4F09-8E9A-A0D75837322F}">
      <dgm:prSet/>
      <dgm:spPr/>
      <dgm:t>
        <a:bodyPr/>
        <a:lstStyle/>
        <a:p>
          <a:endParaRPr lang="en-US" b="1"/>
        </a:p>
      </dgm:t>
    </dgm:pt>
    <dgm:pt modelId="{67C484DF-A7F6-4BFB-9C5B-1FAEBAD97B02}" type="sibTrans" cxnId="{8FE2BD83-B3B3-4F09-8E9A-A0D75837322F}">
      <dgm:prSet/>
      <dgm:spPr/>
      <dgm:t>
        <a:bodyPr/>
        <a:lstStyle/>
        <a:p>
          <a:endParaRPr lang="en-US" b="1"/>
        </a:p>
      </dgm:t>
    </dgm:pt>
    <dgm:pt modelId="{2F6744A7-C39A-47F3-A806-608E8BDA04E3}">
      <dgm:prSet/>
      <dgm:spPr/>
      <dgm:t>
        <a:bodyPr/>
        <a:lstStyle/>
        <a:p>
          <a:pPr rtl="0"/>
          <a:r>
            <a:rPr lang="en-US" b="1" dirty="0"/>
            <a:t>No offsets from future claims</a:t>
          </a:r>
        </a:p>
      </dgm:t>
    </dgm:pt>
    <dgm:pt modelId="{C33E086F-8246-4582-A798-ACDC298E2909}" type="parTrans" cxnId="{B1F5980D-6B69-4A20-A5EF-D2DF50EC8805}">
      <dgm:prSet/>
      <dgm:spPr/>
      <dgm:t>
        <a:bodyPr/>
        <a:lstStyle/>
        <a:p>
          <a:endParaRPr lang="en-US" b="1"/>
        </a:p>
      </dgm:t>
    </dgm:pt>
    <dgm:pt modelId="{6560CA4D-B2E5-47A2-A842-759C2A0EFA7C}" type="sibTrans" cxnId="{B1F5980D-6B69-4A20-A5EF-D2DF50EC8805}">
      <dgm:prSet/>
      <dgm:spPr/>
      <dgm:t>
        <a:bodyPr/>
        <a:lstStyle/>
        <a:p>
          <a:endParaRPr lang="en-US" b="1"/>
        </a:p>
      </dgm:t>
    </dgm:pt>
    <dgm:pt modelId="{907FC692-9992-404D-8816-216FB563600D}" type="pres">
      <dgm:prSet presAssocID="{279CFF38-607D-45E0-ADB0-0906C749A8DA}" presName="vert0" presStyleCnt="0">
        <dgm:presLayoutVars>
          <dgm:dir/>
          <dgm:animOne val="branch"/>
          <dgm:animLvl val="lvl"/>
        </dgm:presLayoutVars>
      </dgm:prSet>
      <dgm:spPr/>
    </dgm:pt>
    <dgm:pt modelId="{D9833631-ADF5-4C9D-B7D6-18C0FA2D3969}" type="pres">
      <dgm:prSet presAssocID="{98308699-6050-4394-9B34-E12D3DF27ACD}" presName="thickLine" presStyleLbl="alignNode1" presStyleIdx="0" presStyleCnt="5"/>
      <dgm:spPr/>
    </dgm:pt>
    <dgm:pt modelId="{4EF866F3-2B3F-49F8-BBFE-D14CBCE5F6E4}" type="pres">
      <dgm:prSet presAssocID="{98308699-6050-4394-9B34-E12D3DF27ACD}" presName="horz1" presStyleCnt="0"/>
      <dgm:spPr/>
    </dgm:pt>
    <dgm:pt modelId="{A01B6229-FEF4-4C75-90DE-466A784C7535}" type="pres">
      <dgm:prSet presAssocID="{98308699-6050-4394-9B34-E12D3DF27ACD}" presName="tx1" presStyleLbl="revTx" presStyleIdx="0" presStyleCnt="5"/>
      <dgm:spPr/>
    </dgm:pt>
    <dgm:pt modelId="{A1E67CAC-F8E5-4878-8684-1BEFC64DB3FC}" type="pres">
      <dgm:prSet presAssocID="{98308699-6050-4394-9B34-E12D3DF27ACD}" presName="vert1" presStyleCnt="0"/>
      <dgm:spPr/>
    </dgm:pt>
    <dgm:pt modelId="{7D60D6B4-F1F0-4457-8D1C-DFCB286688D4}" type="pres">
      <dgm:prSet presAssocID="{C71C3BEE-6BCA-4C71-94D1-1A476C442FCA}" presName="thickLine" presStyleLbl="alignNode1" presStyleIdx="1" presStyleCnt="5"/>
      <dgm:spPr/>
    </dgm:pt>
    <dgm:pt modelId="{C1360806-502C-40BE-B463-350D307BC581}" type="pres">
      <dgm:prSet presAssocID="{C71C3BEE-6BCA-4C71-94D1-1A476C442FCA}" presName="horz1" presStyleCnt="0"/>
      <dgm:spPr/>
    </dgm:pt>
    <dgm:pt modelId="{E9D8ABE2-DC74-4920-991C-2A393DDD0B50}" type="pres">
      <dgm:prSet presAssocID="{C71C3BEE-6BCA-4C71-94D1-1A476C442FCA}" presName="tx1" presStyleLbl="revTx" presStyleIdx="1" presStyleCnt="5"/>
      <dgm:spPr/>
    </dgm:pt>
    <dgm:pt modelId="{49EA47F1-8917-4F08-981E-7664778BCAD0}" type="pres">
      <dgm:prSet presAssocID="{C71C3BEE-6BCA-4C71-94D1-1A476C442FCA}" presName="vert1" presStyleCnt="0"/>
      <dgm:spPr/>
    </dgm:pt>
    <dgm:pt modelId="{9E31E49D-40DC-45A0-BF3C-068A47D0B955}" type="pres">
      <dgm:prSet presAssocID="{E1E587E7-E783-4F56-9C40-B4D4B2BD4D45}" presName="thickLine" presStyleLbl="alignNode1" presStyleIdx="2" presStyleCnt="5"/>
      <dgm:spPr/>
    </dgm:pt>
    <dgm:pt modelId="{3E54E290-F6DC-4C22-AD34-2F852170906F}" type="pres">
      <dgm:prSet presAssocID="{E1E587E7-E783-4F56-9C40-B4D4B2BD4D45}" presName="horz1" presStyleCnt="0"/>
      <dgm:spPr/>
    </dgm:pt>
    <dgm:pt modelId="{52CC90D5-20B8-4BEB-8642-8F00D5D2B2C9}" type="pres">
      <dgm:prSet presAssocID="{E1E587E7-E783-4F56-9C40-B4D4B2BD4D45}" presName="tx1" presStyleLbl="revTx" presStyleIdx="2" presStyleCnt="5"/>
      <dgm:spPr/>
    </dgm:pt>
    <dgm:pt modelId="{ABDC518B-15E6-402B-B679-ABEBF0350DE7}" type="pres">
      <dgm:prSet presAssocID="{E1E587E7-E783-4F56-9C40-B4D4B2BD4D45}" presName="vert1" presStyleCnt="0"/>
      <dgm:spPr/>
    </dgm:pt>
    <dgm:pt modelId="{93B8B8C1-AF8F-437B-A8F8-8B0532978EA0}" type="pres">
      <dgm:prSet presAssocID="{524532EC-20EC-47CD-8AF4-6B2CA09C478C}" presName="thickLine" presStyleLbl="alignNode1" presStyleIdx="3" presStyleCnt="5"/>
      <dgm:spPr/>
    </dgm:pt>
    <dgm:pt modelId="{F7793413-4E4A-43DB-8C4D-EB80EAF9DA2B}" type="pres">
      <dgm:prSet presAssocID="{524532EC-20EC-47CD-8AF4-6B2CA09C478C}" presName="horz1" presStyleCnt="0"/>
      <dgm:spPr/>
    </dgm:pt>
    <dgm:pt modelId="{EEFCB026-E44D-49E6-A1A5-64191B81ED75}" type="pres">
      <dgm:prSet presAssocID="{524532EC-20EC-47CD-8AF4-6B2CA09C478C}" presName="tx1" presStyleLbl="revTx" presStyleIdx="3" presStyleCnt="5"/>
      <dgm:spPr/>
    </dgm:pt>
    <dgm:pt modelId="{EEB616E0-7B96-4865-BC81-468170192F2F}" type="pres">
      <dgm:prSet presAssocID="{524532EC-20EC-47CD-8AF4-6B2CA09C478C}" presName="vert1" presStyleCnt="0"/>
      <dgm:spPr/>
    </dgm:pt>
    <dgm:pt modelId="{D310486A-80B0-47E0-BEA9-AEBA242EBD20}" type="pres">
      <dgm:prSet presAssocID="{2F6744A7-C39A-47F3-A806-608E8BDA04E3}" presName="thickLine" presStyleLbl="alignNode1" presStyleIdx="4" presStyleCnt="5"/>
      <dgm:spPr/>
    </dgm:pt>
    <dgm:pt modelId="{04E5FDF7-1C78-46C8-AECB-AA165914832F}" type="pres">
      <dgm:prSet presAssocID="{2F6744A7-C39A-47F3-A806-608E8BDA04E3}" presName="horz1" presStyleCnt="0"/>
      <dgm:spPr/>
    </dgm:pt>
    <dgm:pt modelId="{727450D9-9BFD-4ACF-8EDF-9B92AA6C52EE}" type="pres">
      <dgm:prSet presAssocID="{2F6744A7-C39A-47F3-A806-608E8BDA04E3}" presName="tx1" presStyleLbl="revTx" presStyleIdx="4" presStyleCnt="5"/>
      <dgm:spPr/>
    </dgm:pt>
    <dgm:pt modelId="{777435FE-88D9-4193-B62D-D940D7ADDE51}" type="pres">
      <dgm:prSet presAssocID="{2F6744A7-C39A-47F3-A806-608E8BDA04E3}" presName="vert1" presStyleCnt="0"/>
      <dgm:spPr/>
    </dgm:pt>
  </dgm:ptLst>
  <dgm:cxnLst>
    <dgm:cxn modelId="{B1F5980D-6B69-4A20-A5EF-D2DF50EC8805}" srcId="{279CFF38-607D-45E0-ADB0-0906C749A8DA}" destId="{2F6744A7-C39A-47F3-A806-608E8BDA04E3}" srcOrd="4" destOrd="0" parTransId="{C33E086F-8246-4582-A798-ACDC298E2909}" sibTransId="{6560CA4D-B2E5-47A2-A842-759C2A0EFA7C}"/>
    <dgm:cxn modelId="{96795F17-68DA-4BD1-B812-967A857F41AA}" type="presOf" srcId="{524532EC-20EC-47CD-8AF4-6B2CA09C478C}" destId="{EEFCB026-E44D-49E6-A1A5-64191B81ED75}" srcOrd="0" destOrd="0" presId="urn:microsoft.com/office/officeart/2008/layout/LinedList"/>
    <dgm:cxn modelId="{EEA2BC1F-CC26-4F8F-B15F-B58CEE058EE3}" type="presOf" srcId="{2F6744A7-C39A-47F3-A806-608E8BDA04E3}" destId="{727450D9-9BFD-4ACF-8EDF-9B92AA6C52EE}" srcOrd="0" destOrd="0" presId="urn:microsoft.com/office/officeart/2008/layout/LinedList"/>
    <dgm:cxn modelId="{B05FD328-7C3B-49D1-9C1C-1C1F1B0C54BE}" type="presOf" srcId="{C71C3BEE-6BCA-4C71-94D1-1A476C442FCA}" destId="{E9D8ABE2-DC74-4920-991C-2A393DDD0B50}" srcOrd="0" destOrd="0" presId="urn:microsoft.com/office/officeart/2008/layout/LinedList"/>
    <dgm:cxn modelId="{7DB11368-6526-4A5A-8763-4E6DA821D350}" type="presOf" srcId="{E1E587E7-E783-4F56-9C40-B4D4B2BD4D45}" destId="{52CC90D5-20B8-4BEB-8642-8F00D5D2B2C9}" srcOrd="0" destOrd="0" presId="urn:microsoft.com/office/officeart/2008/layout/LinedList"/>
    <dgm:cxn modelId="{0BABF750-C5C4-4808-BFD7-365A594DA1B0}" type="presOf" srcId="{279CFF38-607D-45E0-ADB0-0906C749A8DA}" destId="{907FC692-9992-404D-8816-216FB563600D}" srcOrd="0" destOrd="0" presId="urn:microsoft.com/office/officeart/2008/layout/LinedList"/>
    <dgm:cxn modelId="{8FE2BD83-B3B3-4F09-8E9A-A0D75837322F}" srcId="{279CFF38-607D-45E0-ADB0-0906C749A8DA}" destId="{524532EC-20EC-47CD-8AF4-6B2CA09C478C}" srcOrd="3" destOrd="0" parTransId="{A5440A3F-4049-4316-A2B9-F666F30FCDE4}" sibTransId="{67C484DF-A7F6-4BFB-9C5B-1FAEBAD97B02}"/>
    <dgm:cxn modelId="{966633AB-556F-4F93-8B17-5E1ABF1B0A87}" srcId="{279CFF38-607D-45E0-ADB0-0906C749A8DA}" destId="{C71C3BEE-6BCA-4C71-94D1-1A476C442FCA}" srcOrd="1" destOrd="0" parTransId="{6DAE6733-6868-491C-96E1-C7164718AB71}" sibTransId="{ED0A6DE4-6B97-4919-A712-C6E70644C150}"/>
    <dgm:cxn modelId="{66B0A2AE-E1ED-4D38-BB35-209C00FE79A7}" srcId="{279CFF38-607D-45E0-ADB0-0906C749A8DA}" destId="{E1E587E7-E783-4F56-9C40-B4D4B2BD4D45}" srcOrd="2" destOrd="0" parTransId="{B3400CA8-CCD0-4040-B793-40834B7DB80F}" sibTransId="{93375254-4284-4399-8370-0854790767A1}"/>
    <dgm:cxn modelId="{BED02FC0-54C8-4B88-AEF2-02821CB1BE43}" type="presOf" srcId="{98308699-6050-4394-9B34-E12D3DF27ACD}" destId="{A01B6229-FEF4-4C75-90DE-466A784C7535}" srcOrd="0" destOrd="0" presId="urn:microsoft.com/office/officeart/2008/layout/LinedList"/>
    <dgm:cxn modelId="{E02319D6-52AE-44F4-A238-FF24AAC997B8}" srcId="{279CFF38-607D-45E0-ADB0-0906C749A8DA}" destId="{98308699-6050-4394-9B34-E12D3DF27ACD}" srcOrd="0" destOrd="0" parTransId="{0B50B474-5C8C-47F4-91D4-1E5ADDEBD58A}" sibTransId="{ECDED576-6573-47D7-B467-812C435C4E31}"/>
    <dgm:cxn modelId="{25FFBEC4-EA44-4C91-99C4-ED7326B9C799}" type="presParOf" srcId="{907FC692-9992-404D-8816-216FB563600D}" destId="{D9833631-ADF5-4C9D-B7D6-18C0FA2D3969}" srcOrd="0" destOrd="0" presId="urn:microsoft.com/office/officeart/2008/layout/LinedList"/>
    <dgm:cxn modelId="{1849F4CE-BB57-4288-9AA8-E3DF253E5E69}" type="presParOf" srcId="{907FC692-9992-404D-8816-216FB563600D}" destId="{4EF866F3-2B3F-49F8-BBFE-D14CBCE5F6E4}" srcOrd="1" destOrd="0" presId="urn:microsoft.com/office/officeart/2008/layout/LinedList"/>
    <dgm:cxn modelId="{FBA164A8-F2C1-44FD-B704-C3CD353D04C5}" type="presParOf" srcId="{4EF866F3-2B3F-49F8-BBFE-D14CBCE5F6E4}" destId="{A01B6229-FEF4-4C75-90DE-466A784C7535}" srcOrd="0" destOrd="0" presId="urn:microsoft.com/office/officeart/2008/layout/LinedList"/>
    <dgm:cxn modelId="{75AC36BA-C8C9-4404-9AA6-6FC989A3673C}" type="presParOf" srcId="{4EF866F3-2B3F-49F8-BBFE-D14CBCE5F6E4}" destId="{A1E67CAC-F8E5-4878-8684-1BEFC64DB3FC}" srcOrd="1" destOrd="0" presId="urn:microsoft.com/office/officeart/2008/layout/LinedList"/>
    <dgm:cxn modelId="{4B27924A-7207-4F11-A675-3558AE94699A}" type="presParOf" srcId="{907FC692-9992-404D-8816-216FB563600D}" destId="{7D60D6B4-F1F0-4457-8D1C-DFCB286688D4}" srcOrd="2" destOrd="0" presId="urn:microsoft.com/office/officeart/2008/layout/LinedList"/>
    <dgm:cxn modelId="{A04D32C0-6AAF-4444-AAD6-0CC00B3801B1}" type="presParOf" srcId="{907FC692-9992-404D-8816-216FB563600D}" destId="{C1360806-502C-40BE-B463-350D307BC581}" srcOrd="3" destOrd="0" presId="urn:microsoft.com/office/officeart/2008/layout/LinedList"/>
    <dgm:cxn modelId="{983AC141-754C-4E43-B435-95822FA43E39}" type="presParOf" srcId="{C1360806-502C-40BE-B463-350D307BC581}" destId="{E9D8ABE2-DC74-4920-991C-2A393DDD0B50}" srcOrd="0" destOrd="0" presId="urn:microsoft.com/office/officeart/2008/layout/LinedList"/>
    <dgm:cxn modelId="{00909127-6CAB-4583-B102-4085CDF89ED4}" type="presParOf" srcId="{C1360806-502C-40BE-B463-350D307BC581}" destId="{49EA47F1-8917-4F08-981E-7664778BCAD0}" srcOrd="1" destOrd="0" presId="urn:microsoft.com/office/officeart/2008/layout/LinedList"/>
    <dgm:cxn modelId="{4DD542AC-0292-4417-8209-519AB0114754}" type="presParOf" srcId="{907FC692-9992-404D-8816-216FB563600D}" destId="{9E31E49D-40DC-45A0-BF3C-068A47D0B955}" srcOrd="4" destOrd="0" presId="urn:microsoft.com/office/officeart/2008/layout/LinedList"/>
    <dgm:cxn modelId="{C4392C34-5308-4700-82F1-09BF55803D5C}" type="presParOf" srcId="{907FC692-9992-404D-8816-216FB563600D}" destId="{3E54E290-F6DC-4C22-AD34-2F852170906F}" srcOrd="5" destOrd="0" presId="urn:microsoft.com/office/officeart/2008/layout/LinedList"/>
    <dgm:cxn modelId="{8508F46E-3991-4C9F-82B9-4A50FEF97598}" type="presParOf" srcId="{3E54E290-F6DC-4C22-AD34-2F852170906F}" destId="{52CC90D5-20B8-4BEB-8642-8F00D5D2B2C9}" srcOrd="0" destOrd="0" presId="urn:microsoft.com/office/officeart/2008/layout/LinedList"/>
    <dgm:cxn modelId="{5EF18524-0142-4625-B675-448CB5E4A690}" type="presParOf" srcId="{3E54E290-F6DC-4C22-AD34-2F852170906F}" destId="{ABDC518B-15E6-402B-B679-ABEBF0350DE7}" srcOrd="1" destOrd="0" presId="urn:microsoft.com/office/officeart/2008/layout/LinedList"/>
    <dgm:cxn modelId="{48417CC5-F000-4FB2-92D6-077BB6A3D982}" type="presParOf" srcId="{907FC692-9992-404D-8816-216FB563600D}" destId="{93B8B8C1-AF8F-437B-A8F8-8B0532978EA0}" srcOrd="6" destOrd="0" presId="urn:microsoft.com/office/officeart/2008/layout/LinedList"/>
    <dgm:cxn modelId="{8F619198-C098-4A76-BBA6-5C6977DE244B}" type="presParOf" srcId="{907FC692-9992-404D-8816-216FB563600D}" destId="{F7793413-4E4A-43DB-8C4D-EB80EAF9DA2B}" srcOrd="7" destOrd="0" presId="urn:microsoft.com/office/officeart/2008/layout/LinedList"/>
    <dgm:cxn modelId="{FF7A7843-7893-4CA8-80DF-2B2F659604A6}" type="presParOf" srcId="{F7793413-4E4A-43DB-8C4D-EB80EAF9DA2B}" destId="{EEFCB026-E44D-49E6-A1A5-64191B81ED75}" srcOrd="0" destOrd="0" presId="urn:microsoft.com/office/officeart/2008/layout/LinedList"/>
    <dgm:cxn modelId="{74CDC9D1-345F-42AC-8169-ACC8DD74F48D}" type="presParOf" srcId="{F7793413-4E4A-43DB-8C4D-EB80EAF9DA2B}" destId="{EEB616E0-7B96-4865-BC81-468170192F2F}" srcOrd="1" destOrd="0" presId="urn:microsoft.com/office/officeart/2008/layout/LinedList"/>
    <dgm:cxn modelId="{DD415E9C-15FA-4D2C-8360-952F2D0DA597}" type="presParOf" srcId="{907FC692-9992-404D-8816-216FB563600D}" destId="{D310486A-80B0-47E0-BEA9-AEBA242EBD20}" srcOrd="8" destOrd="0" presId="urn:microsoft.com/office/officeart/2008/layout/LinedList"/>
    <dgm:cxn modelId="{5FA2A21D-2EE0-421B-88A2-556D0F056B82}" type="presParOf" srcId="{907FC692-9992-404D-8816-216FB563600D}" destId="{04E5FDF7-1C78-46C8-AECB-AA165914832F}" srcOrd="9" destOrd="0" presId="urn:microsoft.com/office/officeart/2008/layout/LinedList"/>
    <dgm:cxn modelId="{A1D8AD59-02A7-4C2F-B5E7-DE150F257FAA}" type="presParOf" srcId="{04E5FDF7-1C78-46C8-AECB-AA165914832F}" destId="{727450D9-9BFD-4ACF-8EDF-9B92AA6C52EE}" srcOrd="0" destOrd="0" presId="urn:microsoft.com/office/officeart/2008/layout/LinedList"/>
    <dgm:cxn modelId="{792605BD-0BDF-428C-8BC6-B967C5287A6E}" type="presParOf" srcId="{04E5FDF7-1C78-46C8-AECB-AA165914832F}" destId="{777435FE-88D9-4193-B62D-D940D7ADDE5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C7C9473-969E-4EE6-820C-965F522211F6}" type="doc">
      <dgm:prSet loTypeId="urn:microsoft.com/office/officeart/2005/8/layout/vList2" loCatId="list" qsTypeId="urn:microsoft.com/office/officeart/2005/8/quickstyle/simple5" qsCatId="simple" csTypeId="urn:microsoft.com/office/officeart/2005/8/colors/accent2_2" csCatId="accent2"/>
      <dgm:spPr/>
      <dgm:t>
        <a:bodyPr/>
        <a:lstStyle/>
        <a:p>
          <a:endParaRPr lang="en-US"/>
        </a:p>
      </dgm:t>
    </dgm:pt>
    <dgm:pt modelId="{CA26FB6C-50EE-4499-864A-79184F2F5C19}">
      <dgm:prSet/>
      <dgm:spPr/>
      <dgm:t>
        <a:bodyPr/>
        <a:lstStyle/>
        <a:p>
          <a:pPr rtl="0"/>
          <a:r>
            <a:rPr lang="en-US" b="1" u="sng"/>
            <a:t>Utilization Management</a:t>
          </a:r>
          <a:r>
            <a:rPr lang="en-US"/>
            <a:t> means the processes to review and determine whether certain health care services provided or to be provided to Participants are in accordance with Program Requirements.</a:t>
          </a:r>
        </a:p>
      </dgm:t>
    </dgm:pt>
    <dgm:pt modelId="{1E57CE43-65B3-4A07-A050-C1E2EADBC1D4}" type="parTrans" cxnId="{C4026623-29E0-4510-B15E-5D24F91CE8E2}">
      <dgm:prSet/>
      <dgm:spPr/>
      <dgm:t>
        <a:bodyPr/>
        <a:lstStyle/>
        <a:p>
          <a:endParaRPr lang="en-US" sz="1400"/>
        </a:p>
      </dgm:t>
    </dgm:pt>
    <dgm:pt modelId="{0C145133-A75E-4D3D-BD01-4D3C2631BB58}" type="sibTrans" cxnId="{C4026623-29E0-4510-B15E-5D24F91CE8E2}">
      <dgm:prSet/>
      <dgm:spPr/>
      <dgm:t>
        <a:bodyPr/>
        <a:lstStyle/>
        <a:p>
          <a:endParaRPr lang="en-US"/>
        </a:p>
      </dgm:t>
    </dgm:pt>
    <dgm:pt modelId="{B166AC7A-450B-4953-BAE8-EB093E2C861E}">
      <dgm:prSet/>
      <dgm:spPr/>
      <dgm:t>
        <a:bodyPr/>
        <a:lstStyle/>
        <a:p>
          <a:pPr rtl="0"/>
          <a:r>
            <a:rPr lang="en-US" b="1" i="1"/>
            <a:t>What are the processes? How many are there?</a:t>
          </a:r>
          <a:endParaRPr lang="en-US"/>
        </a:p>
      </dgm:t>
    </dgm:pt>
    <dgm:pt modelId="{A072E055-EECF-4042-A96B-0652D693D45F}" type="parTrans" cxnId="{36169FE6-6E1E-42D9-A41B-3AFEDC60EE79}">
      <dgm:prSet/>
      <dgm:spPr/>
      <dgm:t>
        <a:bodyPr/>
        <a:lstStyle/>
        <a:p>
          <a:endParaRPr lang="en-US" sz="1400"/>
        </a:p>
      </dgm:t>
    </dgm:pt>
    <dgm:pt modelId="{375CB0BD-EA01-4C05-9838-8A6809B21F54}" type="sibTrans" cxnId="{36169FE6-6E1E-42D9-A41B-3AFEDC60EE79}">
      <dgm:prSet/>
      <dgm:spPr/>
      <dgm:t>
        <a:bodyPr/>
        <a:lstStyle/>
        <a:p>
          <a:endParaRPr lang="en-US"/>
        </a:p>
      </dgm:t>
    </dgm:pt>
    <dgm:pt modelId="{D0A4344C-7016-4889-8101-4D3D1510EA16}">
      <dgm:prSet/>
      <dgm:spPr/>
      <dgm:t>
        <a:bodyPr/>
        <a:lstStyle/>
        <a:p>
          <a:pPr rtl="0"/>
          <a:endParaRPr lang="en-US" b="1" i="1"/>
        </a:p>
      </dgm:t>
    </dgm:pt>
    <dgm:pt modelId="{9E520862-E928-4AD5-8B7A-6F844612A4AE}" type="parTrans" cxnId="{58EC57A6-A4F7-4627-91EE-34B7C8288E7E}">
      <dgm:prSet/>
      <dgm:spPr/>
      <dgm:t>
        <a:bodyPr/>
        <a:lstStyle/>
        <a:p>
          <a:endParaRPr lang="en-US" sz="1400"/>
        </a:p>
      </dgm:t>
    </dgm:pt>
    <dgm:pt modelId="{8340E6DA-9B5C-4C6A-8451-526CAEA5AE24}" type="sibTrans" cxnId="{58EC57A6-A4F7-4627-91EE-34B7C8288E7E}">
      <dgm:prSet/>
      <dgm:spPr/>
      <dgm:t>
        <a:bodyPr/>
        <a:lstStyle/>
        <a:p>
          <a:endParaRPr lang="en-US"/>
        </a:p>
      </dgm:t>
    </dgm:pt>
    <dgm:pt modelId="{5E51AA2F-98D5-4CFD-9AEE-A1302949D922}">
      <dgm:prSet/>
      <dgm:spPr/>
      <dgm:t>
        <a:bodyPr/>
        <a:lstStyle/>
        <a:p>
          <a:pPr rtl="0"/>
          <a:r>
            <a:rPr lang="en-US" b="1"/>
            <a:t>“Hospital shall participate and comply with Health Plans’ Utilization Management, Quality Management, Peer Review and other programs as they may exist from time to time”</a:t>
          </a:r>
          <a:endParaRPr lang="en-US"/>
        </a:p>
      </dgm:t>
    </dgm:pt>
    <dgm:pt modelId="{850B894F-BC71-4B6B-AC9E-5EAA8F620B99}" type="parTrans" cxnId="{461D8F43-61F0-427A-9F36-72ADB5364F82}">
      <dgm:prSet/>
      <dgm:spPr/>
      <dgm:t>
        <a:bodyPr/>
        <a:lstStyle/>
        <a:p>
          <a:endParaRPr lang="en-US" sz="1400"/>
        </a:p>
      </dgm:t>
    </dgm:pt>
    <dgm:pt modelId="{9C407078-B37D-4654-A71A-238C1F5FC547}" type="sibTrans" cxnId="{461D8F43-61F0-427A-9F36-72ADB5364F82}">
      <dgm:prSet/>
      <dgm:spPr/>
      <dgm:t>
        <a:bodyPr/>
        <a:lstStyle/>
        <a:p>
          <a:endParaRPr lang="en-US"/>
        </a:p>
      </dgm:t>
    </dgm:pt>
    <dgm:pt modelId="{17B90833-9C4E-402F-8D17-C9FC12371234}">
      <dgm:prSet/>
      <dgm:spPr/>
      <dgm:t>
        <a:bodyPr/>
        <a:lstStyle/>
        <a:p>
          <a:pPr rtl="0"/>
          <a:endParaRPr lang="en-US" b="1" i="1"/>
        </a:p>
      </dgm:t>
    </dgm:pt>
    <dgm:pt modelId="{7D8DC8C5-EA61-4A39-AA56-7396C15C0136}" type="parTrans" cxnId="{E3396174-3DF0-40CE-BA9B-1F67EFE52B7E}">
      <dgm:prSet/>
      <dgm:spPr/>
      <dgm:t>
        <a:bodyPr/>
        <a:lstStyle/>
        <a:p>
          <a:endParaRPr lang="en-US" sz="1400"/>
        </a:p>
      </dgm:t>
    </dgm:pt>
    <dgm:pt modelId="{DFDF7B9D-6FF8-4B88-A52F-D9793F28A51F}" type="sibTrans" cxnId="{E3396174-3DF0-40CE-BA9B-1F67EFE52B7E}">
      <dgm:prSet/>
      <dgm:spPr/>
      <dgm:t>
        <a:bodyPr/>
        <a:lstStyle/>
        <a:p>
          <a:endParaRPr lang="en-US"/>
        </a:p>
      </dgm:t>
    </dgm:pt>
    <dgm:pt modelId="{01A90E9C-557D-4470-98DB-950FC58745A9}">
      <dgm:prSet/>
      <dgm:spPr/>
      <dgm:t>
        <a:bodyPr/>
        <a:lstStyle/>
        <a:p>
          <a:pPr rtl="0"/>
          <a:r>
            <a:rPr lang="en-US" b="1" i="1"/>
            <a:t>Will the plan be required to do the same?</a:t>
          </a:r>
          <a:endParaRPr lang="en-US"/>
        </a:p>
      </dgm:t>
    </dgm:pt>
    <dgm:pt modelId="{6B894202-55B6-45DF-B229-007C3AFF2CAC}" type="parTrans" cxnId="{87585C8B-1063-40EC-8E17-E94CD789D852}">
      <dgm:prSet/>
      <dgm:spPr/>
      <dgm:t>
        <a:bodyPr/>
        <a:lstStyle/>
        <a:p>
          <a:endParaRPr lang="en-US" sz="1400"/>
        </a:p>
      </dgm:t>
    </dgm:pt>
    <dgm:pt modelId="{C58F6BAF-A1DB-4602-8CC7-98E4AA04696B}" type="sibTrans" cxnId="{87585C8B-1063-40EC-8E17-E94CD789D852}">
      <dgm:prSet/>
      <dgm:spPr/>
      <dgm:t>
        <a:bodyPr/>
        <a:lstStyle/>
        <a:p>
          <a:endParaRPr lang="en-US"/>
        </a:p>
      </dgm:t>
    </dgm:pt>
    <dgm:pt modelId="{BB255255-0152-4A37-8C4B-9DC63783BE9E}">
      <dgm:prSet/>
      <dgm:spPr/>
      <dgm:t>
        <a:bodyPr/>
        <a:lstStyle/>
        <a:p>
          <a:pPr rtl="0"/>
          <a:r>
            <a:rPr lang="en-US" b="1" i="1"/>
            <a:t>What does the verb “participate” mean? What will it cost?</a:t>
          </a:r>
          <a:endParaRPr lang="en-US"/>
        </a:p>
      </dgm:t>
    </dgm:pt>
    <dgm:pt modelId="{A5C652E0-091F-4D16-A07C-8C2779DAF1A0}" type="parTrans" cxnId="{94225AC7-6EDE-4776-8DD6-A19F59BD9423}">
      <dgm:prSet/>
      <dgm:spPr/>
      <dgm:t>
        <a:bodyPr/>
        <a:lstStyle/>
        <a:p>
          <a:endParaRPr lang="en-US" sz="1400"/>
        </a:p>
      </dgm:t>
    </dgm:pt>
    <dgm:pt modelId="{29108A95-ACCE-4500-8413-304C2AF3D37E}" type="sibTrans" cxnId="{94225AC7-6EDE-4776-8DD6-A19F59BD9423}">
      <dgm:prSet/>
      <dgm:spPr/>
      <dgm:t>
        <a:bodyPr/>
        <a:lstStyle/>
        <a:p>
          <a:endParaRPr lang="en-US"/>
        </a:p>
      </dgm:t>
    </dgm:pt>
    <dgm:pt modelId="{1844FBF3-7797-4DF9-B40A-2FDA9E2EDA57}">
      <dgm:prSet/>
      <dgm:spPr/>
      <dgm:t>
        <a:bodyPr/>
        <a:lstStyle/>
        <a:p>
          <a:pPr rtl="0"/>
          <a:r>
            <a:rPr lang="en-US" b="1" i="1"/>
            <a:t>What if you don’t comply?</a:t>
          </a:r>
          <a:endParaRPr lang="en-US"/>
        </a:p>
      </dgm:t>
    </dgm:pt>
    <dgm:pt modelId="{DA266A25-3914-4EA2-88F5-23412AD507E3}" type="parTrans" cxnId="{5F79E6AD-0506-4B29-959A-389BD4B92223}">
      <dgm:prSet/>
      <dgm:spPr/>
      <dgm:t>
        <a:bodyPr/>
        <a:lstStyle/>
        <a:p>
          <a:endParaRPr lang="en-US" sz="1400"/>
        </a:p>
      </dgm:t>
    </dgm:pt>
    <dgm:pt modelId="{8FE51F4F-841C-4DD9-BBF2-E3FBC4A31A6B}" type="sibTrans" cxnId="{5F79E6AD-0506-4B29-959A-389BD4B92223}">
      <dgm:prSet/>
      <dgm:spPr/>
      <dgm:t>
        <a:bodyPr/>
        <a:lstStyle/>
        <a:p>
          <a:endParaRPr lang="en-US"/>
        </a:p>
      </dgm:t>
    </dgm:pt>
    <dgm:pt modelId="{4301F6E5-E9F9-4BB5-B81A-086D958828CE}">
      <dgm:prSet/>
      <dgm:spPr/>
      <dgm:t>
        <a:bodyPr/>
        <a:lstStyle/>
        <a:p>
          <a:pPr rtl="0"/>
          <a:r>
            <a:rPr lang="en-US" b="1" i="1"/>
            <a:t>How many other programs are there?</a:t>
          </a:r>
          <a:endParaRPr lang="en-US"/>
        </a:p>
      </dgm:t>
    </dgm:pt>
    <dgm:pt modelId="{30A3E9A4-51DC-4A2E-8F05-5F485E382BA9}" type="parTrans" cxnId="{C9C2FB43-E8C7-4846-9129-B94494F93CF3}">
      <dgm:prSet/>
      <dgm:spPr/>
      <dgm:t>
        <a:bodyPr/>
        <a:lstStyle/>
        <a:p>
          <a:endParaRPr lang="en-US" sz="1400"/>
        </a:p>
      </dgm:t>
    </dgm:pt>
    <dgm:pt modelId="{2626CB9B-927D-457E-8783-B5FC7ED1719E}" type="sibTrans" cxnId="{C9C2FB43-E8C7-4846-9129-B94494F93CF3}">
      <dgm:prSet/>
      <dgm:spPr/>
      <dgm:t>
        <a:bodyPr/>
        <a:lstStyle/>
        <a:p>
          <a:endParaRPr lang="en-US"/>
        </a:p>
      </dgm:t>
    </dgm:pt>
    <dgm:pt modelId="{3A1D915E-7C09-4EB2-87CE-73530F7B9DCF}">
      <dgm:prSet/>
      <dgm:spPr/>
      <dgm:t>
        <a:bodyPr/>
        <a:lstStyle/>
        <a:p>
          <a:pPr rtl="0"/>
          <a:r>
            <a:rPr lang="en-US" b="1" i="1"/>
            <a:t>What if they conflict with your JCAHO policies and procedures?</a:t>
          </a:r>
          <a:endParaRPr lang="en-US"/>
        </a:p>
      </dgm:t>
    </dgm:pt>
    <dgm:pt modelId="{D678B7BC-6C54-4A16-BF70-276AAEAA08DF}" type="parTrans" cxnId="{E9C696F9-D35F-4520-BE07-D8F2E8721A75}">
      <dgm:prSet/>
      <dgm:spPr/>
      <dgm:t>
        <a:bodyPr/>
        <a:lstStyle/>
        <a:p>
          <a:endParaRPr lang="en-US" sz="1400"/>
        </a:p>
      </dgm:t>
    </dgm:pt>
    <dgm:pt modelId="{74BFC290-F2A4-465C-8E78-487E9EE847CA}" type="sibTrans" cxnId="{E9C696F9-D35F-4520-BE07-D8F2E8721A75}">
      <dgm:prSet/>
      <dgm:spPr/>
      <dgm:t>
        <a:bodyPr/>
        <a:lstStyle/>
        <a:p>
          <a:endParaRPr lang="en-US"/>
        </a:p>
      </dgm:t>
    </dgm:pt>
    <dgm:pt modelId="{5732BF1F-EAAB-4FE5-931F-56B8B61B4B10}" type="pres">
      <dgm:prSet presAssocID="{BC7C9473-969E-4EE6-820C-965F522211F6}" presName="linear" presStyleCnt="0">
        <dgm:presLayoutVars>
          <dgm:animLvl val="lvl"/>
          <dgm:resizeHandles val="exact"/>
        </dgm:presLayoutVars>
      </dgm:prSet>
      <dgm:spPr/>
    </dgm:pt>
    <dgm:pt modelId="{5D07C2E7-81D3-4B3D-8AB8-087E1BB3658A}" type="pres">
      <dgm:prSet presAssocID="{CA26FB6C-50EE-4499-864A-79184F2F5C19}" presName="parentText" presStyleLbl="node1" presStyleIdx="0" presStyleCnt="2">
        <dgm:presLayoutVars>
          <dgm:chMax val="0"/>
          <dgm:bulletEnabled val="1"/>
        </dgm:presLayoutVars>
      </dgm:prSet>
      <dgm:spPr/>
    </dgm:pt>
    <dgm:pt modelId="{624D11B0-1E60-48C6-B09D-1F81C100E46C}" type="pres">
      <dgm:prSet presAssocID="{CA26FB6C-50EE-4499-864A-79184F2F5C19}" presName="childText" presStyleLbl="revTx" presStyleIdx="0" presStyleCnt="2">
        <dgm:presLayoutVars>
          <dgm:bulletEnabled val="1"/>
        </dgm:presLayoutVars>
      </dgm:prSet>
      <dgm:spPr/>
    </dgm:pt>
    <dgm:pt modelId="{BBFA2728-7F99-4FED-8777-6E15CD378F6B}" type="pres">
      <dgm:prSet presAssocID="{5E51AA2F-98D5-4CFD-9AEE-A1302949D922}" presName="parentText" presStyleLbl="node1" presStyleIdx="1" presStyleCnt="2">
        <dgm:presLayoutVars>
          <dgm:chMax val="0"/>
          <dgm:bulletEnabled val="1"/>
        </dgm:presLayoutVars>
      </dgm:prSet>
      <dgm:spPr/>
    </dgm:pt>
    <dgm:pt modelId="{88D8D5ED-517D-4AEA-A373-3A9F2E4CB197}" type="pres">
      <dgm:prSet presAssocID="{5E51AA2F-98D5-4CFD-9AEE-A1302949D922}" presName="childText" presStyleLbl="revTx" presStyleIdx="1" presStyleCnt="2">
        <dgm:presLayoutVars>
          <dgm:bulletEnabled val="1"/>
        </dgm:presLayoutVars>
      </dgm:prSet>
      <dgm:spPr/>
    </dgm:pt>
  </dgm:ptLst>
  <dgm:cxnLst>
    <dgm:cxn modelId="{D31AA613-6B73-4CA7-BB0F-F350FCE39C9E}" type="presOf" srcId="{BB255255-0152-4A37-8C4B-9DC63783BE9E}" destId="{88D8D5ED-517D-4AEA-A373-3A9F2E4CB197}" srcOrd="0" destOrd="2" presId="urn:microsoft.com/office/officeart/2005/8/layout/vList2"/>
    <dgm:cxn modelId="{C4026623-29E0-4510-B15E-5D24F91CE8E2}" srcId="{BC7C9473-969E-4EE6-820C-965F522211F6}" destId="{CA26FB6C-50EE-4499-864A-79184F2F5C19}" srcOrd="0" destOrd="0" parTransId="{1E57CE43-65B3-4A07-A050-C1E2EADBC1D4}" sibTransId="{0C145133-A75E-4D3D-BD01-4D3C2631BB58}"/>
    <dgm:cxn modelId="{461D8F43-61F0-427A-9F36-72ADB5364F82}" srcId="{BC7C9473-969E-4EE6-820C-965F522211F6}" destId="{5E51AA2F-98D5-4CFD-9AEE-A1302949D922}" srcOrd="1" destOrd="0" parTransId="{850B894F-BC71-4B6B-AC9E-5EAA8F620B99}" sibTransId="{9C407078-B37D-4654-A71A-238C1F5FC547}"/>
    <dgm:cxn modelId="{C9C2FB43-E8C7-4846-9129-B94494F93CF3}" srcId="{5E51AA2F-98D5-4CFD-9AEE-A1302949D922}" destId="{4301F6E5-E9F9-4BB5-B81A-086D958828CE}" srcOrd="4" destOrd="0" parTransId="{30A3E9A4-51DC-4A2E-8F05-5F485E382BA9}" sibTransId="{2626CB9B-927D-457E-8783-B5FC7ED1719E}"/>
    <dgm:cxn modelId="{E3396174-3DF0-40CE-BA9B-1F67EFE52B7E}" srcId="{5E51AA2F-98D5-4CFD-9AEE-A1302949D922}" destId="{17B90833-9C4E-402F-8D17-C9FC12371234}" srcOrd="0" destOrd="0" parTransId="{7D8DC8C5-EA61-4A39-AA56-7396C15C0136}" sibTransId="{DFDF7B9D-6FF8-4B88-A52F-D9793F28A51F}"/>
    <dgm:cxn modelId="{20AF1F55-EA1A-48F1-8774-4EA0EDB7B502}" type="presOf" srcId="{17B90833-9C4E-402F-8D17-C9FC12371234}" destId="{88D8D5ED-517D-4AEA-A373-3A9F2E4CB197}" srcOrd="0" destOrd="0" presId="urn:microsoft.com/office/officeart/2005/8/layout/vList2"/>
    <dgm:cxn modelId="{02019658-51CC-495E-903D-76A0AA5352C5}" type="presOf" srcId="{D0A4344C-7016-4889-8101-4D3D1510EA16}" destId="{624D11B0-1E60-48C6-B09D-1F81C100E46C}" srcOrd="0" destOrd="1" presId="urn:microsoft.com/office/officeart/2005/8/layout/vList2"/>
    <dgm:cxn modelId="{05FACE80-D9B2-4915-B093-82BB7D5874FB}" type="presOf" srcId="{B166AC7A-450B-4953-BAE8-EB093E2C861E}" destId="{624D11B0-1E60-48C6-B09D-1F81C100E46C}" srcOrd="0" destOrd="0" presId="urn:microsoft.com/office/officeart/2005/8/layout/vList2"/>
    <dgm:cxn modelId="{87585C8B-1063-40EC-8E17-E94CD789D852}" srcId="{5E51AA2F-98D5-4CFD-9AEE-A1302949D922}" destId="{01A90E9C-557D-4470-98DB-950FC58745A9}" srcOrd="1" destOrd="0" parTransId="{6B894202-55B6-45DF-B229-007C3AFF2CAC}" sibTransId="{C58F6BAF-A1DB-4602-8CC7-98E4AA04696B}"/>
    <dgm:cxn modelId="{35A20292-DA3C-4F4F-83B8-8459A1884BB7}" type="presOf" srcId="{4301F6E5-E9F9-4BB5-B81A-086D958828CE}" destId="{88D8D5ED-517D-4AEA-A373-3A9F2E4CB197}" srcOrd="0" destOrd="4" presId="urn:microsoft.com/office/officeart/2005/8/layout/vList2"/>
    <dgm:cxn modelId="{8B3E5796-69C0-4ED3-B036-3B565F21A549}" type="presOf" srcId="{01A90E9C-557D-4470-98DB-950FC58745A9}" destId="{88D8D5ED-517D-4AEA-A373-3A9F2E4CB197}" srcOrd="0" destOrd="1" presId="urn:microsoft.com/office/officeart/2005/8/layout/vList2"/>
    <dgm:cxn modelId="{58EC57A6-A4F7-4627-91EE-34B7C8288E7E}" srcId="{CA26FB6C-50EE-4499-864A-79184F2F5C19}" destId="{D0A4344C-7016-4889-8101-4D3D1510EA16}" srcOrd="1" destOrd="0" parTransId="{9E520862-E928-4AD5-8B7A-6F844612A4AE}" sibTransId="{8340E6DA-9B5C-4C6A-8451-526CAEA5AE24}"/>
    <dgm:cxn modelId="{5F79E6AD-0506-4B29-959A-389BD4B92223}" srcId="{5E51AA2F-98D5-4CFD-9AEE-A1302949D922}" destId="{1844FBF3-7797-4DF9-B40A-2FDA9E2EDA57}" srcOrd="3" destOrd="0" parTransId="{DA266A25-3914-4EA2-88F5-23412AD507E3}" sibTransId="{8FE51F4F-841C-4DD9-BBF2-E3FBC4A31A6B}"/>
    <dgm:cxn modelId="{9D90B4B5-DE02-4255-B819-907A538C7843}" type="presOf" srcId="{BC7C9473-969E-4EE6-820C-965F522211F6}" destId="{5732BF1F-EAAB-4FE5-931F-56B8B61B4B10}" srcOrd="0" destOrd="0" presId="urn:microsoft.com/office/officeart/2005/8/layout/vList2"/>
    <dgm:cxn modelId="{6351E8BA-87DC-46D2-B011-1D5A3792670D}" type="presOf" srcId="{CA26FB6C-50EE-4499-864A-79184F2F5C19}" destId="{5D07C2E7-81D3-4B3D-8AB8-087E1BB3658A}" srcOrd="0" destOrd="0" presId="urn:microsoft.com/office/officeart/2005/8/layout/vList2"/>
    <dgm:cxn modelId="{94225AC7-6EDE-4776-8DD6-A19F59BD9423}" srcId="{5E51AA2F-98D5-4CFD-9AEE-A1302949D922}" destId="{BB255255-0152-4A37-8C4B-9DC63783BE9E}" srcOrd="2" destOrd="0" parTransId="{A5C652E0-091F-4D16-A07C-8C2779DAF1A0}" sibTransId="{29108A95-ACCE-4500-8413-304C2AF3D37E}"/>
    <dgm:cxn modelId="{4E0E72DC-18F4-4303-B0F3-A4C547C6EDD9}" type="presOf" srcId="{5E51AA2F-98D5-4CFD-9AEE-A1302949D922}" destId="{BBFA2728-7F99-4FED-8777-6E15CD378F6B}" srcOrd="0" destOrd="0" presId="urn:microsoft.com/office/officeart/2005/8/layout/vList2"/>
    <dgm:cxn modelId="{349DBAE0-2072-4DE6-944F-EB4C22221B29}" type="presOf" srcId="{3A1D915E-7C09-4EB2-87CE-73530F7B9DCF}" destId="{88D8D5ED-517D-4AEA-A373-3A9F2E4CB197}" srcOrd="0" destOrd="5" presId="urn:microsoft.com/office/officeart/2005/8/layout/vList2"/>
    <dgm:cxn modelId="{36169FE6-6E1E-42D9-A41B-3AFEDC60EE79}" srcId="{CA26FB6C-50EE-4499-864A-79184F2F5C19}" destId="{B166AC7A-450B-4953-BAE8-EB093E2C861E}" srcOrd="0" destOrd="0" parTransId="{A072E055-EECF-4042-A96B-0652D693D45F}" sibTransId="{375CB0BD-EA01-4C05-9838-8A6809B21F54}"/>
    <dgm:cxn modelId="{287B78ED-818A-40CC-BC20-51A8FB09034B}" type="presOf" srcId="{1844FBF3-7797-4DF9-B40A-2FDA9E2EDA57}" destId="{88D8D5ED-517D-4AEA-A373-3A9F2E4CB197}" srcOrd="0" destOrd="3" presId="urn:microsoft.com/office/officeart/2005/8/layout/vList2"/>
    <dgm:cxn modelId="{E9C696F9-D35F-4520-BE07-D8F2E8721A75}" srcId="{5E51AA2F-98D5-4CFD-9AEE-A1302949D922}" destId="{3A1D915E-7C09-4EB2-87CE-73530F7B9DCF}" srcOrd="5" destOrd="0" parTransId="{D678B7BC-6C54-4A16-BF70-276AAEAA08DF}" sibTransId="{74BFC290-F2A4-465C-8E78-487E9EE847CA}"/>
    <dgm:cxn modelId="{90404AED-A2C6-45FB-82D8-FD7AC088D5D5}" type="presParOf" srcId="{5732BF1F-EAAB-4FE5-931F-56B8B61B4B10}" destId="{5D07C2E7-81D3-4B3D-8AB8-087E1BB3658A}" srcOrd="0" destOrd="0" presId="urn:microsoft.com/office/officeart/2005/8/layout/vList2"/>
    <dgm:cxn modelId="{697FC07E-DBA4-4374-812D-944855AF725F}" type="presParOf" srcId="{5732BF1F-EAAB-4FE5-931F-56B8B61B4B10}" destId="{624D11B0-1E60-48C6-B09D-1F81C100E46C}" srcOrd="1" destOrd="0" presId="urn:microsoft.com/office/officeart/2005/8/layout/vList2"/>
    <dgm:cxn modelId="{0EE19B56-AD8E-481C-9EE5-49C8BBFEBD2C}" type="presParOf" srcId="{5732BF1F-EAAB-4FE5-931F-56B8B61B4B10}" destId="{BBFA2728-7F99-4FED-8777-6E15CD378F6B}" srcOrd="2" destOrd="0" presId="urn:microsoft.com/office/officeart/2005/8/layout/vList2"/>
    <dgm:cxn modelId="{8948CBC7-12ED-4205-929C-004A12D503E1}" type="presParOf" srcId="{5732BF1F-EAAB-4FE5-931F-56B8B61B4B10}" destId="{88D8D5ED-517D-4AEA-A373-3A9F2E4CB197}"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4B045F1-EA57-4F65-9EAB-31EDFD44B048}" type="doc">
      <dgm:prSet loTypeId="urn:microsoft.com/office/officeart/2005/8/layout/hList1" loCatId="list" qsTypeId="urn:microsoft.com/office/officeart/2005/8/quickstyle/simple2" qsCatId="simple" csTypeId="urn:microsoft.com/office/officeart/2005/8/colors/accent1_2" csCatId="accent1"/>
      <dgm:spPr/>
      <dgm:t>
        <a:bodyPr/>
        <a:lstStyle/>
        <a:p>
          <a:endParaRPr lang="en-US"/>
        </a:p>
      </dgm:t>
    </dgm:pt>
    <dgm:pt modelId="{2D011D58-9A22-4AFD-BAC7-2A7B865E880E}">
      <dgm:prSet/>
      <dgm:spPr/>
      <dgm:t>
        <a:bodyPr/>
        <a:lstStyle/>
        <a:p>
          <a:pPr rtl="0"/>
          <a:r>
            <a:rPr lang="en-US" b="1" u="sng"/>
            <a:t>Quality Management</a:t>
          </a:r>
          <a:r>
            <a:rPr lang="en-US"/>
            <a:t> means the processes established and operated by Health Plan or its designee relating to the quality of Covered Services.</a:t>
          </a:r>
        </a:p>
      </dgm:t>
    </dgm:pt>
    <dgm:pt modelId="{53D26EBA-8343-4CCE-90C5-464B6B3A4CB5}" type="parTrans" cxnId="{1EC3A5DA-8333-434A-BA7F-2DC0933FE056}">
      <dgm:prSet/>
      <dgm:spPr/>
      <dgm:t>
        <a:bodyPr/>
        <a:lstStyle/>
        <a:p>
          <a:endParaRPr lang="en-US"/>
        </a:p>
      </dgm:t>
    </dgm:pt>
    <dgm:pt modelId="{8CBE48E5-1B90-4BE8-A4E6-BBE3E91BD144}" type="sibTrans" cxnId="{1EC3A5DA-8333-434A-BA7F-2DC0933FE056}">
      <dgm:prSet/>
      <dgm:spPr/>
      <dgm:t>
        <a:bodyPr/>
        <a:lstStyle/>
        <a:p>
          <a:endParaRPr lang="en-US"/>
        </a:p>
      </dgm:t>
    </dgm:pt>
    <dgm:pt modelId="{9E88A740-4FFE-4867-B885-967512161CD2}">
      <dgm:prSet/>
      <dgm:spPr/>
      <dgm:t>
        <a:bodyPr/>
        <a:lstStyle/>
        <a:p>
          <a:pPr rtl="0"/>
          <a:endParaRPr lang="en-US" b="1" i="1"/>
        </a:p>
      </dgm:t>
    </dgm:pt>
    <dgm:pt modelId="{ACD41575-5C09-42C8-AEAC-3E40B8862005}" type="parTrans" cxnId="{C89FF957-2A07-4164-9F42-DDC99A3C3909}">
      <dgm:prSet/>
      <dgm:spPr/>
      <dgm:t>
        <a:bodyPr/>
        <a:lstStyle/>
        <a:p>
          <a:endParaRPr lang="en-US"/>
        </a:p>
      </dgm:t>
    </dgm:pt>
    <dgm:pt modelId="{5A1A55D8-D726-44F6-A2F7-96C670072AFB}" type="sibTrans" cxnId="{C89FF957-2A07-4164-9F42-DDC99A3C3909}">
      <dgm:prSet/>
      <dgm:spPr/>
      <dgm:t>
        <a:bodyPr/>
        <a:lstStyle/>
        <a:p>
          <a:endParaRPr lang="en-US"/>
        </a:p>
      </dgm:t>
    </dgm:pt>
    <dgm:pt modelId="{4B52555D-AA17-49F3-9CAB-C595094C4BAF}">
      <dgm:prSet/>
      <dgm:spPr/>
      <dgm:t>
        <a:bodyPr/>
        <a:lstStyle/>
        <a:p>
          <a:pPr rtl="0"/>
          <a:r>
            <a:rPr lang="en-US" b="1" i="1"/>
            <a:t>What are the processes? How many are there?</a:t>
          </a:r>
          <a:endParaRPr lang="en-US"/>
        </a:p>
      </dgm:t>
    </dgm:pt>
    <dgm:pt modelId="{8BBE1CED-FB12-4FC0-85C2-A714082C5D2B}" type="parTrans" cxnId="{50EEE9EC-A086-4EE7-82FA-B2F33299EA86}">
      <dgm:prSet/>
      <dgm:spPr/>
      <dgm:t>
        <a:bodyPr/>
        <a:lstStyle/>
        <a:p>
          <a:endParaRPr lang="en-US"/>
        </a:p>
      </dgm:t>
    </dgm:pt>
    <dgm:pt modelId="{9758E26A-FD8B-4F06-A196-6EF2F3C26327}" type="sibTrans" cxnId="{50EEE9EC-A086-4EE7-82FA-B2F33299EA86}">
      <dgm:prSet/>
      <dgm:spPr/>
      <dgm:t>
        <a:bodyPr/>
        <a:lstStyle/>
        <a:p>
          <a:endParaRPr lang="en-US"/>
        </a:p>
      </dgm:t>
    </dgm:pt>
    <dgm:pt modelId="{D6D815A9-D850-43D3-8B8E-D6878B7F57A0}">
      <dgm:prSet/>
      <dgm:spPr/>
      <dgm:t>
        <a:bodyPr/>
        <a:lstStyle/>
        <a:p>
          <a:pPr rtl="0"/>
          <a:endParaRPr lang="en-US" b="1" i="1"/>
        </a:p>
      </dgm:t>
    </dgm:pt>
    <dgm:pt modelId="{192DFBC6-FC41-4023-A675-6D2D9BC5B0BF}" type="parTrans" cxnId="{FE2C0C03-A1B5-4043-A95C-467C45C56AA7}">
      <dgm:prSet/>
      <dgm:spPr/>
      <dgm:t>
        <a:bodyPr/>
        <a:lstStyle/>
        <a:p>
          <a:endParaRPr lang="en-US"/>
        </a:p>
      </dgm:t>
    </dgm:pt>
    <dgm:pt modelId="{66C587C7-099F-4499-AFFC-AFF95169F100}" type="sibTrans" cxnId="{FE2C0C03-A1B5-4043-A95C-467C45C56AA7}">
      <dgm:prSet/>
      <dgm:spPr/>
      <dgm:t>
        <a:bodyPr/>
        <a:lstStyle/>
        <a:p>
          <a:endParaRPr lang="en-US"/>
        </a:p>
      </dgm:t>
    </dgm:pt>
    <dgm:pt modelId="{2D69430C-A6A8-49CD-99D4-8A209786A7BA}">
      <dgm:prSet/>
      <dgm:spPr/>
      <dgm:t>
        <a:bodyPr/>
        <a:lstStyle/>
        <a:p>
          <a:pPr rtl="0"/>
          <a:r>
            <a:rPr lang="en-US" b="1" i="1"/>
            <a:t>Who is the designee? Is it an employee or a contractor of the Health Plan? If the designee reviews medical records, claims or other privileged documents, have they signed a non-disclosure? What are their credentials? While it may not be appropriate to state all these things in the definition section, it may be wise to state it in another section such as the inspections or confidentiality section(s) of the contract.</a:t>
          </a:r>
          <a:endParaRPr lang="en-US"/>
        </a:p>
      </dgm:t>
    </dgm:pt>
    <dgm:pt modelId="{03306680-E1C3-45EC-B41F-76402A53F9DC}" type="parTrans" cxnId="{AF6D9374-64D9-4F66-A659-30CDA27162D6}">
      <dgm:prSet/>
      <dgm:spPr/>
      <dgm:t>
        <a:bodyPr/>
        <a:lstStyle/>
        <a:p>
          <a:endParaRPr lang="en-US"/>
        </a:p>
      </dgm:t>
    </dgm:pt>
    <dgm:pt modelId="{9BBCC3D7-56C4-4044-95CE-D19F3C7D2644}" type="sibTrans" cxnId="{AF6D9374-64D9-4F66-A659-30CDA27162D6}">
      <dgm:prSet/>
      <dgm:spPr/>
      <dgm:t>
        <a:bodyPr/>
        <a:lstStyle/>
        <a:p>
          <a:endParaRPr lang="en-US"/>
        </a:p>
      </dgm:t>
    </dgm:pt>
    <dgm:pt modelId="{1827EA03-89C6-4EEC-A140-35C6EEA7531E}" type="pres">
      <dgm:prSet presAssocID="{44B045F1-EA57-4F65-9EAB-31EDFD44B048}" presName="Name0" presStyleCnt="0">
        <dgm:presLayoutVars>
          <dgm:dir/>
          <dgm:animLvl val="lvl"/>
          <dgm:resizeHandles val="exact"/>
        </dgm:presLayoutVars>
      </dgm:prSet>
      <dgm:spPr/>
    </dgm:pt>
    <dgm:pt modelId="{B8AD514B-FCE3-4E6D-8D4B-7EF75B89536A}" type="pres">
      <dgm:prSet presAssocID="{2D011D58-9A22-4AFD-BAC7-2A7B865E880E}" presName="composite" presStyleCnt="0"/>
      <dgm:spPr/>
    </dgm:pt>
    <dgm:pt modelId="{6C90C508-ED3B-480C-9DA2-AA7A7CCD5C34}" type="pres">
      <dgm:prSet presAssocID="{2D011D58-9A22-4AFD-BAC7-2A7B865E880E}" presName="parTx" presStyleLbl="alignNode1" presStyleIdx="0" presStyleCnt="1">
        <dgm:presLayoutVars>
          <dgm:chMax val="0"/>
          <dgm:chPref val="0"/>
          <dgm:bulletEnabled val="1"/>
        </dgm:presLayoutVars>
      </dgm:prSet>
      <dgm:spPr/>
    </dgm:pt>
    <dgm:pt modelId="{EE5593DF-05ED-4D6F-BAED-B4885C540726}" type="pres">
      <dgm:prSet presAssocID="{2D011D58-9A22-4AFD-BAC7-2A7B865E880E}" presName="desTx" presStyleLbl="alignAccFollowNode1" presStyleIdx="0" presStyleCnt="1">
        <dgm:presLayoutVars>
          <dgm:bulletEnabled val="1"/>
        </dgm:presLayoutVars>
      </dgm:prSet>
      <dgm:spPr/>
    </dgm:pt>
  </dgm:ptLst>
  <dgm:cxnLst>
    <dgm:cxn modelId="{FE2C0C03-A1B5-4043-A95C-467C45C56AA7}" srcId="{2D011D58-9A22-4AFD-BAC7-2A7B865E880E}" destId="{D6D815A9-D850-43D3-8B8E-D6878B7F57A0}" srcOrd="2" destOrd="0" parTransId="{192DFBC6-FC41-4023-A675-6D2D9BC5B0BF}" sibTransId="{66C587C7-099F-4499-AFFC-AFF95169F100}"/>
    <dgm:cxn modelId="{B3343F1A-AB1E-4767-B31F-5A89952B0A8A}" type="presOf" srcId="{D6D815A9-D850-43D3-8B8E-D6878B7F57A0}" destId="{EE5593DF-05ED-4D6F-BAED-B4885C540726}" srcOrd="0" destOrd="2" presId="urn:microsoft.com/office/officeart/2005/8/layout/hList1"/>
    <dgm:cxn modelId="{ABDA3D6B-2529-446B-B7FB-01740644732D}" type="presOf" srcId="{2D011D58-9A22-4AFD-BAC7-2A7B865E880E}" destId="{6C90C508-ED3B-480C-9DA2-AA7A7CCD5C34}" srcOrd="0" destOrd="0" presId="urn:microsoft.com/office/officeart/2005/8/layout/hList1"/>
    <dgm:cxn modelId="{AF6D9374-64D9-4F66-A659-30CDA27162D6}" srcId="{2D011D58-9A22-4AFD-BAC7-2A7B865E880E}" destId="{2D69430C-A6A8-49CD-99D4-8A209786A7BA}" srcOrd="3" destOrd="0" parTransId="{03306680-E1C3-45EC-B41F-76402A53F9DC}" sibTransId="{9BBCC3D7-56C4-4044-95CE-D19F3C7D2644}"/>
    <dgm:cxn modelId="{C89FF957-2A07-4164-9F42-DDC99A3C3909}" srcId="{2D011D58-9A22-4AFD-BAC7-2A7B865E880E}" destId="{9E88A740-4FFE-4867-B885-967512161CD2}" srcOrd="0" destOrd="0" parTransId="{ACD41575-5C09-42C8-AEAC-3E40B8862005}" sibTransId="{5A1A55D8-D726-44F6-A2F7-96C670072AFB}"/>
    <dgm:cxn modelId="{2B364D82-8513-4E6D-8169-9C40DE6FD2B7}" type="presOf" srcId="{2D69430C-A6A8-49CD-99D4-8A209786A7BA}" destId="{EE5593DF-05ED-4D6F-BAED-B4885C540726}" srcOrd="0" destOrd="3" presId="urn:microsoft.com/office/officeart/2005/8/layout/hList1"/>
    <dgm:cxn modelId="{C0532796-ADDD-42D5-9B5B-CE3D9AE9B8EC}" type="presOf" srcId="{4B52555D-AA17-49F3-9CAB-C595094C4BAF}" destId="{EE5593DF-05ED-4D6F-BAED-B4885C540726}" srcOrd="0" destOrd="1" presId="urn:microsoft.com/office/officeart/2005/8/layout/hList1"/>
    <dgm:cxn modelId="{1EC3A5DA-8333-434A-BA7F-2DC0933FE056}" srcId="{44B045F1-EA57-4F65-9EAB-31EDFD44B048}" destId="{2D011D58-9A22-4AFD-BAC7-2A7B865E880E}" srcOrd="0" destOrd="0" parTransId="{53D26EBA-8343-4CCE-90C5-464B6B3A4CB5}" sibTransId="{8CBE48E5-1B90-4BE8-A4E6-BBE3E91BD144}"/>
    <dgm:cxn modelId="{2CE543E2-8454-4BB8-9CA8-12504D1A4701}" type="presOf" srcId="{44B045F1-EA57-4F65-9EAB-31EDFD44B048}" destId="{1827EA03-89C6-4EEC-A140-35C6EEA7531E}" srcOrd="0" destOrd="0" presId="urn:microsoft.com/office/officeart/2005/8/layout/hList1"/>
    <dgm:cxn modelId="{50EEE9EC-A086-4EE7-82FA-B2F33299EA86}" srcId="{2D011D58-9A22-4AFD-BAC7-2A7B865E880E}" destId="{4B52555D-AA17-49F3-9CAB-C595094C4BAF}" srcOrd="1" destOrd="0" parTransId="{8BBE1CED-FB12-4FC0-85C2-A714082C5D2B}" sibTransId="{9758E26A-FD8B-4F06-A196-6EF2F3C26327}"/>
    <dgm:cxn modelId="{D651D1F2-F770-466E-9DDC-A2B0F0896778}" type="presOf" srcId="{9E88A740-4FFE-4867-B885-967512161CD2}" destId="{EE5593DF-05ED-4D6F-BAED-B4885C540726}" srcOrd="0" destOrd="0" presId="urn:microsoft.com/office/officeart/2005/8/layout/hList1"/>
    <dgm:cxn modelId="{7EAB098A-C6AB-40AD-A758-FB1FD690D8AD}" type="presParOf" srcId="{1827EA03-89C6-4EEC-A140-35C6EEA7531E}" destId="{B8AD514B-FCE3-4E6D-8D4B-7EF75B89536A}" srcOrd="0" destOrd="0" presId="urn:microsoft.com/office/officeart/2005/8/layout/hList1"/>
    <dgm:cxn modelId="{EF5A2010-FB18-47BC-A28A-D6911852B423}" type="presParOf" srcId="{B8AD514B-FCE3-4E6D-8D4B-7EF75B89536A}" destId="{6C90C508-ED3B-480C-9DA2-AA7A7CCD5C34}" srcOrd="0" destOrd="0" presId="urn:microsoft.com/office/officeart/2005/8/layout/hList1"/>
    <dgm:cxn modelId="{D24065B1-C923-4036-8C34-2747F160E84A}" type="presParOf" srcId="{B8AD514B-FCE3-4E6D-8D4B-7EF75B89536A}" destId="{EE5593DF-05ED-4D6F-BAED-B4885C540726}"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ED668E5-5BDD-4497-8622-329B72085541}" type="doc">
      <dgm:prSet loTypeId="urn:microsoft.com/office/officeart/2018/5/layout/IconLeafLabelList" loCatId="icon" qsTypeId="urn:microsoft.com/office/officeart/2005/8/quickstyle/simple1" qsCatId="simple" csTypeId="urn:microsoft.com/office/officeart/2005/8/colors/accent3_2" csCatId="accent3" phldr="1"/>
      <dgm:spPr/>
      <dgm:t>
        <a:bodyPr/>
        <a:lstStyle/>
        <a:p>
          <a:endParaRPr lang="en-US"/>
        </a:p>
      </dgm:t>
    </dgm:pt>
    <dgm:pt modelId="{240D24BA-4604-4BE2-9AE3-5BE6B0430637}">
      <dgm:prSet/>
      <dgm:spPr/>
      <dgm:t>
        <a:bodyPr/>
        <a:lstStyle/>
        <a:p>
          <a:pPr>
            <a:lnSpc>
              <a:spcPct val="100000"/>
            </a:lnSpc>
            <a:defRPr cap="all"/>
          </a:pPr>
          <a:r>
            <a:rPr lang="en-US"/>
            <a:t>Memo of Understanding</a:t>
          </a:r>
        </a:p>
      </dgm:t>
    </dgm:pt>
    <dgm:pt modelId="{7E8F823C-3BF5-4DD7-B317-AA5E128F3A64}" type="parTrans" cxnId="{40A5887B-BABA-4D4E-A4D6-AC1112A40DEE}">
      <dgm:prSet/>
      <dgm:spPr/>
      <dgm:t>
        <a:bodyPr/>
        <a:lstStyle/>
        <a:p>
          <a:endParaRPr lang="en-US"/>
        </a:p>
      </dgm:t>
    </dgm:pt>
    <dgm:pt modelId="{73E6B1D4-9BE4-44A9-90C8-64AC16E33F6B}" type="sibTrans" cxnId="{40A5887B-BABA-4D4E-A4D6-AC1112A40DEE}">
      <dgm:prSet/>
      <dgm:spPr/>
      <dgm:t>
        <a:bodyPr/>
        <a:lstStyle/>
        <a:p>
          <a:endParaRPr lang="en-US"/>
        </a:p>
      </dgm:t>
    </dgm:pt>
    <dgm:pt modelId="{98227076-3B9B-4C5A-A91B-08AFA4347A1E}">
      <dgm:prSet/>
      <dgm:spPr/>
      <dgm:t>
        <a:bodyPr/>
        <a:lstStyle/>
        <a:p>
          <a:pPr>
            <a:lnSpc>
              <a:spcPct val="100000"/>
            </a:lnSpc>
            <a:defRPr cap="all"/>
          </a:pPr>
          <a:r>
            <a:rPr lang="en-US"/>
            <a:t>Letter of Intent</a:t>
          </a:r>
        </a:p>
      </dgm:t>
    </dgm:pt>
    <dgm:pt modelId="{969FA4F8-790B-4856-B760-AD7BA83C2393}" type="parTrans" cxnId="{85895373-804D-42E0-85A7-CDF6D56EC2FA}">
      <dgm:prSet/>
      <dgm:spPr/>
      <dgm:t>
        <a:bodyPr/>
        <a:lstStyle/>
        <a:p>
          <a:endParaRPr lang="en-US"/>
        </a:p>
      </dgm:t>
    </dgm:pt>
    <dgm:pt modelId="{72DEF673-9EFF-4701-9A38-96BE3FA3A51C}" type="sibTrans" cxnId="{85895373-804D-42E0-85A7-CDF6D56EC2FA}">
      <dgm:prSet/>
      <dgm:spPr/>
      <dgm:t>
        <a:bodyPr/>
        <a:lstStyle/>
        <a:p>
          <a:endParaRPr lang="en-US"/>
        </a:p>
      </dgm:t>
    </dgm:pt>
    <dgm:pt modelId="{99974139-F9E0-431C-8066-0F67262DC428}" type="pres">
      <dgm:prSet presAssocID="{8ED668E5-5BDD-4497-8622-329B72085541}" presName="root" presStyleCnt="0">
        <dgm:presLayoutVars>
          <dgm:dir/>
          <dgm:resizeHandles val="exact"/>
        </dgm:presLayoutVars>
      </dgm:prSet>
      <dgm:spPr/>
    </dgm:pt>
    <dgm:pt modelId="{4770BBC9-AF59-4530-A603-380BC62BFD16}" type="pres">
      <dgm:prSet presAssocID="{240D24BA-4604-4BE2-9AE3-5BE6B0430637}" presName="compNode" presStyleCnt="0"/>
      <dgm:spPr/>
    </dgm:pt>
    <dgm:pt modelId="{8C6702EA-A23B-472C-AD45-B65409DACFD8}" type="pres">
      <dgm:prSet presAssocID="{240D24BA-4604-4BE2-9AE3-5BE6B0430637}" presName="iconBgRect" presStyleLbl="bgShp" presStyleIdx="0" presStyleCnt="2"/>
      <dgm:spPr>
        <a:prstGeom prst="round2DiagRect">
          <a:avLst>
            <a:gd name="adj1" fmla="val 29727"/>
            <a:gd name="adj2" fmla="val 0"/>
          </a:avLst>
        </a:prstGeom>
      </dgm:spPr>
    </dgm:pt>
    <dgm:pt modelId="{8D01668B-519A-4858-B325-BE672CC809B9}" type="pres">
      <dgm:prSet presAssocID="{240D24BA-4604-4BE2-9AE3-5BE6B043063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7A2E41DE-CE77-45BF-9D29-C339E92A0346}" type="pres">
      <dgm:prSet presAssocID="{240D24BA-4604-4BE2-9AE3-5BE6B0430637}" presName="spaceRect" presStyleCnt="0"/>
      <dgm:spPr/>
    </dgm:pt>
    <dgm:pt modelId="{C8C78F30-217E-475C-90B2-BAD2A09921C3}" type="pres">
      <dgm:prSet presAssocID="{240D24BA-4604-4BE2-9AE3-5BE6B0430637}" presName="textRect" presStyleLbl="revTx" presStyleIdx="0" presStyleCnt="2">
        <dgm:presLayoutVars>
          <dgm:chMax val="1"/>
          <dgm:chPref val="1"/>
        </dgm:presLayoutVars>
      </dgm:prSet>
      <dgm:spPr/>
    </dgm:pt>
    <dgm:pt modelId="{3BF54D76-ABCF-4A15-88BC-D582F033B3F6}" type="pres">
      <dgm:prSet presAssocID="{73E6B1D4-9BE4-44A9-90C8-64AC16E33F6B}" presName="sibTrans" presStyleCnt="0"/>
      <dgm:spPr/>
    </dgm:pt>
    <dgm:pt modelId="{0202094D-BEFB-405A-9FF7-0FC585EF1025}" type="pres">
      <dgm:prSet presAssocID="{98227076-3B9B-4C5A-A91B-08AFA4347A1E}" presName="compNode" presStyleCnt="0"/>
      <dgm:spPr/>
    </dgm:pt>
    <dgm:pt modelId="{6A64E18D-8631-4AAB-A13A-3D10DD4E47B3}" type="pres">
      <dgm:prSet presAssocID="{98227076-3B9B-4C5A-A91B-08AFA4347A1E}" presName="iconBgRect" presStyleLbl="bgShp" presStyleIdx="1" presStyleCnt="2"/>
      <dgm:spPr>
        <a:prstGeom prst="round2DiagRect">
          <a:avLst>
            <a:gd name="adj1" fmla="val 29727"/>
            <a:gd name="adj2" fmla="val 0"/>
          </a:avLst>
        </a:prstGeom>
      </dgm:spPr>
    </dgm:pt>
    <dgm:pt modelId="{2B1B1F75-E072-4412-9555-18510E70B25D}" type="pres">
      <dgm:prSet presAssocID="{98227076-3B9B-4C5A-A91B-08AFA4347A1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envelope"/>
        </a:ext>
      </dgm:extLst>
    </dgm:pt>
    <dgm:pt modelId="{78E9B065-1920-4BA4-8844-466C5D90260F}" type="pres">
      <dgm:prSet presAssocID="{98227076-3B9B-4C5A-A91B-08AFA4347A1E}" presName="spaceRect" presStyleCnt="0"/>
      <dgm:spPr/>
    </dgm:pt>
    <dgm:pt modelId="{BFF22AC2-CC55-4830-AEC9-79721DC278D9}" type="pres">
      <dgm:prSet presAssocID="{98227076-3B9B-4C5A-A91B-08AFA4347A1E}" presName="textRect" presStyleLbl="revTx" presStyleIdx="1" presStyleCnt="2">
        <dgm:presLayoutVars>
          <dgm:chMax val="1"/>
          <dgm:chPref val="1"/>
        </dgm:presLayoutVars>
      </dgm:prSet>
      <dgm:spPr/>
    </dgm:pt>
  </dgm:ptLst>
  <dgm:cxnLst>
    <dgm:cxn modelId="{85895373-804D-42E0-85A7-CDF6D56EC2FA}" srcId="{8ED668E5-5BDD-4497-8622-329B72085541}" destId="{98227076-3B9B-4C5A-A91B-08AFA4347A1E}" srcOrd="1" destOrd="0" parTransId="{969FA4F8-790B-4856-B760-AD7BA83C2393}" sibTransId="{72DEF673-9EFF-4701-9A38-96BE3FA3A51C}"/>
    <dgm:cxn modelId="{40A5887B-BABA-4D4E-A4D6-AC1112A40DEE}" srcId="{8ED668E5-5BDD-4497-8622-329B72085541}" destId="{240D24BA-4604-4BE2-9AE3-5BE6B0430637}" srcOrd="0" destOrd="0" parTransId="{7E8F823C-3BF5-4DD7-B317-AA5E128F3A64}" sibTransId="{73E6B1D4-9BE4-44A9-90C8-64AC16E33F6B}"/>
    <dgm:cxn modelId="{EC2FF989-8668-4D64-8A1F-5320BD6F9833}" type="presOf" srcId="{8ED668E5-5BDD-4497-8622-329B72085541}" destId="{99974139-F9E0-431C-8066-0F67262DC428}" srcOrd="0" destOrd="0" presId="urn:microsoft.com/office/officeart/2018/5/layout/IconLeafLabelList"/>
    <dgm:cxn modelId="{466C3199-C2E7-4B81-9520-884E8EED0D41}" type="presOf" srcId="{98227076-3B9B-4C5A-A91B-08AFA4347A1E}" destId="{BFF22AC2-CC55-4830-AEC9-79721DC278D9}" srcOrd="0" destOrd="0" presId="urn:microsoft.com/office/officeart/2018/5/layout/IconLeafLabelList"/>
    <dgm:cxn modelId="{836BCEEF-0342-41AB-8F4A-DCF4C7FBA2F7}" type="presOf" srcId="{240D24BA-4604-4BE2-9AE3-5BE6B0430637}" destId="{C8C78F30-217E-475C-90B2-BAD2A09921C3}" srcOrd="0" destOrd="0" presId="urn:microsoft.com/office/officeart/2018/5/layout/IconLeafLabelList"/>
    <dgm:cxn modelId="{A490C773-03F5-4220-8E84-9AFA94E3FA59}" type="presParOf" srcId="{99974139-F9E0-431C-8066-0F67262DC428}" destId="{4770BBC9-AF59-4530-A603-380BC62BFD16}" srcOrd="0" destOrd="0" presId="urn:microsoft.com/office/officeart/2018/5/layout/IconLeafLabelList"/>
    <dgm:cxn modelId="{62B0C355-D099-4109-AB73-266F312A02EB}" type="presParOf" srcId="{4770BBC9-AF59-4530-A603-380BC62BFD16}" destId="{8C6702EA-A23B-472C-AD45-B65409DACFD8}" srcOrd="0" destOrd="0" presId="urn:microsoft.com/office/officeart/2018/5/layout/IconLeafLabelList"/>
    <dgm:cxn modelId="{C4E90D7E-7A5A-406B-9E5D-C3DF6EC13F4F}" type="presParOf" srcId="{4770BBC9-AF59-4530-A603-380BC62BFD16}" destId="{8D01668B-519A-4858-B325-BE672CC809B9}" srcOrd="1" destOrd="0" presId="urn:microsoft.com/office/officeart/2018/5/layout/IconLeafLabelList"/>
    <dgm:cxn modelId="{6412C6EF-A6D2-4777-9CA4-467739711E19}" type="presParOf" srcId="{4770BBC9-AF59-4530-A603-380BC62BFD16}" destId="{7A2E41DE-CE77-45BF-9D29-C339E92A0346}" srcOrd="2" destOrd="0" presId="urn:microsoft.com/office/officeart/2018/5/layout/IconLeafLabelList"/>
    <dgm:cxn modelId="{B9E31B2A-D20D-4657-ADB3-F3E3525CDFF8}" type="presParOf" srcId="{4770BBC9-AF59-4530-A603-380BC62BFD16}" destId="{C8C78F30-217E-475C-90B2-BAD2A09921C3}" srcOrd="3" destOrd="0" presId="urn:microsoft.com/office/officeart/2018/5/layout/IconLeafLabelList"/>
    <dgm:cxn modelId="{BF5D1988-A03E-4769-9D35-10BD9A5AEB04}" type="presParOf" srcId="{99974139-F9E0-431C-8066-0F67262DC428}" destId="{3BF54D76-ABCF-4A15-88BC-D582F033B3F6}" srcOrd="1" destOrd="0" presId="urn:microsoft.com/office/officeart/2018/5/layout/IconLeafLabelList"/>
    <dgm:cxn modelId="{C4CAB5F9-1DFF-4FC7-8E10-5B78A6FC3E7B}" type="presParOf" srcId="{99974139-F9E0-431C-8066-0F67262DC428}" destId="{0202094D-BEFB-405A-9FF7-0FC585EF1025}" srcOrd="2" destOrd="0" presId="urn:microsoft.com/office/officeart/2018/5/layout/IconLeafLabelList"/>
    <dgm:cxn modelId="{84FEEE1C-FFA4-4B3A-B623-3E8152A43C34}" type="presParOf" srcId="{0202094D-BEFB-405A-9FF7-0FC585EF1025}" destId="{6A64E18D-8631-4AAB-A13A-3D10DD4E47B3}" srcOrd="0" destOrd="0" presId="urn:microsoft.com/office/officeart/2018/5/layout/IconLeafLabelList"/>
    <dgm:cxn modelId="{547F5649-5FF5-4DD0-A70F-A4624B7B9821}" type="presParOf" srcId="{0202094D-BEFB-405A-9FF7-0FC585EF1025}" destId="{2B1B1F75-E072-4412-9555-18510E70B25D}" srcOrd="1" destOrd="0" presId="urn:microsoft.com/office/officeart/2018/5/layout/IconLeafLabelList"/>
    <dgm:cxn modelId="{3B9F3012-F8CF-494C-BCFA-70F5D3BC4BBA}" type="presParOf" srcId="{0202094D-BEFB-405A-9FF7-0FC585EF1025}" destId="{78E9B065-1920-4BA4-8844-466C5D90260F}" srcOrd="2" destOrd="0" presId="urn:microsoft.com/office/officeart/2018/5/layout/IconLeafLabelList"/>
    <dgm:cxn modelId="{1B6ADED0-384F-4453-9295-05E73986DBCC}" type="presParOf" srcId="{0202094D-BEFB-405A-9FF7-0FC585EF1025}" destId="{BFF22AC2-CC55-4830-AEC9-79721DC278D9}"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8CB9CE1-0138-430E-963F-0F8FA10F3436}"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33AAD163-5C68-4FA7-BDAC-F50BB05B8864}">
      <dgm:prSet/>
      <dgm:spPr/>
      <dgm:t>
        <a:bodyPr anchor="ctr"/>
        <a:lstStyle/>
        <a:p>
          <a:pPr rtl="0"/>
          <a:r>
            <a:rPr lang="en-US"/>
            <a:t>Names of the parties involved</a:t>
          </a:r>
        </a:p>
      </dgm:t>
    </dgm:pt>
    <dgm:pt modelId="{6480505F-8A2D-4348-A3B6-0D2C099EE0B0}" type="parTrans" cxnId="{0E032F68-6DFE-462F-BB06-4D256B234388}">
      <dgm:prSet/>
      <dgm:spPr/>
      <dgm:t>
        <a:bodyPr/>
        <a:lstStyle/>
        <a:p>
          <a:endParaRPr lang="en-US"/>
        </a:p>
      </dgm:t>
    </dgm:pt>
    <dgm:pt modelId="{5599AC7F-63C6-42BD-B875-2851FED163AB}" type="sibTrans" cxnId="{0E032F68-6DFE-462F-BB06-4D256B234388}">
      <dgm:prSet/>
      <dgm:spPr/>
      <dgm:t>
        <a:bodyPr/>
        <a:lstStyle/>
        <a:p>
          <a:endParaRPr lang="en-US"/>
        </a:p>
      </dgm:t>
    </dgm:pt>
    <dgm:pt modelId="{E052164A-FB82-4730-AAA3-711AFFB87AA2}">
      <dgm:prSet/>
      <dgm:spPr/>
      <dgm:t>
        <a:bodyPr anchor="ctr"/>
        <a:lstStyle/>
        <a:p>
          <a:pPr rtl="0"/>
          <a:r>
            <a:rPr lang="en-US"/>
            <a:t>Purpose and scope</a:t>
          </a:r>
        </a:p>
      </dgm:t>
    </dgm:pt>
    <dgm:pt modelId="{F82DB5B8-6361-4F7B-9975-531FBB7BA149}" type="parTrans" cxnId="{FC6478A1-C3C4-4DFD-B015-99A6254DCB4D}">
      <dgm:prSet/>
      <dgm:spPr/>
      <dgm:t>
        <a:bodyPr/>
        <a:lstStyle/>
        <a:p>
          <a:endParaRPr lang="en-US"/>
        </a:p>
      </dgm:t>
    </dgm:pt>
    <dgm:pt modelId="{87958368-F5C0-4707-A1CF-621B4993F034}" type="sibTrans" cxnId="{FC6478A1-C3C4-4DFD-B015-99A6254DCB4D}">
      <dgm:prSet/>
      <dgm:spPr/>
      <dgm:t>
        <a:bodyPr/>
        <a:lstStyle/>
        <a:p>
          <a:endParaRPr lang="en-US"/>
        </a:p>
      </dgm:t>
    </dgm:pt>
    <dgm:pt modelId="{6793A45F-48E8-46D1-9AB3-810F3FD2187D}">
      <dgm:prSet/>
      <dgm:spPr/>
      <dgm:t>
        <a:bodyPr anchor="ctr"/>
        <a:lstStyle/>
        <a:p>
          <a:pPr rtl="0"/>
          <a:r>
            <a:rPr lang="en-US"/>
            <a:t>Timing</a:t>
          </a:r>
        </a:p>
      </dgm:t>
    </dgm:pt>
    <dgm:pt modelId="{8DF4F9EE-204C-44B5-AE16-7064E0173EA5}" type="parTrans" cxnId="{D797C42C-D90C-4F2F-852E-4FE90349CBED}">
      <dgm:prSet/>
      <dgm:spPr/>
      <dgm:t>
        <a:bodyPr/>
        <a:lstStyle/>
        <a:p>
          <a:endParaRPr lang="en-US"/>
        </a:p>
      </dgm:t>
    </dgm:pt>
    <dgm:pt modelId="{35E612C5-FE6A-408A-A3D0-A61594CE0759}" type="sibTrans" cxnId="{D797C42C-D90C-4F2F-852E-4FE90349CBED}">
      <dgm:prSet/>
      <dgm:spPr/>
      <dgm:t>
        <a:bodyPr/>
        <a:lstStyle/>
        <a:p>
          <a:endParaRPr lang="en-US"/>
        </a:p>
      </dgm:t>
    </dgm:pt>
    <dgm:pt modelId="{BD2C2F5E-8DC5-46DC-8B0E-27534CC44981}">
      <dgm:prSet/>
      <dgm:spPr/>
      <dgm:t>
        <a:bodyPr anchor="ctr"/>
        <a:lstStyle/>
        <a:p>
          <a:pPr rtl="0"/>
          <a:r>
            <a:rPr lang="en-US"/>
            <a:t>Conditions and arrangements</a:t>
          </a:r>
        </a:p>
      </dgm:t>
    </dgm:pt>
    <dgm:pt modelId="{EFF6B742-26A5-4F81-AEC9-F010F56D469D}" type="parTrans" cxnId="{0D732B3C-9D6F-432F-83DE-2F4990C9DAF6}">
      <dgm:prSet/>
      <dgm:spPr/>
      <dgm:t>
        <a:bodyPr/>
        <a:lstStyle/>
        <a:p>
          <a:endParaRPr lang="en-US"/>
        </a:p>
      </dgm:t>
    </dgm:pt>
    <dgm:pt modelId="{4A590D98-922E-44BC-B936-8248C318AB03}" type="sibTrans" cxnId="{0D732B3C-9D6F-432F-83DE-2F4990C9DAF6}">
      <dgm:prSet/>
      <dgm:spPr/>
      <dgm:t>
        <a:bodyPr/>
        <a:lstStyle/>
        <a:p>
          <a:endParaRPr lang="en-US"/>
        </a:p>
      </dgm:t>
    </dgm:pt>
    <dgm:pt modelId="{2B7BF369-7083-4DE6-AF08-389A50B73D3C}">
      <dgm:prSet/>
      <dgm:spPr/>
      <dgm:t>
        <a:bodyPr anchor="ctr"/>
        <a:lstStyle/>
        <a:p>
          <a:pPr rtl="0"/>
          <a:r>
            <a:rPr lang="en-US"/>
            <a:t>Future cooperation</a:t>
          </a:r>
        </a:p>
      </dgm:t>
    </dgm:pt>
    <dgm:pt modelId="{A414857E-5845-4922-8861-954A5C860243}" type="parTrans" cxnId="{C2FDE0B7-C45B-4A34-879C-815D328DC2B5}">
      <dgm:prSet/>
      <dgm:spPr/>
      <dgm:t>
        <a:bodyPr/>
        <a:lstStyle/>
        <a:p>
          <a:endParaRPr lang="en-US"/>
        </a:p>
      </dgm:t>
    </dgm:pt>
    <dgm:pt modelId="{B73D7C73-7D7A-4539-969A-6238F48F505C}" type="sibTrans" cxnId="{C2FDE0B7-C45B-4A34-879C-815D328DC2B5}">
      <dgm:prSet/>
      <dgm:spPr/>
      <dgm:t>
        <a:bodyPr/>
        <a:lstStyle/>
        <a:p>
          <a:endParaRPr lang="en-US"/>
        </a:p>
      </dgm:t>
    </dgm:pt>
    <dgm:pt modelId="{D83A9554-3848-4A5D-A7F1-6DFFC5BD3C41}">
      <dgm:prSet/>
      <dgm:spPr/>
      <dgm:t>
        <a:bodyPr anchor="ctr"/>
        <a:lstStyle/>
        <a:p>
          <a:pPr rtl="0"/>
          <a:r>
            <a:rPr lang="en-US"/>
            <a:t>Describes the general conditions and arrangements for future cooperation between the parties. It may not be legally binding on the parties. The exact terms and conditions of future cooperation will be negotiated in due course and laid down in a contract, should circumstances permit. </a:t>
          </a:r>
        </a:p>
      </dgm:t>
    </dgm:pt>
    <dgm:pt modelId="{06B23956-C404-40FA-9637-DC87FFAF3684}" type="parTrans" cxnId="{0771B5BA-3381-4471-891B-C23EAC6B4C9A}">
      <dgm:prSet/>
      <dgm:spPr/>
      <dgm:t>
        <a:bodyPr/>
        <a:lstStyle/>
        <a:p>
          <a:endParaRPr lang="en-US"/>
        </a:p>
      </dgm:t>
    </dgm:pt>
    <dgm:pt modelId="{1B176979-40A3-427B-A46C-F08939D000E0}" type="sibTrans" cxnId="{0771B5BA-3381-4471-891B-C23EAC6B4C9A}">
      <dgm:prSet/>
      <dgm:spPr/>
      <dgm:t>
        <a:bodyPr/>
        <a:lstStyle/>
        <a:p>
          <a:endParaRPr lang="en-US"/>
        </a:p>
      </dgm:t>
    </dgm:pt>
    <dgm:pt modelId="{C805F3D3-4D65-4338-88B1-CB17D41EB932}">
      <dgm:prSet/>
      <dgm:spPr/>
      <dgm:t>
        <a:bodyPr/>
        <a:lstStyle/>
        <a:p>
          <a:pPr rtl="0"/>
          <a:endParaRPr lang="en-US" dirty="0"/>
        </a:p>
      </dgm:t>
    </dgm:pt>
    <dgm:pt modelId="{9B5DBE77-6A71-4892-B783-5F9A92512D4F}" type="sibTrans" cxnId="{4EDE04EE-D025-434A-8BD7-56608449445E}">
      <dgm:prSet/>
      <dgm:spPr/>
      <dgm:t>
        <a:bodyPr/>
        <a:lstStyle/>
        <a:p>
          <a:endParaRPr lang="en-US"/>
        </a:p>
      </dgm:t>
    </dgm:pt>
    <dgm:pt modelId="{34F591C8-9355-4667-BFB3-D79C9F90E7E8}" type="parTrans" cxnId="{4EDE04EE-D025-434A-8BD7-56608449445E}">
      <dgm:prSet/>
      <dgm:spPr/>
      <dgm:t>
        <a:bodyPr/>
        <a:lstStyle/>
        <a:p>
          <a:endParaRPr lang="en-US"/>
        </a:p>
      </dgm:t>
    </dgm:pt>
    <dgm:pt modelId="{36F9DC44-D2F5-4BC1-AD98-495BD21C74FD}" type="pres">
      <dgm:prSet presAssocID="{E8CB9CE1-0138-430E-963F-0F8FA10F3436}" presName="vert0" presStyleCnt="0">
        <dgm:presLayoutVars>
          <dgm:dir/>
          <dgm:animOne val="branch"/>
          <dgm:animLvl val="lvl"/>
        </dgm:presLayoutVars>
      </dgm:prSet>
      <dgm:spPr/>
    </dgm:pt>
    <dgm:pt modelId="{348A28EC-F2B1-4E16-9F9E-195EDFE243BD}" type="pres">
      <dgm:prSet presAssocID="{C805F3D3-4D65-4338-88B1-CB17D41EB932}" presName="thickLine" presStyleLbl="alignNode1" presStyleIdx="0" presStyleCnt="1"/>
      <dgm:spPr/>
    </dgm:pt>
    <dgm:pt modelId="{80204BCF-C4D2-461D-8105-8714AE8316E0}" type="pres">
      <dgm:prSet presAssocID="{C805F3D3-4D65-4338-88B1-CB17D41EB932}" presName="horz1" presStyleCnt="0"/>
      <dgm:spPr/>
    </dgm:pt>
    <dgm:pt modelId="{B95701FC-0CFC-4C68-9654-021AD5306A04}" type="pres">
      <dgm:prSet presAssocID="{C805F3D3-4D65-4338-88B1-CB17D41EB932}" presName="tx1" presStyleLbl="revTx" presStyleIdx="0" presStyleCnt="7"/>
      <dgm:spPr/>
    </dgm:pt>
    <dgm:pt modelId="{4E8FC55A-E579-4B92-ACC8-071D0B786C5B}" type="pres">
      <dgm:prSet presAssocID="{C805F3D3-4D65-4338-88B1-CB17D41EB932}" presName="vert1" presStyleCnt="0"/>
      <dgm:spPr/>
    </dgm:pt>
    <dgm:pt modelId="{BF4C367A-688D-4393-A87B-7F37ACE470E8}" type="pres">
      <dgm:prSet presAssocID="{33AAD163-5C68-4FA7-BDAC-F50BB05B8864}" presName="vertSpace2a" presStyleCnt="0"/>
      <dgm:spPr/>
    </dgm:pt>
    <dgm:pt modelId="{2404D847-4457-4859-B68C-5DCCBFB10B2F}" type="pres">
      <dgm:prSet presAssocID="{33AAD163-5C68-4FA7-BDAC-F50BB05B8864}" presName="horz2" presStyleCnt="0"/>
      <dgm:spPr/>
    </dgm:pt>
    <dgm:pt modelId="{9D1D04B0-76D3-4459-B693-C63BFE830FBF}" type="pres">
      <dgm:prSet presAssocID="{33AAD163-5C68-4FA7-BDAC-F50BB05B8864}" presName="horzSpace2" presStyleCnt="0"/>
      <dgm:spPr/>
    </dgm:pt>
    <dgm:pt modelId="{C165D6FF-E336-4732-8098-595C7BBD60E2}" type="pres">
      <dgm:prSet presAssocID="{33AAD163-5C68-4FA7-BDAC-F50BB05B8864}" presName="tx2" presStyleLbl="revTx" presStyleIdx="1" presStyleCnt="7"/>
      <dgm:spPr/>
    </dgm:pt>
    <dgm:pt modelId="{0778870B-889C-416D-A9CC-4D330EB7A390}" type="pres">
      <dgm:prSet presAssocID="{33AAD163-5C68-4FA7-BDAC-F50BB05B8864}" presName="vert2" presStyleCnt="0"/>
      <dgm:spPr/>
    </dgm:pt>
    <dgm:pt modelId="{72210F33-B22E-48C4-A08D-4F2617A98ECE}" type="pres">
      <dgm:prSet presAssocID="{33AAD163-5C68-4FA7-BDAC-F50BB05B8864}" presName="thinLine2b" presStyleLbl="callout" presStyleIdx="0" presStyleCnt="6"/>
      <dgm:spPr/>
    </dgm:pt>
    <dgm:pt modelId="{3A5DC6CB-02AA-4B10-9802-AA0E055E4EE8}" type="pres">
      <dgm:prSet presAssocID="{33AAD163-5C68-4FA7-BDAC-F50BB05B8864}" presName="vertSpace2b" presStyleCnt="0"/>
      <dgm:spPr/>
    </dgm:pt>
    <dgm:pt modelId="{2BE07130-4639-487D-B8EA-DDD6808439FC}" type="pres">
      <dgm:prSet presAssocID="{E052164A-FB82-4730-AAA3-711AFFB87AA2}" presName="horz2" presStyleCnt="0"/>
      <dgm:spPr/>
    </dgm:pt>
    <dgm:pt modelId="{2EA09F33-C5A6-4246-B62D-0473AC587BA7}" type="pres">
      <dgm:prSet presAssocID="{E052164A-FB82-4730-AAA3-711AFFB87AA2}" presName="horzSpace2" presStyleCnt="0"/>
      <dgm:spPr/>
    </dgm:pt>
    <dgm:pt modelId="{5BCEDD9C-CAC9-4D22-B60C-B9BA06563EA7}" type="pres">
      <dgm:prSet presAssocID="{E052164A-FB82-4730-AAA3-711AFFB87AA2}" presName="tx2" presStyleLbl="revTx" presStyleIdx="2" presStyleCnt="7"/>
      <dgm:spPr/>
    </dgm:pt>
    <dgm:pt modelId="{DF1BACCA-8972-46C4-8EBF-EF5FCF778BB7}" type="pres">
      <dgm:prSet presAssocID="{E052164A-FB82-4730-AAA3-711AFFB87AA2}" presName="vert2" presStyleCnt="0"/>
      <dgm:spPr/>
    </dgm:pt>
    <dgm:pt modelId="{37D6E840-48DF-4E7B-95F0-D11A70AAB86F}" type="pres">
      <dgm:prSet presAssocID="{E052164A-FB82-4730-AAA3-711AFFB87AA2}" presName="thinLine2b" presStyleLbl="callout" presStyleIdx="1" presStyleCnt="6"/>
      <dgm:spPr/>
    </dgm:pt>
    <dgm:pt modelId="{E2765046-582A-4E26-B6FA-AABAA7E8040C}" type="pres">
      <dgm:prSet presAssocID="{E052164A-FB82-4730-AAA3-711AFFB87AA2}" presName="vertSpace2b" presStyleCnt="0"/>
      <dgm:spPr/>
    </dgm:pt>
    <dgm:pt modelId="{45355B35-6866-40E5-AE8C-FC4D3A72A6EA}" type="pres">
      <dgm:prSet presAssocID="{6793A45F-48E8-46D1-9AB3-810F3FD2187D}" presName="horz2" presStyleCnt="0"/>
      <dgm:spPr/>
    </dgm:pt>
    <dgm:pt modelId="{C175FD51-D7B8-4DC3-8D47-6E4035430065}" type="pres">
      <dgm:prSet presAssocID="{6793A45F-48E8-46D1-9AB3-810F3FD2187D}" presName="horzSpace2" presStyleCnt="0"/>
      <dgm:spPr/>
    </dgm:pt>
    <dgm:pt modelId="{9E40D3D5-597D-4073-B040-DA87E1D10102}" type="pres">
      <dgm:prSet presAssocID="{6793A45F-48E8-46D1-9AB3-810F3FD2187D}" presName="tx2" presStyleLbl="revTx" presStyleIdx="3" presStyleCnt="7"/>
      <dgm:spPr/>
    </dgm:pt>
    <dgm:pt modelId="{3F970D4F-441F-4C89-B960-2F62B1C28DE2}" type="pres">
      <dgm:prSet presAssocID="{6793A45F-48E8-46D1-9AB3-810F3FD2187D}" presName="vert2" presStyleCnt="0"/>
      <dgm:spPr/>
    </dgm:pt>
    <dgm:pt modelId="{074D0999-8D59-4B26-B69F-9A08768AD575}" type="pres">
      <dgm:prSet presAssocID="{6793A45F-48E8-46D1-9AB3-810F3FD2187D}" presName="thinLine2b" presStyleLbl="callout" presStyleIdx="2" presStyleCnt="6"/>
      <dgm:spPr/>
    </dgm:pt>
    <dgm:pt modelId="{80B21A8A-9B97-45C5-B7F3-32B59D9EF6CF}" type="pres">
      <dgm:prSet presAssocID="{6793A45F-48E8-46D1-9AB3-810F3FD2187D}" presName="vertSpace2b" presStyleCnt="0"/>
      <dgm:spPr/>
    </dgm:pt>
    <dgm:pt modelId="{8243D72E-7BE3-4D2D-BE03-E0DD91843EB1}" type="pres">
      <dgm:prSet presAssocID="{BD2C2F5E-8DC5-46DC-8B0E-27534CC44981}" presName="horz2" presStyleCnt="0"/>
      <dgm:spPr/>
    </dgm:pt>
    <dgm:pt modelId="{365E1E17-4915-41D1-85C8-C54EF3DDB1F6}" type="pres">
      <dgm:prSet presAssocID="{BD2C2F5E-8DC5-46DC-8B0E-27534CC44981}" presName="horzSpace2" presStyleCnt="0"/>
      <dgm:spPr/>
    </dgm:pt>
    <dgm:pt modelId="{BE845F31-DFA1-42BF-BC5D-5C00E7675959}" type="pres">
      <dgm:prSet presAssocID="{BD2C2F5E-8DC5-46DC-8B0E-27534CC44981}" presName="tx2" presStyleLbl="revTx" presStyleIdx="4" presStyleCnt="7"/>
      <dgm:spPr/>
    </dgm:pt>
    <dgm:pt modelId="{90A7F9C6-0FDB-4F00-BC39-56BE700046DE}" type="pres">
      <dgm:prSet presAssocID="{BD2C2F5E-8DC5-46DC-8B0E-27534CC44981}" presName="vert2" presStyleCnt="0"/>
      <dgm:spPr/>
    </dgm:pt>
    <dgm:pt modelId="{1BE269EA-7082-4BDA-ACFF-B5A7AA83FA6C}" type="pres">
      <dgm:prSet presAssocID="{BD2C2F5E-8DC5-46DC-8B0E-27534CC44981}" presName="thinLine2b" presStyleLbl="callout" presStyleIdx="3" presStyleCnt="6"/>
      <dgm:spPr/>
    </dgm:pt>
    <dgm:pt modelId="{BC40BBDF-0D3B-4F86-874B-386410AB2F47}" type="pres">
      <dgm:prSet presAssocID="{BD2C2F5E-8DC5-46DC-8B0E-27534CC44981}" presName="vertSpace2b" presStyleCnt="0"/>
      <dgm:spPr/>
    </dgm:pt>
    <dgm:pt modelId="{63668AD1-4958-42BB-B472-494572C0477B}" type="pres">
      <dgm:prSet presAssocID="{2B7BF369-7083-4DE6-AF08-389A50B73D3C}" presName="horz2" presStyleCnt="0"/>
      <dgm:spPr/>
    </dgm:pt>
    <dgm:pt modelId="{50A7A7D7-FB0F-4ECB-BBFD-30A848748109}" type="pres">
      <dgm:prSet presAssocID="{2B7BF369-7083-4DE6-AF08-389A50B73D3C}" presName="horzSpace2" presStyleCnt="0"/>
      <dgm:spPr/>
    </dgm:pt>
    <dgm:pt modelId="{4A93B593-78A8-49B1-9494-25661E428A5A}" type="pres">
      <dgm:prSet presAssocID="{2B7BF369-7083-4DE6-AF08-389A50B73D3C}" presName="tx2" presStyleLbl="revTx" presStyleIdx="5" presStyleCnt="7"/>
      <dgm:spPr/>
    </dgm:pt>
    <dgm:pt modelId="{F55D952A-3BF3-4537-AA50-E169DCA94D2E}" type="pres">
      <dgm:prSet presAssocID="{2B7BF369-7083-4DE6-AF08-389A50B73D3C}" presName="vert2" presStyleCnt="0"/>
      <dgm:spPr/>
    </dgm:pt>
    <dgm:pt modelId="{8E2AFDBD-D3A1-4210-820E-730BE9E498EB}" type="pres">
      <dgm:prSet presAssocID="{2B7BF369-7083-4DE6-AF08-389A50B73D3C}" presName="thinLine2b" presStyleLbl="callout" presStyleIdx="4" presStyleCnt="6"/>
      <dgm:spPr/>
    </dgm:pt>
    <dgm:pt modelId="{E74187DC-E7F4-4E39-A048-5DF0BEB7294F}" type="pres">
      <dgm:prSet presAssocID="{2B7BF369-7083-4DE6-AF08-389A50B73D3C}" presName="vertSpace2b" presStyleCnt="0"/>
      <dgm:spPr/>
    </dgm:pt>
    <dgm:pt modelId="{B97A664F-64BC-4BD3-8B53-A0ABFC1D1525}" type="pres">
      <dgm:prSet presAssocID="{D83A9554-3848-4A5D-A7F1-6DFFC5BD3C41}" presName="horz2" presStyleCnt="0"/>
      <dgm:spPr/>
    </dgm:pt>
    <dgm:pt modelId="{5FBF7A16-A43D-4AE3-9E64-64D8EB28E238}" type="pres">
      <dgm:prSet presAssocID="{D83A9554-3848-4A5D-A7F1-6DFFC5BD3C41}" presName="horzSpace2" presStyleCnt="0"/>
      <dgm:spPr/>
    </dgm:pt>
    <dgm:pt modelId="{D3AF092C-271F-4815-8519-03B2FA7097B9}" type="pres">
      <dgm:prSet presAssocID="{D83A9554-3848-4A5D-A7F1-6DFFC5BD3C41}" presName="tx2" presStyleLbl="revTx" presStyleIdx="6" presStyleCnt="7"/>
      <dgm:spPr/>
    </dgm:pt>
    <dgm:pt modelId="{075CA93C-D503-4CE5-9CFE-690E423538C5}" type="pres">
      <dgm:prSet presAssocID="{D83A9554-3848-4A5D-A7F1-6DFFC5BD3C41}" presName="vert2" presStyleCnt="0"/>
      <dgm:spPr/>
    </dgm:pt>
    <dgm:pt modelId="{79B2C907-818B-48AC-88DD-FC0BD2FF403B}" type="pres">
      <dgm:prSet presAssocID="{D83A9554-3848-4A5D-A7F1-6DFFC5BD3C41}" presName="thinLine2b" presStyleLbl="callout" presStyleIdx="5" presStyleCnt="6"/>
      <dgm:spPr/>
    </dgm:pt>
    <dgm:pt modelId="{CC213E9F-B07F-40CF-9B7F-E55CA181BE91}" type="pres">
      <dgm:prSet presAssocID="{D83A9554-3848-4A5D-A7F1-6DFFC5BD3C41}" presName="vertSpace2b" presStyleCnt="0"/>
      <dgm:spPr/>
    </dgm:pt>
  </dgm:ptLst>
  <dgm:cxnLst>
    <dgm:cxn modelId="{D797C42C-D90C-4F2F-852E-4FE90349CBED}" srcId="{C805F3D3-4D65-4338-88B1-CB17D41EB932}" destId="{6793A45F-48E8-46D1-9AB3-810F3FD2187D}" srcOrd="2" destOrd="0" parTransId="{8DF4F9EE-204C-44B5-AE16-7064E0173EA5}" sibTransId="{35E612C5-FE6A-408A-A3D0-A61594CE0759}"/>
    <dgm:cxn modelId="{0D732B3C-9D6F-432F-83DE-2F4990C9DAF6}" srcId="{C805F3D3-4D65-4338-88B1-CB17D41EB932}" destId="{BD2C2F5E-8DC5-46DC-8B0E-27534CC44981}" srcOrd="3" destOrd="0" parTransId="{EFF6B742-26A5-4F81-AEC9-F010F56D469D}" sibTransId="{4A590D98-922E-44BC-B936-8248C318AB03}"/>
    <dgm:cxn modelId="{0421BD45-7958-4625-9D10-A14E3B511401}" type="presOf" srcId="{E8CB9CE1-0138-430E-963F-0F8FA10F3436}" destId="{36F9DC44-D2F5-4BC1-AD98-495BD21C74FD}" srcOrd="0" destOrd="0" presId="urn:microsoft.com/office/officeart/2008/layout/LinedList"/>
    <dgm:cxn modelId="{0E032F68-6DFE-462F-BB06-4D256B234388}" srcId="{C805F3D3-4D65-4338-88B1-CB17D41EB932}" destId="{33AAD163-5C68-4FA7-BDAC-F50BB05B8864}" srcOrd="0" destOrd="0" parTransId="{6480505F-8A2D-4348-A3B6-0D2C099EE0B0}" sibTransId="{5599AC7F-63C6-42BD-B875-2851FED163AB}"/>
    <dgm:cxn modelId="{80FAB27A-C97B-44D9-98B8-9801C617010A}" type="presOf" srcId="{D83A9554-3848-4A5D-A7F1-6DFFC5BD3C41}" destId="{D3AF092C-271F-4815-8519-03B2FA7097B9}" srcOrd="0" destOrd="0" presId="urn:microsoft.com/office/officeart/2008/layout/LinedList"/>
    <dgm:cxn modelId="{FA7D218C-460F-46B5-90FD-58F91E56B5CC}" type="presOf" srcId="{33AAD163-5C68-4FA7-BDAC-F50BB05B8864}" destId="{C165D6FF-E336-4732-8098-595C7BBD60E2}" srcOrd="0" destOrd="0" presId="urn:microsoft.com/office/officeart/2008/layout/LinedList"/>
    <dgm:cxn modelId="{9384B99C-CD4B-4AC5-8D9A-3E89FF5EB606}" type="presOf" srcId="{2B7BF369-7083-4DE6-AF08-389A50B73D3C}" destId="{4A93B593-78A8-49B1-9494-25661E428A5A}" srcOrd="0" destOrd="0" presId="urn:microsoft.com/office/officeart/2008/layout/LinedList"/>
    <dgm:cxn modelId="{64772B9F-F9C2-4333-A4D7-528ECDABE377}" type="presOf" srcId="{6793A45F-48E8-46D1-9AB3-810F3FD2187D}" destId="{9E40D3D5-597D-4073-B040-DA87E1D10102}" srcOrd="0" destOrd="0" presId="urn:microsoft.com/office/officeart/2008/layout/LinedList"/>
    <dgm:cxn modelId="{FC6478A1-C3C4-4DFD-B015-99A6254DCB4D}" srcId="{C805F3D3-4D65-4338-88B1-CB17D41EB932}" destId="{E052164A-FB82-4730-AAA3-711AFFB87AA2}" srcOrd="1" destOrd="0" parTransId="{F82DB5B8-6361-4F7B-9975-531FBB7BA149}" sibTransId="{87958368-F5C0-4707-A1CF-621B4993F034}"/>
    <dgm:cxn modelId="{C2FDE0B7-C45B-4A34-879C-815D328DC2B5}" srcId="{C805F3D3-4D65-4338-88B1-CB17D41EB932}" destId="{2B7BF369-7083-4DE6-AF08-389A50B73D3C}" srcOrd="4" destOrd="0" parTransId="{A414857E-5845-4922-8861-954A5C860243}" sibTransId="{B73D7C73-7D7A-4539-969A-6238F48F505C}"/>
    <dgm:cxn modelId="{0771B5BA-3381-4471-891B-C23EAC6B4C9A}" srcId="{C805F3D3-4D65-4338-88B1-CB17D41EB932}" destId="{D83A9554-3848-4A5D-A7F1-6DFFC5BD3C41}" srcOrd="5" destOrd="0" parTransId="{06B23956-C404-40FA-9637-DC87FFAF3684}" sibTransId="{1B176979-40A3-427B-A46C-F08939D000E0}"/>
    <dgm:cxn modelId="{FB9E78DB-22E2-48A7-B1F6-216776E08AFD}" type="presOf" srcId="{E052164A-FB82-4730-AAA3-711AFFB87AA2}" destId="{5BCEDD9C-CAC9-4D22-B60C-B9BA06563EA7}" srcOrd="0" destOrd="0" presId="urn:microsoft.com/office/officeart/2008/layout/LinedList"/>
    <dgm:cxn modelId="{09DDF7E9-2A28-4F83-B6FE-A16FA624FADB}" type="presOf" srcId="{BD2C2F5E-8DC5-46DC-8B0E-27534CC44981}" destId="{BE845F31-DFA1-42BF-BC5D-5C00E7675959}" srcOrd="0" destOrd="0" presId="urn:microsoft.com/office/officeart/2008/layout/LinedList"/>
    <dgm:cxn modelId="{4EDE04EE-D025-434A-8BD7-56608449445E}" srcId="{E8CB9CE1-0138-430E-963F-0F8FA10F3436}" destId="{C805F3D3-4D65-4338-88B1-CB17D41EB932}" srcOrd="0" destOrd="0" parTransId="{34F591C8-9355-4667-BFB3-D79C9F90E7E8}" sibTransId="{9B5DBE77-6A71-4892-B783-5F9A92512D4F}"/>
    <dgm:cxn modelId="{C3411AF3-F88E-436C-B03F-7034CBEF997A}" type="presOf" srcId="{C805F3D3-4D65-4338-88B1-CB17D41EB932}" destId="{B95701FC-0CFC-4C68-9654-021AD5306A04}" srcOrd="0" destOrd="0" presId="urn:microsoft.com/office/officeart/2008/layout/LinedList"/>
    <dgm:cxn modelId="{F38941BE-FC41-4C4F-9F6E-5E73F13BF1E2}" type="presParOf" srcId="{36F9DC44-D2F5-4BC1-AD98-495BD21C74FD}" destId="{348A28EC-F2B1-4E16-9F9E-195EDFE243BD}" srcOrd="0" destOrd="0" presId="urn:microsoft.com/office/officeart/2008/layout/LinedList"/>
    <dgm:cxn modelId="{C0D39C63-6DC4-445A-8452-4651C21D9155}" type="presParOf" srcId="{36F9DC44-D2F5-4BC1-AD98-495BD21C74FD}" destId="{80204BCF-C4D2-461D-8105-8714AE8316E0}" srcOrd="1" destOrd="0" presId="urn:microsoft.com/office/officeart/2008/layout/LinedList"/>
    <dgm:cxn modelId="{BDC62EC0-1B06-4511-A026-2BA21EAA1E77}" type="presParOf" srcId="{80204BCF-C4D2-461D-8105-8714AE8316E0}" destId="{B95701FC-0CFC-4C68-9654-021AD5306A04}" srcOrd="0" destOrd="0" presId="urn:microsoft.com/office/officeart/2008/layout/LinedList"/>
    <dgm:cxn modelId="{DCC23142-DCF0-4D11-B6B3-8866A70347D0}" type="presParOf" srcId="{80204BCF-C4D2-461D-8105-8714AE8316E0}" destId="{4E8FC55A-E579-4B92-ACC8-071D0B786C5B}" srcOrd="1" destOrd="0" presId="urn:microsoft.com/office/officeart/2008/layout/LinedList"/>
    <dgm:cxn modelId="{ED58FF6E-AA66-49E8-B6DF-C64DAF1718F0}" type="presParOf" srcId="{4E8FC55A-E579-4B92-ACC8-071D0B786C5B}" destId="{BF4C367A-688D-4393-A87B-7F37ACE470E8}" srcOrd="0" destOrd="0" presId="urn:microsoft.com/office/officeart/2008/layout/LinedList"/>
    <dgm:cxn modelId="{EC24195B-9918-47D5-B887-90DE280386A2}" type="presParOf" srcId="{4E8FC55A-E579-4B92-ACC8-071D0B786C5B}" destId="{2404D847-4457-4859-B68C-5DCCBFB10B2F}" srcOrd="1" destOrd="0" presId="urn:microsoft.com/office/officeart/2008/layout/LinedList"/>
    <dgm:cxn modelId="{07F24154-AD32-4162-8A21-43C9CAE69EA3}" type="presParOf" srcId="{2404D847-4457-4859-B68C-5DCCBFB10B2F}" destId="{9D1D04B0-76D3-4459-B693-C63BFE830FBF}" srcOrd="0" destOrd="0" presId="urn:microsoft.com/office/officeart/2008/layout/LinedList"/>
    <dgm:cxn modelId="{F263A224-9FFD-4A60-BCEB-FA44F784CE6F}" type="presParOf" srcId="{2404D847-4457-4859-B68C-5DCCBFB10B2F}" destId="{C165D6FF-E336-4732-8098-595C7BBD60E2}" srcOrd="1" destOrd="0" presId="urn:microsoft.com/office/officeart/2008/layout/LinedList"/>
    <dgm:cxn modelId="{44B166B9-DE84-4C40-AB19-DE982A1E2B87}" type="presParOf" srcId="{2404D847-4457-4859-B68C-5DCCBFB10B2F}" destId="{0778870B-889C-416D-A9CC-4D330EB7A390}" srcOrd="2" destOrd="0" presId="urn:microsoft.com/office/officeart/2008/layout/LinedList"/>
    <dgm:cxn modelId="{9D53884F-5AD9-4DB8-A928-E0640D515D37}" type="presParOf" srcId="{4E8FC55A-E579-4B92-ACC8-071D0B786C5B}" destId="{72210F33-B22E-48C4-A08D-4F2617A98ECE}" srcOrd="2" destOrd="0" presId="urn:microsoft.com/office/officeart/2008/layout/LinedList"/>
    <dgm:cxn modelId="{1D5EDA57-0733-4D8B-B5C9-146F10E93A22}" type="presParOf" srcId="{4E8FC55A-E579-4B92-ACC8-071D0B786C5B}" destId="{3A5DC6CB-02AA-4B10-9802-AA0E055E4EE8}" srcOrd="3" destOrd="0" presId="urn:microsoft.com/office/officeart/2008/layout/LinedList"/>
    <dgm:cxn modelId="{4D91A310-2938-44BB-A852-664737470929}" type="presParOf" srcId="{4E8FC55A-E579-4B92-ACC8-071D0B786C5B}" destId="{2BE07130-4639-487D-B8EA-DDD6808439FC}" srcOrd="4" destOrd="0" presId="urn:microsoft.com/office/officeart/2008/layout/LinedList"/>
    <dgm:cxn modelId="{222BE2EF-653B-47D0-BDF2-8884DD492411}" type="presParOf" srcId="{2BE07130-4639-487D-B8EA-DDD6808439FC}" destId="{2EA09F33-C5A6-4246-B62D-0473AC587BA7}" srcOrd="0" destOrd="0" presId="urn:microsoft.com/office/officeart/2008/layout/LinedList"/>
    <dgm:cxn modelId="{8233A016-7823-498F-826D-F7C2255604D8}" type="presParOf" srcId="{2BE07130-4639-487D-B8EA-DDD6808439FC}" destId="{5BCEDD9C-CAC9-4D22-B60C-B9BA06563EA7}" srcOrd="1" destOrd="0" presId="urn:microsoft.com/office/officeart/2008/layout/LinedList"/>
    <dgm:cxn modelId="{87A5B08F-B888-450F-9C86-502F176C4ED0}" type="presParOf" srcId="{2BE07130-4639-487D-B8EA-DDD6808439FC}" destId="{DF1BACCA-8972-46C4-8EBF-EF5FCF778BB7}" srcOrd="2" destOrd="0" presId="urn:microsoft.com/office/officeart/2008/layout/LinedList"/>
    <dgm:cxn modelId="{B57F46D3-C5EE-483A-8531-52555B872202}" type="presParOf" srcId="{4E8FC55A-E579-4B92-ACC8-071D0B786C5B}" destId="{37D6E840-48DF-4E7B-95F0-D11A70AAB86F}" srcOrd="5" destOrd="0" presId="urn:microsoft.com/office/officeart/2008/layout/LinedList"/>
    <dgm:cxn modelId="{BD08C793-313C-4E10-B4E9-0C325A00F7E7}" type="presParOf" srcId="{4E8FC55A-E579-4B92-ACC8-071D0B786C5B}" destId="{E2765046-582A-4E26-B6FA-AABAA7E8040C}" srcOrd="6" destOrd="0" presId="urn:microsoft.com/office/officeart/2008/layout/LinedList"/>
    <dgm:cxn modelId="{F105F78C-8663-4DF1-A9A0-C5E5FCC54F81}" type="presParOf" srcId="{4E8FC55A-E579-4B92-ACC8-071D0B786C5B}" destId="{45355B35-6866-40E5-AE8C-FC4D3A72A6EA}" srcOrd="7" destOrd="0" presId="urn:microsoft.com/office/officeart/2008/layout/LinedList"/>
    <dgm:cxn modelId="{4B312E35-4ACB-4F0B-90D0-378284F83DEE}" type="presParOf" srcId="{45355B35-6866-40E5-AE8C-FC4D3A72A6EA}" destId="{C175FD51-D7B8-4DC3-8D47-6E4035430065}" srcOrd="0" destOrd="0" presId="urn:microsoft.com/office/officeart/2008/layout/LinedList"/>
    <dgm:cxn modelId="{C3576F75-B702-4252-B26C-1825AD89A748}" type="presParOf" srcId="{45355B35-6866-40E5-AE8C-FC4D3A72A6EA}" destId="{9E40D3D5-597D-4073-B040-DA87E1D10102}" srcOrd="1" destOrd="0" presId="urn:microsoft.com/office/officeart/2008/layout/LinedList"/>
    <dgm:cxn modelId="{BCA536DB-F51D-4435-82B2-CCFDE83BD9A9}" type="presParOf" srcId="{45355B35-6866-40E5-AE8C-FC4D3A72A6EA}" destId="{3F970D4F-441F-4C89-B960-2F62B1C28DE2}" srcOrd="2" destOrd="0" presId="urn:microsoft.com/office/officeart/2008/layout/LinedList"/>
    <dgm:cxn modelId="{10CE4B37-AD93-4D2A-8520-06F3B412CBA7}" type="presParOf" srcId="{4E8FC55A-E579-4B92-ACC8-071D0B786C5B}" destId="{074D0999-8D59-4B26-B69F-9A08768AD575}" srcOrd="8" destOrd="0" presId="urn:microsoft.com/office/officeart/2008/layout/LinedList"/>
    <dgm:cxn modelId="{66C79635-D6F1-46DE-96C8-889A8B940626}" type="presParOf" srcId="{4E8FC55A-E579-4B92-ACC8-071D0B786C5B}" destId="{80B21A8A-9B97-45C5-B7F3-32B59D9EF6CF}" srcOrd="9" destOrd="0" presId="urn:microsoft.com/office/officeart/2008/layout/LinedList"/>
    <dgm:cxn modelId="{950EF2CC-ED29-4C35-932B-ADBFECAAA8FE}" type="presParOf" srcId="{4E8FC55A-E579-4B92-ACC8-071D0B786C5B}" destId="{8243D72E-7BE3-4D2D-BE03-E0DD91843EB1}" srcOrd="10" destOrd="0" presId="urn:microsoft.com/office/officeart/2008/layout/LinedList"/>
    <dgm:cxn modelId="{E165C915-8911-4FDA-82D9-DA1B81E379CD}" type="presParOf" srcId="{8243D72E-7BE3-4D2D-BE03-E0DD91843EB1}" destId="{365E1E17-4915-41D1-85C8-C54EF3DDB1F6}" srcOrd="0" destOrd="0" presId="urn:microsoft.com/office/officeart/2008/layout/LinedList"/>
    <dgm:cxn modelId="{AAC5A676-BD73-49BD-9C66-700476DAAA2F}" type="presParOf" srcId="{8243D72E-7BE3-4D2D-BE03-E0DD91843EB1}" destId="{BE845F31-DFA1-42BF-BC5D-5C00E7675959}" srcOrd="1" destOrd="0" presId="urn:microsoft.com/office/officeart/2008/layout/LinedList"/>
    <dgm:cxn modelId="{D23D1990-F2BE-430E-8FE2-4C98F1896B32}" type="presParOf" srcId="{8243D72E-7BE3-4D2D-BE03-E0DD91843EB1}" destId="{90A7F9C6-0FDB-4F00-BC39-56BE700046DE}" srcOrd="2" destOrd="0" presId="urn:microsoft.com/office/officeart/2008/layout/LinedList"/>
    <dgm:cxn modelId="{892E853F-005D-463B-B202-A31FBC79B483}" type="presParOf" srcId="{4E8FC55A-E579-4B92-ACC8-071D0B786C5B}" destId="{1BE269EA-7082-4BDA-ACFF-B5A7AA83FA6C}" srcOrd="11" destOrd="0" presId="urn:microsoft.com/office/officeart/2008/layout/LinedList"/>
    <dgm:cxn modelId="{32294312-B642-451D-B8FB-BEDBA42A0556}" type="presParOf" srcId="{4E8FC55A-E579-4B92-ACC8-071D0B786C5B}" destId="{BC40BBDF-0D3B-4F86-874B-386410AB2F47}" srcOrd="12" destOrd="0" presId="urn:microsoft.com/office/officeart/2008/layout/LinedList"/>
    <dgm:cxn modelId="{5DBC5F65-B7D5-4C4F-ADB4-657EAB508D43}" type="presParOf" srcId="{4E8FC55A-E579-4B92-ACC8-071D0B786C5B}" destId="{63668AD1-4958-42BB-B472-494572C0477B}" srcOrd="13" destOrd="0" presId="urn:microsoft.com/office/officeart/2008/layout/LinedList"/>
    <dgm:cxn modelId="{19FF64EC-CDAD-4CE7-8140-D75884A4EA53}" type="presParOf" srcId="{63668AD1-4958-42BB-B472-494572C0477B}" destId="{50A7A7D7-FB0F-4ECB-BBFD-30A848748109}" srcOrd="0" destOrd="0" presId="urn:microsoft.com/office/officeart/2008/layout/LinedList"/>
    <dgm:cxn modelId="{CFA91165-864F-48FF-BAA4-28D6314A23B6}" type="presParOf" srcId="{63668AD1-4958-42BB-B472-494572C0477B}" destId="{4A93B593-78A8-49B1-9494-25661E428A5A}" srcOrd="1" destOrd="0" presId="urn:microsoft.com/office/officeart/2008/layout/LinedList"/>
    <dgm:cxn modelId="{76C317C1-8125-4CB2-8619-304C4CA4500C}" type="presParOf" srcId="{63668AD1-4958-42BB-B472-494572C0477B}" destId="{F55D952A-3BF3-4537-AA50-E169DCA94D2E}" srcOrd="2" destOrd="0" presId="urn:microsoft.com/office/officeart/2008/layout/LinedList"/>
    <dgm:cxn modelId="{A6E06C86-C6CA-4D21-9C72-CFBC501D3820}" type="presParOf" srcId="{4E8FC55A-E579-4B92-ACC8-071D0B786C5B}" destId="{8E2AFDBD-D3A1-4210-820E-730BE9E498EB}" srcOrd="14" destOrd="0" presId="urn:microsoft.com/office/officeart/2008/layout/LinedList"/>
    <dgm:cxn modelId="{28ABECCF-8F7A-46A9-B46D-5794CD70A150}" type="presParOf" srcId="{4E8FC55A-E579-4B92-ACC8-071D0B786C5B}" destId="{E74187DC-E7F4-4E39-A048-5DF0BEB7294F}" srcOrd="15" destOrd="0" presId="urn:microsoft.com/office/officeart/2008/layout/LinedList"/>
    <dgm:cxn modelId="{40F17944-5803-46D6-BD14-4E1356B4BE73}" type="presParOf" srcId="{4E8FC55A-E579-4B92-ACC8-071D0B786C5B}" destId="{B97A664F-64BC-4BD3-8B53-A0ABFC1D1525}" srcOrd="16" destOrd="0" presId="urn:microsoft.com/office/officeart/2008/layout/LinedList"/>
    <dgm:cxn modelId="{254BE1DA-508D-497D-8AE7-F2EE8837C3B7}" type="presParOf" srcId="{B97A664F-64BC-4BD3-8B53-A0ABFC1D1525}" destId="{5FBF7A16-A43D-4AE3-9E64-64D8EB28E238}" srcOrd="0" destOrd="0" presId="urn:microsoft.com/office/officeart/2008/layout/LinedList"/>
    <dgm:cxn modelId="{A5135C51-941B-4F2A-A15F-92589F2C14D7}" type="presParOf" srcId="{B97A664F-64BC-4BD3-8B53-A0ABFC1D1525}" destId="{D3AF092C-271F-4815-8519-03B2FA7097B9}" srcOrd="1" destOrd="0" presId="urn:microsoft.com/office/officeart/2008/layout/LinedList"/>
    <dgm:cxn modelId="{7226B1CC-E616-41DD-978E-9F430F105D54}" type="presParOf" srcId="{B97A664F-64BC-4BD3-8B53-A0ABFC1D1525}" destId="{075CA93C-D503-4CE5-9CFE-690E423538C5}" srcOrd="2" destOrd="0" presId="urn:microsoft.com/office/officeart/2008/layout/LinedList"/>
    <dgm:cxn modelId="{A6473146-A0DE-4821-8E2F-5F8DE47E7CC8}" type="presParOf" srcId="{4E8FC55A-E579-4B92-ACC8-071D0B786C5B}" destId="{79B2C907-818B-48AC-88DD-FC0BD2FF403B}" srcOrd="17" destOrd="0" presId="urn:microsoft.com/office/officeart/2008/layout/LinedList"/>
    <dgm:cxn modelId="{04113207-B8E4-4412-BAAD-0D1B82888031}" type="presParOf" srcId="{4E8FC55A-E579-4B92-ACC8-071D0B786C5B}" destId="{CC213E9F-B07F-40CF-9B7F-E55CA181BE91}" srcOrd="18"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D50430F-818A-462D-B32D-996C8189D21F}"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7CB317D8-12F8-47B6-BAE5-7556DE7FA6C1}">
      <dgm:prSet/>
      <dgm:spPr/>
      <dgm:t>
        <a:bodyPr/>
        <a:lstStyle/>
        <a:p>
          <a:pPr rtl="0"/>
          <a:r>
            <a:rPr lang="en-US"/>
            <a:t>Rules are essential for, and a discrete part of, your business model.</a:t>
          </a:r>
        </a:p>
      </dgm:t>
    </dgm:pt>
    <dgm:pt modelId="{83EF621F-10DD-4395-8172-79331145668D}" type="parTrans" cxnId="{CF2E56DD-2241-425D-8F96-BB7AEAEDFB69}">
      <dgm:prSet/>
      <dgm:spPr/>
      <dgm:t>
        <a:bodyPr/>
        <a:lstStyle/>
        <a:p>
          <a:endParaRPr lang="en-US"/>
        </a:p>
      </dgm:t>
    </dgm:pt>
    <dgm:pt modelId="{DB221E38-F710-4AAE-ABF8-6CCCB18516A3}" type="sibTrans" cxnId="{CF2E56DD-2241-425D-8F96-BB7AEAEDFB69}">
      <dgm:prSet/>
      <dgm:spPr/>
      <dgm:t>
        <a:bodyPr/>
        <a:lstStyle/>
        <a:p>
          <a:endParaRPr lang="en-US"/>
        </a:p>
      </dgm:t>
    </dgm:pt>
    <dgm:pt modelId="{FCEDC704-6E46-4518-B9A3-E85AE182642E}">
      <dgm:prSet/>
      <dgm:spPr/>
      <dgm:t>
        <a:bodyPr/>
        <a:lstStyle/>
        <a:p>
          <a:pPr rtl="0"/>
          <a:r>
            <a:rPr lang="en-US"/>
            <a:t>Rules apply across processes and procedures. There should be one cohesive body of rules, enforced consistently across all relevant areas of managed care contracted reimbursement agreements. </a:t>
          </a:r>
        </a:p>
      </dgm:t>
    </dgm:pt>
    <dgm:pt modelId="{3671F51C-CB58-4B6C-A1E6-38C050290522}" type="parTrans" cxnId="{C14DA496-CDF2-44B4-8DCD-848EBF74F904}">
      <dgm:prSet/>
      <dgm:spPr/>
      <dgm:t>
        <a:bodyPr/>
        <a:lstStyle/>
        <a:p>
          <a:endParaRPr lang="en-US"/>
        </a:p>
      </dgm:t>
    </dgm:pt>
    <dgm:pt modelId="{3621546A-47E7-4EE1-A804-361A9393D0B1}" type="sibTrans" cxnId="{C14DA496-CDF2-44B4-8DCD-848EBF74F904}">
      <dgm:prSet/>
      <dgm:spPr/>
      <dgm:t>
        <a:bodyPr/>
        <a:lstStyle/>
        <a:p>
          <a:endParaRPr lang="en-US"/>
        </a:p>
      </dgm:t>
    </dgm:pt>
    <dgm:pt modelId="{0B42B685-0C6D-4F88-A98C-A67685325FA8}">
      <dgm:prSet/>
      <dgm:spPr/>
      <dgm:t>
        <a:bodyPr/>
        <a:lstStyle/>
        <a:p>
          <a:pPr rtl="0"/>
          <a:r>
            <a:rPr lang="en-US" dirty="0"/>
            <a:t>Rules are about business practice and guidance; therefore, rules are motivated by business goals and objectives and are shaped by various influences.  The cost of rule enforcement must be balanced against business risks, and against business opportunities that might otherwise be lost.   </a:t>
          </a:r>
        </a:p>
      </dgm:t>
    </dgm:pt>
    <dgm:pt modelId="{B53D5381-5EC3-4EA5-ACDB-125478AF0D8E}" type="parTrans" cxnId="{EEE47FBD-A4B4-4B58-BB85-ED63B142926A}">
      <dgm:prSet/>
      <dgm:spPr/>
      <dgm:t>
        <a:bodyPr/>
        <a:lstStyle/>
        <a:p>
          <a:endParaRPr lang="en-US"/>
        </a:p>
      </dgm:t>
    </dgm:pt>
    <dgm:pt modelId="{08EA385F-3E4D-4596-A4EA-26F8BC124FE6}" type="sibTrans" cxnId="{EEE47FBD-A4B4-4B58-BB85-ED63B142926A}">
      <dgm:prSet/>
      <dgm:spPr/>
      <dgm:t>
        <a:bodyPr/>
        <a:lstStyle/>
        <a:p>
          <a:endParaRPr lang="en-US"/>
        </a:p>
      </dgm:t>
    </dgm:pt>
    <dgm:pt modelId="{40215401-9284-43EA-9FD7-E169E133DD41}" type="pres">
      <dgm:prSet presAssocID="{1D50430F-818A-462D-B32D-996C8189D21F}" presName="vert0" presStyleCnt="0">
        <dgm:presLayoutVars>
          <dgm:dir/>
          <dgm:animOne val="branch"/>
          <dgm:animLvl val="lvl"/>
        </dgm:presLayoutVars>
      </dgm:prSet>
      <dgm:spPr/>
    </dgm:pt>
    <dgm:pt modelId="{016C4B1D-9350-4F03-B19A-753FED4A8559}" type="pres">
      <dgm:prSet presAssocID="{7CB317D8-12F8-47B6-BAE5-7556DE7FA6C1}" presName="thickLine" presStyleLbl="alignNode1" presStyleIdx="0" presStyleCnt="3"/>
      <dgm:spPr/>
    </dgm:pt>
    <dgm:pt modelId="{B396CB24-CF15-480A-9464-427CFC95A375}" type="pres">
      <dgm:prSet presAssocID="{7CB317D8-12F8-47B6-BAE5-7556DE7FA6C1}" presName="horz1" presStyleCnt="0"/>
      <dgm:spPr/>
    </dgm:pt>
    <dgm:pt modelId="{CA1FC87A-1D90-4F50-B361-0FE562550427}" type="pres">
      <dgm:prSet presAssocID="{7CB317D8-12F8-47B6-BAE5-7556DE7FA6C1}" presName="tx1" presStyleLbl="revTx" presStyleIdx="0" presStyleCnt="3"/>
      <dgm:spPr/>
    </dgm:pt>
    <dgm:pt modelId="{CC97B01B-E304-4ACF-A389-E0E5B9A4640F}" type="pres">
      <dgm:prSet presAssocID="{7CB317D8-12F8-47B6-BAE5-7556DE7FA6C1}" presName="vert1" presStyleCnt="0"/>
      <dgm:spPr/>
    </dgm:pt>
    <dgm:pt modelId="{BAC08C64-F01A-4D6E-94C3-B9BD9B8984AA}" type="pres">
      <dgm:prSet presAssocID="{FCEDC704-6E46-4518-B9A3-E85AE182642E}" presName="thickLine" presStyleLbl="alignNode1" presStyleIdx="1" presStyleCnt="3"/>
      <dgm:spPr/>
    </dgm:pt>
    <dgm:pt modelId="{295C5DD2-0A54-479A-AD6E-9F14A9F660F0}" type="pres">
      <dgm:prSet presAssocID="{FCEDC704-6E46-4518-B9A3-E85AE182642E}" presName="horz1" presStyleCnt="0"/>
      <dgm:spPr/>
    </dgm:pt>
    <dgm:pt modelId="{5E89BCD6-AE78-404B-92B0-A052ADAA7EFD}" type="pres">
      <dgm:prSet presAssocID="{FCEDC704-6E46-4518-B9A3-E85AE182642E}" presName="tx1" presStyleLbl="revTx" presStyleIdx="1" presStyleCnt="3"/>
      <dgm:spPr/>
    </dgm:pt>
    <dgm:pt modelId="{0A8DD1BA-BF0B-46C2-82EC-C78F63EA8D12}" type="pres">
      <dgm:prSet presAssocID="{FCEDC704-6E46-4518-B9A3-E85AE182642E}" presName="vert1" presStyleCnt="0"/>
      <dgm:spPr/>
    </dgm:pt>
    <dgm:pt modelId="{F660BCDD-970B-4BA9-8F66-0DAC6C9C7847}" type="pres">
      <dgm:prSet presAssocID="{0B42B685-0C6D-4F88-A98C-A67685325FA8}" presName="thickLine" presStyleLbl="alignNode1" presStyleIdx="2" presStyleCnt="3"/>
      <dgm:spPr/>
    </dgm:pt>
    <dgm:pt modelId="{410FFF83-6475-4C9E-9C85-1D49675FDDCA}" type="pres">
      <dgm:prSet presAssocID="{0B42B685-0C6D-4F88-A98C-A67685325FA8}" presName="horz1" presStyleCnt="0"/>
      <dgm:spPr/>
    </dgm:pt>
    <dgm:pt modelId="{1132A87F-6CB9-4CAF-8D9A-3E47C6FB7F8B}" type="pres">
      <dgm:prSet presAssocID="{0B42B685-0C6D-4F88-A98C-A67685325FA8}" presName="tx1" presStyleLbl="revTx" presStyleIdx="2" presStyleCnt="3"/>
      <dgm:spPr/>
    </dgm:pt>
    <dgm:pt modelId="{54DAD92C-3B77-4465-9DCA-D625A89BAB0F}" type="pres">
      <dgm:prSet presAssocID="{0B42B685-0C6D-4F88-A98C-A67685325FA8}" presName="vert1" presStyleCnt="0"/>
      <dgm:spPr/>
    </dgm:pt>
  </dgm:ptLst>
  <dgm:cxnLst>
    <dgm:cxn modelId="{F7A81514-E580-42D1-A8EE-460272A638E0}" type="presOf" srcId="{7CB317D8-12F8-47B6-BAE5-7556DE7FA6C1}" destId="{CA1FC87A-1D90-4F50-B361-0FE562550427}" srcOrd="0" destOrd="0" presId="urn:microsoft.com/office/officeart/2008/layout/LinedList"/>
    <dgm:cxn modelId="{465A8331-EDA5-44B6-9C8A-CEEE4A980ACB}" type="presOf" srcId="{1D50430F-818A-462D-B32D-996C8189D21F}" destId="{40215401-9284-43EA-9FD7-E169E133DD41}" srcOrd="0" destOrd="0" presId="urn:microsoft.com/office/officeart/2008/layout/LinedList"/>
    <dgm:cxn modelId="{0810585C-26A1-4A33-BE6E-8839E9C31C96}" type="presOf" srcId="{FCEDC704-6E46-4518-B9A3-E85AE182642E}" destId="{5E89BCD6-AE78-404B-92B0-A052ADAA7EFD}" srcOrd="0" destOrd="0" presId="urn:microsoft.com/office/officeart/2008/layout/LinedList"/>
    <dgm:cxn modelId="{C14DA496-CDF2-44B4-8DCD-848EBF74F904}" srcId="{1D50430F-818A-462D-B32D-996C8189D21F}" destId="{FCEDC704-6E46-4518-B9A3-E85AE182642E}" srcOrd="1" destOrd="0" parTransId="{3671F51C-CB58-4B6C-A1E6-38C050290522}" sibTransId="{3621546A-47E7-4EE1-A804-361A9393D0B1}"/>
    <dgm:cxn modelId="{FB3560AE-5EF7-4748-9858-64AFC2DD5BE4}" type="presOf" srcId="{0B42B685-0C6D-4F88-A98C-A67685325FA8}" destId="{1132A87F-6CB9-4CAF-8D9A-3E47C6FB7F8B}" srcOrd="0" destOrd="0" presId="urn:microsoft.com/office/officeart/2008/layout/LinedList"/>
    <dgm:cxn modelId="{EEE47FBD-A4B4-4B58-BB85-ED63B142926A}" srcId="{1D50430F-818A-462D-B32D-996C8189D21F}" destId="{0B42B685-0C6D-4F88-A98C-A67685325FA8}" srcOrd="2" destOrd="0" parTransId="{B53D5381-5EC3-4EA5-ACDB-125478AF0D8E}" sibTransId="{08EA385F-3E4D-4596-A4EA-26F8BC124FE6}"/>
    <dgm:cxn modelId="{CF2E56DD-2241-425D-8F96-BB7AEAEDFB69}" srcId="{1D50430F-818A-462D-B32D-996C8189D21F}" destId="{7CB317D8-12F8-47B6-BAE5-7556DE7FA6C1}" srcOrd="0" destOrd="0" parTransId="{83EF621F-10DD-4395-8172-79331145668D}" sibTransId="{DB221E38-F710-4AAE-ABF8-6CCCB18516A3}"/>
    <dgm:cxn modelId="{C8FB79A8-311D-4ABD-878D-D4A7AF2A6401}" type="presParOf" srcId="{40215401-9284-43EA-9FD7-E169E133DD41}" destId="{016C4B1D-9350-4F03-B19A-753FED4A8559}" srcOrd="0" destOrd="0" presId="urn:microsoft.com/office/officeart/2008/layout/LinedList"/>
    <dgm:cxn modelId="{0EDADFF8-429A-4B1E-BE43-FC87F282A52C}" type="presParOf" srcId="{40215401-9284-43EA-9FD7-E169E133DD41}" destId="{B396CB24-CF15-480A-9464-427CFC95A375}" srcOrd="1" destOrd="0" presId="urn:microsoft.com/office/officeart/2008/layout/LinedList"/>
    <dgm:cxn modelId="{AE6D52A5-90AA-4B1D-AFF7-9D14EB2E3AA0}" type="presParOf" srcId="{B396CB24-CF15-480A-9464-427CFC95A375}" destId="{CA1FC87A-1D90-4F50-B361-0FE562550427}" srcOrd="0" destOrd="0" presId="urn:microsoft.com/office/officeart/2008/layout/LinedList"/>
    <dgm:cxn modelId="{A5055AEF-1B4E-4055-B079-68AA3CB9A2D4}" type="presParOf" srcId="{B396CB24-CF15-480A-9464-427CFC95A375}" destId="{CC97B01B-E304-4ACF-A389-E0E5B9A4640F}" srcOrd="1" destOrd="0" presId="urn:microsoft.com/office/officeart/2008/layout/LinedList"/>
    <dgm:cxn modelId="{ABBEF16C-6629-4A22-9669-DB15A731ED90}" type="presParOf" srcId="{40215401-9284-43EA-9FD7-E169E133DD41}" destId="{BAC08C64-F01A-4D6E-94C3-B9BD9B8984AA}" srcOrd="2" destOrd="0" presId="urn:microsoft.com/office/officeart/2008/layout/LinedList"/>
    <dgm:cxn modelId="{44107A51-E95C-4187-8E5F-09EF1DF0ECDB}" type="presParOf" srcId="{40215401-9284-43EA-9FD7-E169E133DD41}" destId="{295C5DD2-0A54-479A-AD6E-9F14A9F660F0}" srcOrd="3" destOrd="0" presId="urn:microsoft.com/office/officeart/2008/layout/LinedList"/>
    <dgm:cxn modelId="{B9C7AFD0-A50D-41EF-8368-2667984840D0}" type="presParOf" srcId="{295C5DD2-0A54-479A-AD6E-9F14A9F660F0}" destId="{5E89BCD6-AE78-404B-92B0-A052ADAA7EFD}" srcOrd="0" destOrd="0" presId="urn:microsoft.com/office/officeart/2008/layout/LinedList"/>
    <dgm:cxn modelId="{ACEC53D8-E798-4FBF-B765-F27ED07C596D}" type="presParOf" srcId="{295C5DD2-0A54-479A-AD6E-9F14A9F660F0}" destId="{0A8DD1BA-BF0B-46C2-82EC-C78F63EA8D12}" srcOrd="1" destOrd="0" presId="urn:microsoft.com/office/officeart/2008/layout/LinedList"/>
    <dgm:cxn modelId="{96E8AFC7-769A-41F4-97CA-510A4652BC17}" type="presParOf" srcId="{40215401-9284-43EA-9FD7-E169E133DD41}" destId="{F660BCDD-970B-4BA9-8F66-0DAC6C9C7847}" srcOrd="4" destOrd="0" presId="urn:microsoft.com/office/officeart/2008/layout/LinedList"/>
    <dgm:cxn modelId="{49032AD6-83AC-47A8-A8D3-C2C6E1D88BB3}" type="presParOf" srcId="{40215401-9284-43EA-9FD7-E169E133DD41}" destId="{410FFF83-6475-4C9E-9C85-1D49675FDDCA}" srcOrd="5" destOrd="0" presId="urn:microsoft.com/office/officeart/2008/layout/LinedList"/>
    <dgm:cxn modelId="{1105B49C-1AB1-4365-9F8A-02D14DEE9D11}" type="presParOf" srcId="{410FFF83-6475-4C9E-9C85-1D49675FDDCA}" destId="{1132A87F-6CB9-4CAF-8D9A-3E47C6FB7F8B}" srcOrd="0" destOrd="0" presId="urn:microsoft.com/office/officeart/2008/layout/LinedList"/>
    <dgm:cxn modelId="{805B2561-E875-448F-92A7-B205274BAA30}" type="presParOf" srcId="{410FFF83-6475-4C9E-9C85-1D49675FDDCA}" destId="{54DAD92C-3B77-4465-9DCA-D625A89BAB0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E6FE1E5-1450-44CC-AC40-7AC4A6156C2F}"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A0CBDB5B-B5C4-4CAA-BAF2-7D763D921029}">
      <dgm:prSet/>
      <dgm:spPr/>
      <dgm:t>
        <a:bodyPr/>
        <a:lstStyle/>
        <a:p>
          <a:pPr rtl="0"/>
          <a:r>
            <a:rPr lang="en-US"/>
            <a:t>We will not accept a contract that:</a:t>
          </a:r>
        </a:p>
      </dgm:t>
    </dgm:pt>
    <dgm:pt modelId="{70CA0792-7978-475A-99C6-D7344D9F3895}" type="parTrans" cxnId="{49E51BF4-8028-4E30-81B1-DE8CD2BACF7C}">
      <dgm:prSet/>
      <dgm:spPr/>
      <dgm:t>
        <a:bodyPr/>
        <a:lstStyle/>
        <a:p>
          <a:endParaRPr lang="en-US" sz="1400"/>
        </a:p>
      </dgm:t>
    </dgm:pt>
    <dgm:pt modelId="{86F883D5-27E7-4988-BB63-03A79EEB5454}" type="sibTrans" cxnId="{49E51BF4-8028-4E30-81B1-DE8CD2BACF7C}">
      <dgm:prSet/>
      <dgm:spPr/>
      <dgm:t>
        <a:bodyPr/>
        <a:lstStyle/>
        <a:p>
          <a:endParaRPr lang="en-US"/>
        </a:p>
      </dgm:t>
    </dgm:pt>
    <dgm:pt modelId="{F453F9E5-C343-4EF1-A52E-F9212BA485A9}">
      <dgm:prSet/>
      <dgm:spPr/>
      <dgm:t>
        <a:bodyPr/>
        <a:lstStyle/>
        <a:p>
          <a:pPr rtl="0"/>
          <a:endParaRPr lang="en-US"/>
        </a:p>
      </dgm:t>
    </dgm:pt>
    <dgm:pt modelId="{C4F4E432-8DD9-4D48-8B7A-F610AAB7346D}" type="parTrans" cxnId="{2DB3ACAB-BCC5-4292-B97B-FE8C61DDAEEE}">
      <dgm:prSet/>
      <dgm:spPr/>
      <dgm:t>
        <a:bodyPr/>
        <a:lstStyle/>
        <a:p>
          <a:endParaRPr lang="en-US" sz="1400"/>
        </a:p>
      </dgm:t>
    </dgm:pt>
    <dgm:pt modelId="{CA1DF0CA-BC05-4CEB-894B-22182EB48EA3}" type="sibTrans" cxnId="{2DB3ACAB-BCC5-4292-B97B-FE8C61DDAEEE}">
      <dgm:prSet/>
      <dgm:spPr/>
      <dgm:t>
        <a:bodyPr/>
        <a:lstStyle/>
        <a:p>
          <a:endParaRPr lang="en-US"/>
        </a:p>
      </dgm:t>
    </dgm:pt>
    <dgm:pt modelId="{2789A623-2980-4851-80D1-5939749E8B7C}">
      <dgm:prSet/>
      <dgm:spPr/>
      <dgm:t>
        <a:bodyPr/>
        <a:lstStyle/>
        <a:p>
          <a:pPr rtl="0"/>
          <a:r>
            <a:rPr lang="en-US"/>
            <a:t>Allows payers the option to unilaterally change fees without advance written agreement, or assign our discounted fees to other payers without our express written consent.</a:t>
          </a:r>
        </a:p>
      </dgm:t>
    </dgm:pt>
    <dgm:pt modelId="{392C1439-F2A3-423D-A94E-6BA979D27E7E}" type="parTrans" cxnId="{C79BB753-9EDD-469D-AAE9-1FCE400023E3}">
      <dgm:prSet/>
      <dgm:spPr/>
      <dgm:t>
        <a:bodyPr/>
        <a:lstStyle/>
        <a:p>
          <a:endParaRPr lang="en-US" sz="1400"/>
        </a:p>
      </dgm:t>
    </dgm:pt>
    <dgm:pt modelId="{E6303BFF-D882-439C-920E-54B3E3C2C4B0}" type="sibTrans" cxnId="{C79BB753-9EDD-469D-AAE9-1FCE400023E3}">
      <dgm:prSet/>
      <dgm:spPr/>
      <dgm:t>
        <a:bodyPr/>
        <a:lstStyle/>
        <a:p>
          <a:endParaRPr lang="en-US"/>
        </a:p>
      </dgm:t>
    </dgm:pt>
    <dgm:pt modelId="{A3BE9932-DA46-4314-94DE-DF1333ECE9DA}">
      <dgm:prSet/>
      <dgm:spPr/>
      <dgm:t>
        <a:bodyPr/>
        <a:lstStyle/>
        <a:p>
          <a:pPr rtl="0"/>
          <a:endParaRPr lang="en-US"/>
        </a:p>
      </dgm:t>
    </dgm:pt>
    <dgm:pt modelId="{A1B1C8B8-F4CA-4322-9AD9-CEB7FCC31351}" type="parTrans" cxnId="{AC2FF8B6-FD1E-453D-A5CE-0BEAAAFDEC6A}">
      <dgm:prSet/>
      <dgm:spPr/>
      <dgm:t>
        <a:bodyPr/>
        <a:lstStyle/>
        <a:p>
          <a:endParaRPr lang="en-US" sz="1400"/>
        </a:p>
      </dgm:t>
    </dgm:pt>
    <dgm:pt modelId="{1FB91B97-588F-4CF2-8337-C3EB0C96A212}" type="sibTrans" cxnId="{AC2FF8B6-FD1E-453D-A5CE-0BEAAAFDEC6A}">
      <dgm:prSet/>
      <dgm:spPr/>
      <dgm:t>
        <a:bodyPr/>
        <a:lstStyle/>
        <a:p>
          <a:endParaRPr lang="en-US"/>
        </a:p>
      </dgm:t>
    </dgm:pt>
    <dgm:pt modelId="{CFF881D0-1E7F-419E-8325-1982E63DD652}">
      <dgm:prSet/>
      <dgm:spPr/>
      <dgm:t>
        <a:bodyPr/>
        <a:lstStyle/>
        <a:p>
          <a:pPr rtl="0"/>
          <a:r>
            <a:rPr lang="en-US"/>
            <a:t>Permits payers  the option to offset or take back money previously paid without mutual written agreement as to the reason and the amount, or for an unlimited time period</a:t>
          </a:r>
        </a:p>
      </dgm:t>
    </dgm:pt>
    <dgm:pt modelId="{73340967-7B89-4958-A767-40C6D2ADA424}" type="parTrans" cxnId="{4BC1D97D-641A-4C2D-BCB4-FB54126FB286}">
      <dgm:prSet/>
      <dgm:spPr/>
      <dgm:t>
        <a:bodyPr/>
        <a:lstStyle/>
        <a:p>
          <a:endParaRPr lang="en-US" sz="1400"/>
        </a:p>
      </dgm:t>
    </dgm:pt>
    <dgm:pt modelId="{858D6B8C-E4AC-40B0-A72B-8477F8AA3BF4}" type="sibTrans" cxnId="{4BC1D97D-641A-4C2D-BCB4-FB54126FB286}">
      <dgm:prSet/>
      <dgm:spPr/>
      <dgm:t>
        <a:bodyPr/>
        <a:lstStyle/>
        <a:p>
          <a:endParaRPr lang="en-US"/>
        </a:p>
      </dgm:t>
    </dgm:pt>
    <dgm:pt modelId="{0489C261-6545-4047-9803-4A9DCEE5EDF8}">
      <dgm:prSet/>
      <dgm:spPr/>
      <dgm:t>
        <a:bodyPr/>
        <a:lstStyle/>
        <a:p>
          <a:pPr rtl="0"/>
          <a:endParaRPr lang="en-US"/>
        </a:p>
      </dgm:t>
    </dgm:pt>
    <dgm:pt modelId="{085EDC50-3BB1-419C-B939-17943567F373}" type="parTrans" cxnId="{13E229BE-AF3C-42BD-8D01-53DD67D50E85}">
      <dgm:prSet/>
      <dgm:spPr/>
      <dgm:t>
        <a:bodyPr/>
        <a:lstStyle/>
        <a:p>
          <a:endParaRPr lang="en-US" sz="1400"/>
        </a:p>
      </dgm:t>
    </dgm:pt>
    <dgm:pt modelId="{BDB250CB-06DC-42ED-8C62-D6B7E02D6EBD}" type="sibTrans" cxnId="{13E229BE-AF3C-42BD-8D01-53DD67D50E85}">
      <dgm:prSet/>
      <dgm:spPr/>
      <dgm:t>
        <a:bodyPr/>
        <a:lstStyle/>
        <a:p>
          <a:endParaRPr lang="en-US"/>
        </a:p>
      </dgm:t>
    </dgm:pt>
    <dgm:pt modelId="{95B404C8-41F4-47D0-B70B-388FD9E2B0EA}">
      <dgm:prSet/>
      <dgm:spPr/>
      <dgm:t>
        <a:bodyPr/>
        <a:lstStyle/>
        <a:p>
          <a:pPr rtl="0"/>
          <a:r>
            <a:rPr lang="en-US"/>
            <a:t>Contains procedures or policies that jeopardize patient care in favor of medical economics and cost</a:t>
          </a:r>
        </a:p>
      </dgm:t>
    </dgm:pt>
    <dgm:pt modelId="{B90CD800-B211-4B31-803E-DE7534F6C284}" type="parTrans" cxnId="{5CEA89F0-6BF7-47D1-A599-F16555738998}">
      <dgm:prSet/>
      <dgm:spPr/>
      <dgm:t>
        <a:bodyPr/>
        <a:lstStyle/>
        <a:p>
          <a:endParaRPr lang="en-US" sz="1400"/>
        </a:p>
      </dgm:t>
    </dgm:pt>
    <dgm:pt modelId="{C939CF49-38B6-428F-AA0B-B17989D2B8A9}" type="sibTrans" cxnId="{5CEA89F0-6BF7-47D1-A599-F16555738998}">
      <dgm:prSet/>
      <dgm:spPr/>
      <dgm:t>
        <a:bodyPr/>
        <a:lstStyle/>
        <a:p>
          <a:endParaRPr lang="en-US"/>
        </a:p>
      </dgm:t>
    </dgm:pt>
    <dgm:pt modelId="{2AB55AB8-37EC-45F3-A148-2F58D3D85B39}">
      <dgm:prSet/>
      <dgm:spPr/>
      <dgm:t>
        <a:bodyPr/>
        <a:lstStyle/>
        <a:p>
          <a:pPr rtl="0"/>
          <a:endParaRPr lang="en-US"/>
        </a:p>
      </dgm:t>
    </dgm:pt>
    <dgm:pt modelId="{97C8F08C-7E26-48BC-A19E-4DBB7FC8634C}" type="parTrans" cxnId="{697FC4D0-E4AB-4B13-998F-F08FB364908A}">
      <dgm:prSet/>
      <dgm:spPr/>
      <dgm:t>
        <a:bodyPr/>
        <a:lstStyle/>
        <a:p>
          <a:endParaRPr lang="en-US" sz="1400"/>
        </a:p>
      </dgm:t>
    </dgm:pt>
    <dgm:pt modelId="{3714CF14-9087-4151-AD95-AF3806F02C6E}" type="sibTrans" cxnId="{697FC4D0-E4AB-4B13-998F-F08FB364908A}">
      <dgm:prSet/>
      <dgm:spPr/>
      <dgm:t>
        <a:bodyPr/>
        <a:lstStyle/>
        <a:p>
          <a:endParaRPr lang="en-US"/>
        </a:p>
      </dgm:t>
    </dgm:pt>
    <dgm:pt modelId="{44E3E574-5D17-415B-BAA0-14178155620B}">
      <dgm:prSet/>
      <dgm:spPr/>
      <dgm:t>
        <a:bodyPr/>
        <a:lstStyle/>
        <a:p>
          <a:pPr rtl="0"/>
          <a:r>
            <a:rPr lang="en-US"/>
            <a:t>Requires us to discount or write off services rendered to our patients that the payer deems “not covered” or “not medically necessary”</a:t>
          </a:r>
        </a:p>
      </dgm:t>
    </dgm:pt>
    <dgm:pt modelId="{A17914FB-3C92-435A-81B5-BADD0B070444}" type="parTrans" cxnId="{0783128F-6A18-425C-AC0C-3629EB8EB3CD}">
      <dgm:prSet/>
      <dgm:spPr/>
      <dgm:t>
        <a:bodyPr/>
        <a:lstStyle/>
        <a:p>
          <a:endParaRPr lang="en-US" sz="1400"/>
        </a:p>
      </dgm:t>
    </dgm:pt>
    <dgm:pt modelId="{C11CE0A4-CC61-451B-86CA-7119E6B27FF0}" type="sibTrans" cxnId="{0783128F-6A18-425C-AC0C-3629EB8EB3CD}">
      <dgm:prSet/>
      <dgm:spPr/>
      <dgm:t>
        <a:bodyPr/>
        <a:lstStyle/>
        <a:p>
          <a:endParaRPr lang="en-US"/>
        </a:p>
      </dgm:t>
    </dgm:pt>
    <dgm:pt modelId="{16171406-C318-4AD0-8723-D2862C5471FA}">
      <dgm:prSet/>
      <dgm:spPr/>
      <dgm:t>
        <a:bodyPr/>
        <a:lstStyle/>
        <a:p>
          <a:pPr rtl="0"/>
          <a:endParaRPr lang="en-US"/>
        </a:p>
      </dgm:t>
    </dgm:pt>
    <dgm:pt modelId="{5B764259-2739-4AEB-8941-1C3AAA3ACC10}" type="parTrans" cxnId="{6BC12583-9CC4-4805-9C15-89A6BC6AC4F6}">
      <dgm:prSet/>
      <dgm:spPr/>
      <dgm:t>
        <a:bodyPr/>
        <a:lstStyle/>
        <a:p>
          <a:endParaRPr lang="en-US" sz="1400"/>
        </a:p>
      </dgm:t>
    </dgm:pt>
    <dgm:pt modelId="{B8B0DD60-5FDE-49FB-9540-4CF6FF10C1D2}" type="sibTrans" cxnId="{6BC12583-9CC4-4805-9C15-89A6BC6AC4F6}">
      <dgm:prSet/>
      <dgm:spPr/>
      <dgm:t>
        <a:bodyPr/>
        <a:lstStyle/>
        <a:p>
          <a:endParaRPr lang="en-US"/>
        </a:p>
      </dgm:t>
    </dgm:pt>
    <dgm:pt modelId="{F219501E-050B-40B6-8DCC-3F1DB264D736}">
      <dgm:prSet/>
      <dgm:spPr/>
      <dgm:t>
        <a:bodyPr/>
        <a:lstStyle/>
        <a:p>
          <a:pPr rtl="0"/>
          <a:r>
            <a:rPr lang="en-US"/>
            <a:t>Reimburses us less than our actual costs plus margin to render care and comply with administrative requirements of the contract</a:t>
          </a:r>
        </a:p>
      </dgm:t>
    </dgm:pt>
    <dgm:pt modelId="{67140C5C-0917-4EFB-A21B-BC509593B0E1}" type="parTrans" cxnId="{5601C970-A24F-45A9-BCB0-594E7EAF4C59}">
      <dgm:prSet/>
      <dgm:spPr/>
      <dgm:t>
        <a:bodyPr/>
        <a:lstStyle/>
        <a:p>
          <a:endParaRPr lang="en-US" sz="1400"/>
        </a:p>
      </dgm:t>
    </dgm:pt>
    <dgm:pt modelId="{75506EC0-6181-46B7-8D34-2BC4B193D577}" type="sibTrans" cxnId="{5601C970-A24F-45A9-BCB0-594E7EAF4C59}">
      <dgm:prSet/>
      <dgm:spPr/>
      <dgm:t>
        <a:bodyPr/>
        <a:lstStyle/>
        <a:p>
          <a:endParaRPr lang="en-US"/>
        </a:p>
      </dgm:t>
    </dgm:pt>
    <dgm:pt modelId="{3B8F3BC5-E14D-4922-9FA0-87CF82D12E20}" type="pres">
      <dgm:prSet presAssocID="{FE6FE1E5-1450-44CC-AC40-7AC4A6156C2F}" presName="vert0" presStyleCnt="0">
        <dgm:presLayoutVars>
          <dgm:dir/>
          <dgm:animOne val="branch"/>
          <dgm:animLvl val="lvl"/>
        </dgm:presLayoutVars>
      </dgm:prSet>
      <dgm:spPr/>
    </dgm:pt>
    <dgm:pt modelId="{DBF52690-7AB4-4010-94A3-505B736C8F23}" type="pres">
      <dgm:prSet presAssocID="{A0CBDB5B-B5C4-4CAA-BAF2-7D763D921029}" presName="thickLine" presStyleLbl="alignNode1" presStyleIdx="0" presStyleCnt="1"/>
      <dgm:spPr/>
    </dgm:pt>
    <dgm:pt modelId="{BD57698B-5960-41E7-B2C3-01A83844233D}" type="pres">
      <dgm:prSet presAssocID="{A0CBDB5B-B5C4-4CAA-BAF2-7D763D921029}" presName="horz1" presStyleCnt="0"/>
      <dgm:spPr/>
    </dgm:pt>
    <dgm:pt modelId="{BD0C5BF1-EC4F-457E-BCC4-5BC356B5F125}" type="pres">
      <dgm:prSet presAssocID="{A0CBDB5B-B5C4-4CAA-BAF2-7D763D921029}" presName="tx1" presStyleLbl="revTx" presStyleIdx="0" presStyleCnt="11"/>
      <dgm:spPr/>
    </dgm:pt>
    <dgm:pt modelId="{3254D6B1-A5F1-4888-9998-E8CFBEB95B13}" type="pres">
      <dgm:prSet presAssocID="{A0CBDB5B-B5C4-4CAA-BAF2-7D763D921029}" presName="vert1" presStyleCnt="0"/>
      <dgm:spPr/>
    </dgm:pt>
    <dgm:pt modelId="{C9DC338A-9143-4144-A480-767B2ACDE3BE}" type="pres">
      <dgm:prSet presAssocID="{F453F9E5-C343-4EF1-A52E-F9212BA485A9}" presName="vertSpace2a" presStyleCnt="0"/>
      <dgm:spPr/>
    </dgm:pt>
    <dgm:pt modelId="{CB8DFE1A-E4A4-4652-B7CA-C7DFFCD39F31}" type="pres">
      <dgm:prSet presAssocID="{F453F9E5-C343-4EF1-A52E-F9212BA485A9}" presName="horz2" presStyleCnt="0"/>
      <dgm:spPr/>
    </dgm:pt>
    <dgm:pt modelId="{F801929D-7DD2-426D-B07F-F24F483E2D4A}" type="pres">
      <dgm:prSet presAssocID="{F453F9E5-C343-4EF1-A52E-F9212BA485A9}" presName="horzSpace2" presStyleCnt="0"/>
      <dgm:spPr/>
    </dgm:pt>
    <dgm:pt modelId="{7E7ED1A7-4E40-4A6C-B105-32F6905CD7FF}" type="pres">
      <dgm:prSet presAssocID="{F453F9E5-C343-4EF1-A52E-F9212BA485A9}" presName="tx2" presStyleLbl="revTx" presStyleIdx="1" presStyleCnt="11"/>
      <dgm:spPr/>
    </dgm:pt>
    <dgm:pt modelId="{0E549A12-335F-402D-8C87-8D1B7DD74746}" type="pres">
      <dgm:prSet presAssocID="{F453F9E5-C343-4EF1-A52E-F9212BA485A9}" presName="vert2" presStyleCnt="0"/>
      <dgm:spPr/>
    </dgm:pt>
    <dgm:pt modelId="{32CA7750-694B-4E5A-BA55-BCAA2E47FA8B}" type="pres">
      <dgm:prSet presAssocID="{F453F9E5-C343-4EF1-A52E-F9212BA485A9}" presName="thinLine2b" presStyleLbl="callout" presStyleIdx="0" presStyleCnt="10"/>
      <dgm:spPr/>
    </dgm:pt>
    <dgm:pt modelId="{CE485014-B362-4221-A825-81978E10F880}" type="pres">
      <dgm:prSet presAssocID="{F453F9E5-C343-4EF1-A52E-F9212BA485A9}" presName="vertSpace2b" presStyleCnt="0"/>
      <dgm:spPr/>
    </dgm:pt>
    <dgm:pt modelId="{76EB3FB9-5F01-4E5B-95D0-6B743947DD8F}" type="pres">
      <dgm:prSet presAssocID="{2789A623-2980-4851-80D1-5939749E8B7C}" presName="horz2" presStyleCnt="0"/>
      <dgm:spPr/>
    </dgm:pt>
    <dgm:pt modelId="{B9C1B32B-4BEA-4FE3-ACEC-37AFDE279F53}" type="pres">
      <dgm:prSet presAssocID="{2789A623-2980-4851-80D1-5939749E8B7C}" presName="horzSpace2" presStyleCnt="0"/>
      <dgm:spPr/>
    </dgm:pt>
    <dgm:pt modelId="{83DAE0B5-7DA7-45F2-92C0-B3FE5832A00A}" type="pres">
      <dgm:prSet presAssocID="{2789A623-2980-4851-80D1-5939749E8B7C}" presName="tx2" presStyleLbl="revTx" presStyleIdx="2" presStyleCnt="11"/>
      <dgm:spPr/>
    </dgm:pt>
    <dgm:pt modelId="{9F421A2F-CE8B-4F3F-8E7E-0A4C341C404E}" type="pres">
      <dgm:prSet presAssocID="{2789A623-2980-4851-80D1-5939749E8B7C}" presName="vert2" presStyleCnt="0"/>
      <dgm:spPr/>
    </dgm:pt>
    <dgm:pt modelId="{7ED683D8-40D8-4578-8F1C-83A0D3FAB0DD}" type="pres">
      <dgm:prSet presAssocID="{2789A623-2980-4851-80D1-5939749E8B7C}" presName="thinLine2b" presStyleLbl="callout" presStyleIdx="1" presStyleCnt="10"/>
      <dgm:spPr/>
    </dgm:pt>
    <dgm:pt modelId="{C2AD8E48-6B90-4472-B666-AE671AA6CB07}" type="pres">
      <dgm:prSet presAssocID="{2789A623-2980-4851-80D1-5939749E8B7C}" presName="vertSpace2b" presStyleCnt="0"/>
      <dgm:spPr/>
    </dgm:pt>
    <dgm:pt modelId="{4A09DC25-4280-4CF7-936B-D2DF6EA116F0}" type="pres">
      <dgm:prSet presAssocID="{A3BE9932-DA46-4314-94DE-DF1333ECE9DA}" presName="horz2" presStyleCnt="0"/>
      <dgm:spPr/>
    </dgm:pt>
    <dgm:pt modelId="{106E4CF4-B476-443E-9C54-CF3ECFB362CC}" type="pres">
      <dgm:prSet presAssocID="{A3BE9932-DA46-4314-94DE-DF1333ECE9DA}" presName="horzSpace2" presStyleCnt="0"/>
      <dgm:spPr/>
    </dgm:pt>
    <dgm:pt modelId="{C0BB7B5A-CE30-4D40-A783-E5C42F1B5D96}" type="pres">
      <dgm:prSet presAssocID="{A3BE9932-DA46-4314-94DE-DF1333ECE9DA}" presName="tx2" presStyleLbl="revTx" presStyleIdx="3" presStyleCnt="11"/>
      <dgm:spPr/>
    </dgm:pt>
    <dgm:pt modelId="{9F618F64-28CA-4FF3-B5D5-E7E7356981CE}" type="pres">
      <dgm:prSet presAssocID="{A3BE9932-DA46-4314-94DE-DF1333ECE9DA}" presName="vert2" presStyleCnt="0"/>
      <dgm:spPr/>
    </dgm:pt>
    <dgm:pt modelId="{FF639935-C34E-4B1A-8C78-77C7B342A8CB}" type="pres">
      <dgm:prSet presAssocID="{A3BE9932-DA46-4314-94DE-DF1333ECE9DA}" presName="thinLine2b" presStyleLbl="callout" presStyleIdx="2" presStyleCnt="10"/>
      <dgm:spPr/>
    </dgm:pt>
    <dgm:pt modelId="{9F1CAAAB-C685-4D9F-9112-8CAF122CC78A}" type="pres">
      <dgm:prSet presAssocID="{A3BE9932-DA46-4314-94DE-DF1333ECE9DA}" presName="vertSpace2b" presStyleCnt="0"/>
      <dgm:spPr/>
    </dgm:pt>
    <dgm:pt modelId="{01D5E6CF-5524-48F8-826A-F42316A1C918}" type="pres">
      <dgm:prSet presAssocID="{CFF881D0-1E7F-419E-8325-1982E63DD652}" presName="horz2" presStyleCnt="0"/>
      <dgm:spPr/>
    </dgm:pt>
    <dgm:pt modelId="{38E0C900-D5B1-47D1-901C-ED589FC1FF78}" type="pres">
      <dgm:prSet presAssocID="{CFF881D0-1E7F-419E-8325-1982E63DD652}" presName="horzSpace2" presStyleCnt="0"/>
      <dgm:spPr/>
    </dgm:pt>
    <dgm:pt modelId="{CDCAC2B8-1844-479D-90DB-6CF8BB005AC5}" type="pres">
      <dgm:prSet presAssocID="{CFF881D0-1E7F-419E-8325-1982E63DD652}" presName="tx2" presStyleLbl="revTx" presStyleIdx="4" presStyleCnt="11"/>
      <dgm:spPr/>
    </dgm:pt>
    <dgm:pt modelId="{FCBE07C6-2598-43D8-9BF8-0EEE773DFF5B}" type="pres">
      <dgm:prSet presAssocID="{CFF881D0-1E7F-419E-8325-1982E63DD652}" presName="vert2" presStyleCnt="0"/>
      <dgm:spPr/>
    </dgm:pt>
    <dgm:pt modelId="{1860D370-9A4D-49E1-BBF5-A27D8F7840EE}" type="pres">
      <dgm:prSet presAssocID="{CFF881D0-1E7F-419E-8325-1982E63DD652}" presName="thinLine2b" presStyleLbl="callout" presStyleIdx="3" presStyleCnt="10"/>
      <dgm:spPr/>
    </dgm:pt>
    <dgm:pt modelId="{D32BBA4C-EF1C-48AB-8636-AFE9BDF226AA}" type="pres">
      <dgm:prSet presAssocID="{CFF881D0-1E7F-419E-8325-1982E63DD652}" presName="vertSpace2b" presStyleCnt="0"/>
      <dgm:spPr/>
    </dgm:pt>
    <dgm:pt modelId="{A1CDC2FB-A4ED-4501-98B6-1BDF38FCD8D7}" type="pres">
      <dgm:prSet presAssocID="{0489C261-6545-4047-9803-4A9DCEE5EDF8}" presName="horz2" presStyleCnt="0"/>
      <dgm:spPr/>
    </dgm:pt>
    <dgm:pt modelId="{8B114DA4-B1A4-4BEF-9FF9-B6EA92567690}" type="pres">
      <dgm:prSet presAssocID="{0489C261-6545-4047-9803-4A9DCEE5EDF8}" presName="horzSpace2" presStyleCnt="0"/>
      <dgm:spPr/>
    </dgm:pt>
    <dgm:pt modelId="{C3D8FD87-9A28-4C74-9AF4-A28CF0BA62B3}" type="pres">
      <dgm:prSet presAssocID="{0489C261-6545-4047-9803-4A9DCEE5EDF8}" presName="tx2" presStyleLbl="revTx" presStyleIdx="5" presStyleCnt="11"/>
      <dgm:spPr/>
    </dgm:pt>
    <dgm:pt modelId="{A7D54BD2-3715-4FF1-922D-50BF1B550A19}" type="pres">
      <dgm:prSet presAssocID="{0489C261-6545-4047-9803-4A9DCEE5EDF8}" presName="vert2" presStyleCnt="0"/>
      <dgm:spPr/>
    </dgm:pt>
    <dgm:pt modelId="{AF26D843-1466-459D-92A1-7AB7328432D1}" type="pres">
      <dgm:prSet presAssocID="{0489C261-6545-4047-9803-4A9DCEE5EDF8}" presName="thinLine2b" presStyleLbl="callout" presStyleIdx="4" presStyleCnt="10"/>
      <dgm:spPr/>
    </dgm:pt>
    <dgm:pt modelId="{2E287784-519E-4B18-979C-FE6C066C062C}" type="pres">
      <dgm:prSet presAssocID="{0489C261-6545-4047-9803-4A9DCEE5EDF8}" presName="vertSpace2b" presStyleCnt="0"/>
      <dgm:spPr/>
    </dgm:pt>
    <dgm:pt modelId="{D4803B50-1421-4F0A-9C01-F19065C94362}" type="pres">
      <dgm:prSet presAssocID="{95B404C8-41F4-47D0-B70B-388FD9E2B0EA}" presName="horz2" presStyleCnt="0"/>
      <dgm:spPr/>
    </dgm:pt>
    <dgm:pt modelId="{6F76A237-F737-4801-A899-2A9E9841603B}" type="pres">
      <dgm:prSet presAssocID="{95B404C8-41F4-47D0-B70B-388FD9E2B0EA}" presName="horzSpace2" presStyleCnt="0"/>
      <dgm:spPr/>
    </dgm:pt>
    <dgm:pt modelId="{6E77861B-B542-4D61-802E-AA9A0A33F31E}" type="pres">
      <dgm:prSet presAssocID="{95B404C8-41F4-47D0-B70B-388FD9E2B0EA}" presName="tx2" presStyleLbl="revTx" presStyleIdx="6" presStyleCnt="11"/>
      <dgm:spPr/>
    </dgm:pt>
    <dgm:pt modelId="{E4E0FDDF-0B01-426F-8570-D0D6BCA49C89}" type="pres">
      <dgm:prSet presAssocID="{95B404C8-41F4-47D0-B70B-388FD9E2B0EA}" presName="vert2" presStyleCnt="0"/>
      <dgm:spPr/>
    </dgm:pt>
    <dgm:pt modelId="{C15CEC67-CB25-4E35-AF4D-E9B97F055328}" type="pres">
      <dgm:prSet presAssocID="{95B404C8-41F4-47D0-B70B-388FD9E2B0EA}" presName="thinLine2b" presStyleLbl="callout" presStyleIdx="5" presStyleCnt="10"/>
      <dgm:spPr/>
    </dgm:pt>
    <dgm:pt modelId="{CCAEEC47-4D6A-47C6-A4A1-D64B9C482D2A}" type="pres">
      <dgm:prSet presAssocID="{95B404C8-41F4-47D0-B70B-388FD9E2B0EA}" presName="vertSpace2b" presStyleCnt="0"/>
      <dgm:spPr/>
    </dgm:pt>
    <dgm:pt modelId="{15737CBE-C604-4AA7-ACD2-45C63052FF18}" type="pres">
      <dgm:prSet presAssocID="{2AB55AB8-37EC-45F3-A148-2F58D3D85B39}" presName="horz2" presStyleCnt="0"/>
      <dgm:spPr/>
    </dgm:pt>
    <dgm:pt modelId="{204F98CF-E7CA-4202-B981-F4DCF5CAB391}" type="pres">
      <dgm:prSet presAssocID="{2AB55AB8-37EC-45F3-A148-2F58D3D85B39}" presName="horzSpace2" presStyleCnt="0"/>
      <dgm:spPr/>
    </dgm:pt>
    <dgm:pt modelId="{C28C13E3-7E84-4418-9ECB-2ECD47AA3B25}" type="pres">
      <dgm:prSet presAssocID="{2AB55AB8-37EC-45F3-A148-2F58D3D85B39}" presName="tx2" presStyleLbl="revTx" presStyleIdx="7" presStyleCnt="11"/>
      <dgm:spPr/>
    </dgm:pt>
    <dgm:pt modelId="{103754FF-7D32-4D12-9605-149673040F59}" type="pres">
      <dgm:prSet presAssocID="{2AB55AB8-37EC-45F3-A148-2F58D3D85B39}" presName="vert2" presStyleCnt="0"/>
      <dgm:spPr/>
    </dgm:pt>
    <dgm:pt modelId="{B0EA3EB0-7CB9-4E08-8EDC-C798EDD6483D}" type="pres">
      <dgm:prSet presAssocID="{2AB55AB8-37EC-45F3-A148-2F58D3D85B39}" presName="thinLine2b" presStyleLbl="callout" presStyleIdx="6" presStyleCnt="10"/>
      <dgm:spPr/>
    </dgm:pt>
    <dgm:pt modelId="{F940B849-0C3F-439E-A684-9560F7D58306}" type="pres">
      <dgm:prSet presAssocID="{2AB55AB8-37EC-45F3-A148-2F58D3D85B39}" presName="vertSpace2b" presStyleCnt="0"/>
      <dgm:spPr/>
    </dgm:pt>
    <dgm:pt modelId="{D46F8F00-670B-4F58-A160-8C2359E796B9}" type="pres">
      <dgm:prSet presAssocID="{44E3E574-5D17-415B-BAA0-14178155620B}" presName="horz2" presStyleCnt="0"/>
      <dgm:spPr/>
    </dgm:pt>
    <dgm:pt modelId="{8F2AE64B-C5F0-44F2-B7DD-38101BEEF6B1}" type="pres">
      <dgm:prSet presAssocID="{44E3E574-5D17-415B-BAA0-14178155620B}" presName="horzSpace2" presStyleCnt="0"/>
      <dgm:spPr/>
    </dgm:pt>
    <dgm:pt modelId="{74EC0FB9-69B7-4613-B403-218D51498D9D}" type="pres">
      <dgm:prSet presAssocID="{44E3E574-5D17-415B-BAA0-14178155620B}" presName="tx2" presStyleLbl="revTx" presStyleIdx="8" presStyleCnt="11"/>
      <dgm:spPr/>
    </dgm:pt>
    <dgm:pt modelId="{88340949-C7B8-4E9D-ABB1-5B1DD1394094}" type="pres">
      <dgm:prSet presAssocID="{44E3E574-5D17-415B-BAA0-14178155620B}" presName="vert2" presStyleCnt="0"/>
      <dgm:spPr/>
    </dgm:pt>
    <dgm:pt modelId="{DAD51161-58F2-45C3-8003-849FFA1319E6}" type="pres">
      <dgm:prSet presAssocID="{44E3E574-5D17-415B-BAA0-14178155620B}" presName="thinLine2b" presStyleLbl="callout" presStyleIdx="7" presStyleCnt="10"/>
      <dgm:spPr/>
    </dgm:pt>
    <dgm:pt modelId="{6FF4D2CB-BCA2-408B-A4B2-67852B206C5E}" type="pres">
      <dgm:prSet presAssocID="{44E3E574-5D17-415B-BAA0-14178155620B}" presName="vertSpace2b" presStyleCnt="0"/>
      <dgm:spPr/>
    </dgm:pt>
    <dgm:pt modelId="{D74048FF-2737-4253-919F-0E9288B0F2C8}" type="pres">
      <dgm:prSet presAssocID="{16171406-C318-4AD0-8723-D2862C5471FA}" presName="horz2" presStyleCnt="0"/>
      <dgm:spPr/>
    </dgm:pt>
    <dgm:pt modelId="{694834EA-9FF3-4733-99DF-2CF95DC3DF8E}" type="pres">
      <dgm:prSet presAssocID="{16171406-C318-4AD0-8723-D2862C5471FA}" presName="horzSpace2" presStyleCnt="0"/>
      <dgm:spPr/>
    </dgm:pt>
    <dgm:pt modelId="{DD4320D8-87B2-44A7-BDE8-BB34CCFDF567}" type="pres">
      <dgm:prSet presAssocID="{16171406-C318-4AD0-8723-D2862C5471FA}" presName="tx2" presStyleLbl="revTx" presStyleIdx="9" presStyleCnt="11"/>
      <dgm:spPr/>
    </dgm:pt>
    <dgm:pt modelId="{6FF82609-4664-4687-8E95-087651E45481}" type="pres">
      <dgm:prSet presAssocID="{16171406-C318-4AD0-8723-D2862C5471FA}" presName="vert2" presStyleCnt="0"/>
      <dgm:spPr/>
    </dgm:pt>
    <dgm:pt modelId="{B1597184-C07C-4092-B43B-0C20D7046EE5}" type="pres">
      <dgm:prSet presAssocID="{16171406-C318-4AD0-8723-D2862C5471FA}" presName="thinLine2b" presStyleLbl="callout" presStyleIdx="8" presStyleCnt="10"/>
      <dgm:spPr/>
    </dgm:pt>
    <dgm:pt modelId="{B08BAD4A-F2BE-4E5C-9784-57FC6D4082BE}" type="pres">
      <dgm:prSet presAssocID="{16171406-C318-4AD0-8723-D2862C5471FA}" presName="vertSpace2b" presStyleCnt="0"/>
      <dgm:spPr/>
    </dgm:pt>
    <dgm:pt modelId="{410641B7-3503-4AF7-8091-138583C79E01}" type="pres">
      <dgm:prSet presAssocID="{F219501E-050B-40B6-8DCC-3F1DB264D736}" presName="horz2" presStyleCnt="0"/>
      <dgm:spPr/>
    </dgm:pt>
    <dgm:pt modelId="{DB2ABC04-93D6-4B7C-81E2-C73223F86FEF}" type="pres">
      <dgm:prSet presAssocID="{F219501E-050B-40B6-8DCC-3F1DB264D736}" presName="horzSpace2" presStyleCnt="0"/>
      <dgm:spPr/>
    </dgm:pt>
    <dgm:pt modelId="{8035E020-E10E-414C-88F4-19E8CFA19468}" type="pres">
      <dgm:prSet presAssocID="{F219501E-050B-40B6-8DCC-3F1DB264D736}" presName="tx2" presStyleLbl="revTx" presStyleIdx="10" presStyleCnt="11"/>
      <dgm:spPr/>
    </dgm:pt>
    <dgm:pt modelId="{0F9BF15A-9A3E-45B3-87B9-929F04D2104E}" type="pres">
      <dgm:prSet presAssocID="{F219501E-050B-40B6-8DCC-3F1DB264D736}" presName="vert2" presStyleCnt="0"/>
      <dgm:spPr/>
    </dgm:pt>
    <dgm:pt modelId="{A4496D07-E8D1-4803-9DA1-1339EF4A1BEC}" type="pres">
      <dgm:prSet presAssocID="{F219501E-050B-40B6-8DCC-3F1DB264D736}" presName="thinLine2b" presStyleLbl="callout" presStyleIdx="9" presStyleCnt="10"/>
      <dgm:spPr/>
    </dgm:pt>
    <dgm:pt modelId="{049D2D7D-AD84-48EC-B917-C546F6157A1D}" type="pres">
      <dgm:prSet presAssocID="{F219501E-050B-40B6-8DCC-3F1DB264D736}" presName="vertSpace2b" presStyleCnt="0"/>
      <dgm:spPr/>
    </dgm:pt>
  </dgm:ptLst>
  <dgm:cxnLst>
    <dgm:cxn modelId="{D97A700B-EAFC-45E7-810B-6FF4A7DD9223}" type="presOf" srcId="{44E3E574-5D17-415B-BAA0-14178155620B}" destId="{74EC0FB9-69B7-4613-B403-218D51498D9D}" srcOrd="0" destOrd="0" presId="urn:microsoft.com/office/officeart/2008/layout/LinedList"/>
    <dgm:cxn modelId="{E7C47910-0028-4EB4-9F54-EE22E7B22017}" type="presOf" srcId="{FE6FE1E5-1450-44CC-AC40-7AC4A6156C2F}" destId="{3B8F3BC5-E14D-4922-9FA0-87CF82D12E20}" srcOrd="0" destOrd="0" presId="urn:microsoft.com/office/officeart/2008/layout/LinedList"/>
    <dgm:cxn modelId="{5601C970-A24F-45A9-BCB0-594E7EAF4C59}" srcId="{A0CBDB5B-B5C4-4CAA-BAF2-7D763D921029}" destId="{F219501E-050B-40B6-8DCC-3F1DB264D736}" srcOrd="9" destOrd="0" parTransId="{67140C5C-0917-4EFB-A21B-BC509593B0E1}" sibTransId="{75506EC0-6181-46B7-8D34-2BC4B193D577}"/>
    <dgm:cxn modelId="{CE17B651-0EFB-4349-8E53-73E1B92550EC}" type="presOf" srcId="{A3BE9932-DA46-4314-94DE-DF1333ECE9DA}" destId="{C0BB7B5A-CE30-4D40-A783-E5C42F1B5D96}" srcOrd="0" destOrd="0" presId="urn:microsoft.com/office/officeart/2008/layout/LinedList"/>
    <dgm:cxn modelId="{3DD80453-D7C2-46D2-93EC-566BA7EDB53E}" type="presOf" srcId="{95B404C8-41F4-47D0-B70B-388FD9E2B0EA}" destId="{6E77861B-B542-4D61-802E-AA9A0A33F31E}" srcOrd="0" destOrd="0" presId="urn:microsoft.com/office/officeart/2008/layout/LinedList"/>
    <dgm:cxn modelId="{C79BB753-9EDD-469D-AAE9-1FCE400023E3}" srcId="{A0CBDB5B-B5C4-4CAA-BAF2-7D763D921029}" destId="{2789A623-2980-4851-80D1-5939749E8B7C}" srcOrd="1" destOrd="0" parTransId="{392C1439-F2A3-423D-A94E-6BA979D27E7E}" sibTransId="{E6303BFF-D882-439C-920E-54B3E3C2C4B0}"/>
    <dgm:cxn modelId="{4BC1D97D-641A-4C2D-BCB4-FB54126FB286}" srcId="{A0CBDB5B-B5C4-4CAA-BAF2-7D763D921029}" destId="{CFF881D0-1E7F-419E-8325-1982E63DD652}" srcOrd="3" destOrd="0" parTransId="{73340967-7B89-4958-A767-40C6D2ADA424}" sibTransId="{858D6B8C-E4AC-40B0-A72B-8477F8AA3BF4}"/>
    <dgm:cxn modelId="{6BC12583-9CC4-4805-9C15-89A6BC6AC4F6}" srcId="{A0CBDB5B-B5C4-4CAA-BAF2-7D763D921029}" destId="{16171406-C318-4AD0-8723-D2862C5471FA}" srcOrd="8" destOrd="0" parTransId="{5B764259-2739-4AEB-8941-1C3AAA3ACC10}" sibTransId="{B8B0DD60-5FDE-49FB-9540-4CF6FF10C1D2}"/>
    <dgm:cxn modelId="{0783128F-6A18-425C-AC0C-3629EB8EB3CD}" srcId="{A0CBDB5B-B5C4-4CAA-BAF2-7D763D921029}" destId="{44E3E574-5D17-415B-BAA0-14178155620B}" srcOrd="7" destOrd="0" parTransId="{A17914FB-3C92-435A-81B5-BADD0B070444}" sibTransId="{C11CE0A4-CC61-451B-86CA-7119E6B27FF0}"/>
    <dgm:cxn modelId="{E923D494-AC12-406F-9024-27C22A000201}" type="presOf" srcId="{0489C261-6545-4047-9803-4A9DCEE5EDF8}" destId="{C3D8FD87-9A28-4C74-9AF4-A28CF0BA62B3}" srcOrd="0" destOrd="0" presId="urn:microsoft.com/office/officeart/2008/layout/LinedList"/>
    <dgm:cxn modelId="{6A5A41A4-8FA7-45CE-900E-327C60FFD563}" type="presOf" srcId="{A0CBDB5B-B5C4-4CAA-BAF2-7D763D921029}" destId="{BD0C5BF1-EC4F-457E-BCC4-5BC356B5F125}" srcOrd="0" destOrd="0" presId="urn:microsoft.com/office/officeart/2008/layout/LinedList"/>
    <dgm:cxn modelId="{2DB3ACAB-BCC5-4292-B97B-FE8C61DDAEEE}" srcId="{A0CBDB5B-B5C4-4CAA-BAF2-7D763D921029}" destId="{F453F9E5-C343-4EF1-A52E-F9212BA485A9}" srcOrd="0" destOrd="0" parTransId="{C4F4E432-8DD9-4D48-8B7A-F610AAB7346D}" sibTransId="{CA1DF0CA-BC05-4CEB-894B-22182EB48EA3}"/>
    <dgm:cxn modelId="{AC2FF8B6-FD1E-453D-A5CE-0BEAAAFDEC6A}" srcId="{A0CBDB5B-B5C4-4CAA-BAF2-7D763D921029}" destId="{A3BE9932-DA46-4314-94DE-DF1333ECE9DA}" srcOrd="2" destOrd="0" parTransId="{A1B1C8B8-F4CA-4322-9AD9-CEB7FCC31351}" sibTransId="{1FB91B97-588F-4CF2-8337-C3EB0C96A212}"/>
    <dgm:cxn modelId="{13E229BE-AF3C-42BD-8D01-53DD67D50E85}" srcId="{A0CBDB5B-B5C4-4CAA-BAF2-7D763D921029}" destId="{0489C261-6545-4047-9803-4A9DCEE5EDF8}" srcOrd="4" destOrd="0" parTransId="{085EDC50-3BB1-419C-B939-17943567F373}" sibTransId="{BDB250CB-06DC-42ED-8C62-D6B7E02D6EBD}"/>
    <dgm:cxn modelId="{7C2028CD-03BB-40AC-BC48-582479A337AC}" type="presOf" srcId="{2AB55AB8-37EC-45F3-A148-2F58D3D85B39}" destId="{C28C13E3-7E84-4418-9ECB-2ECD47AA3B25}" srcOrd="0" destOrd="0" presId="urn:microsoft.com/office/officeart/2008/layout/LinedList"/>
    <dgm:cxn modelId="{3CF1CECF-1D51-45EA-94F8-0878193B2F36}" type="presOf" srcId="{2789A623-2980-4851-80D1-5939749E8B7C}" destId="{83DAE0B5-7DA7-45F2-92C0-B3FE5832A00A}" srcOrd="0" destOrd="0" presId="urn:microsoft.com/office/officeart/2008/layout/LinedList"/>
    <dgm:cxn modelId="{697FC4D0-E4AB-4B13-998F-F08FB364908A}" srcId="{A0CBDB5B-B5C4-4CAA-BAF2-7D763D921029}" destId="{2AB55AB8-37EC-45F3-A148-2F58D3D85B39}" srcOrd="6" destOrd="0" parTransId="{97C8F08C-7E26-48BC-A19E-4DBB7FC8634C}" sibTransId="{3714CF14-9087-4151-AD95-AF3806F02C6E}"/>
    <dgm:cxn modelId="{57B2C5D1-65D6-408D-B21B-FA74C05D056E}" type="presOf" srcId="{16171406-C318-4AD0-8723-D2862C5471FA}" destId="{DD4320D8-87B2-44A7-BDE8-BB34CCFDF567}" srcOrd="0" destOrd="0" presId="urn:microsoft.com/office/officeart/2008/layout/LinedList"/>
    <dgm:cxn modelId="{2663D6D3-793A-42A6-83A7-E2CBB9AEBFB7}" type="presOf" srcId="{F453F9E5-C343-4EF1-A52E-F9212BA485A9}" destId="{7E7ED1A7-4E40-4A6C-B105-32F6905CD7FF}" srcOrd="0" destOrd="0" presId="urn:microsoft.com/office/officeart/2008/layout/LinedList"/>
    <dgm:cxn modelId="{D11C0BF0-0729-46BC-95AA-B83F3D3C5A75}" type="presOf" srcId="{CFF881D0-1E7F-419E-8325-1982E63DD652}" destId="{CDCAC2B8-1844-479D-90DB-6CF8BB005AC5}" srcOrd="0" destOrd="0" presId="urn:microsoft.com/office/officeart/2008/layout/LinedList"/>
    <dgm:cxn modelId="{5CEA89F0-6BF7-47D1-A599-F16555738998}" srcId="{A0CBDB5B-B5C4-4CAA-BAF2-7D763D921029}" destId="{95B404C8-41F4-47D0-B70B-388FD9E2B0EA}" srcOrd="5" destOrd="0" parTransId="{B90CD800-B211-4B31-803E-DE7534F6C284}" sibTransId="{C939CF49-38B6-428F-AA0B-B17989D2B8A9}"/>
    <dgm:cxn modelId="{49E51BF4-8028-4E30-81B1-DE8CD2BACF7C}" srcId="{FE6FE1E5-1450-44CC-AC40-7AC4A6156C2F}" destId="{A0CBDB5B-B5C4-4CAA-BAF2-7D763D921029}" srcOrd="0" destOrd="0" parTransId="{70CA0792-7978-475A-99C6-D7344D9F3895}" sibTransId="{86F883D5-27E7-4988-BB63-03A79EEB5454}"/>
    <dgm:cxn modelId="{D28663F4-5954-4554-B4EA-5DBEF8B73B04}" type="presOf" srcId="{F219501E-050B-40B6-8DCC-3F1DB264D736}" destId="{8035E020-E10E-414C-88F4-19E8CFA19468}" srcOrd="0" destOrd="0" presId="urn:microsoft.com/office/officeart/2008/layout/LinedList"/>
    <dgm:cxn modelId="{D75A8FF9-6975-415A-859B-D03D39E42253}" type="presParOf" srcId="{3B8F3BC5-E14D-4922-9FA0-87CF82D12E20}" destId="{DBF52690-7AB4-4010-94A3-505B736C8F23}" srcOrd="0" destOrd="0" presId="urn:microsoft.com/office/officeart/2008/layout/LinedList"/>
    <dgm:cxn modelId="{16741872-3FBF-4BB4-BED7-BC0F2EB93B86}" type="presParOf" srcId="{3B8F3BC5-E14D-4922-9FA0-87CF82D12E20}" destId="{BD57698B-5960-41E7-B2C3-01A83844233D}" srcOrd="1" destOrd="0" presId="urn:microsoft.com/office/officeart/2008/layout/LinedList"/>
    <dgm:cxn modelId="{917E4122-2B8E-4C6C-930A-CA0DC3CD9824}" type="presParOf" srcId="{BD57698B-5960-41E7-B2C3-01A83844233D}" destId="{BD0C5BF1-EC4F-457E-BCC4-5BC356B5F125}" srcOrd="0" destOrd="0" presId="urn:microsoft.com/office/officeart/2008/layout/LinedList"/>
    <dgm:cxn modelId="{0573FDB9-6C70-4EF0-BE0E-BE20E17A8381}" type="presParOf" srcId="{BD57698B-5960-41E7-B2C3-01A83844233D}" destId="{3254D6B1-A5F1-4888-9998-E8CFBEB95B13}" srcOrd="1" destOrd="0" presId="urn:microsoft.com/office/officeart/2008/layout/LinedList"/>
    <dgm:cxn modelId="{9B9CCFD4-FC10-4B17-B169-B2F56A451978}" type="presParOf" srcId="{3254D6B1-A5F1-4888-9998-E8CFBEB95B13}" destId="{C9DC338A-9143-4144-A480-767B2ACDE3BE}" srcOrd="0" destOrd="0" presId="urn:microsoft.com/office/officeart/2008/layout/LinedList"/>
    <dgm:cxn modelId="{08446761-E08E-405C-8A48-C0E59162BE3B}" type="presParOf" srcId="{3254D6B1-A5F1-4888-9998-E8CFBEB95B13}" destId="{CB8DFE1A-E4A4-4652-B7CA-C7DFFCD39F31}" srcOrd="1" destOrd="0" presId="urn:microsoft.com/office/officeart/2008/layout/LinedList"/>
    <dgm:cxn modelId="{7757D1EC-938E-4C75-AEBC-166C2568BFD1}" type="presParOf" srcId="{CB8DFE1A-E4A4-4652-B7CA-C7DFFCD39F31}" destId="{F801929D-7DD2-426D-B07F-F24F483E2D4A}" srcOrd="0" destOrd="0" presId="urn:microsoft.com/office/officeart/2008/layout/LinedList"/>
    <dgm:cxn modelId="{F86D9A49-B662-40F2-BEB0-2A4298174275}" type="presParOf" srcId="{CB8DFE1A-E4A4-4652-B7CA-C7DFFCD39F31}" destId="{7E7ED1A7-4E40-4A6C-B105-32F6905CD7FF}" srcOrd="1" destOrd="0" presId="urn:microsoft.com/office/officeart/2008/layout/LinedList"/>
    <dgm:cxn modelId="{B704CFBD-9098-47CF-87F2-4A3A40BB1807}" type="presParOf" srcId="{CB8DFE1A-E4A4-4652-B7CA-C7DFFCD39F31}" destId="{0E549A12-335F-402D-8C87-8D1B7DD74746}" srcOrd="2" destOrd="0" presId="urn:microsoft.com/office/officeart/2008/layout/LinedList"/>
    <dgm:cxn modelId="{33949DB1-C7ED-40C7-8F0C-68A37C5B4D2F}" type="presParOf" srcId="{3254D6B1-A5F1-4888-9998-E8CFBEB95B13}" destId="{32CA7750-694B-4E5A-BA55-BCAA2E47FA8B}" srcOrd="2" destOrd="0" presId="urn:microsoft.com/office/officeart/2008/layout/LinedList"/>
    <dgm:cxn modelId="{8DF0455E-A38C-47D5-92EE-9896C76441DD}" type="presParOf" srcId="{3254D6B1-A5F1-4888-9998-E8CFBEB95B13}" destId="{CE485014-B362-4221-A825-81978E10F880}" srcOrd="3" destOrd="0" presId="urn:microsoft.com/office/officeart/2008/layout/LinedList"/>
    <dgm:cxn modelId="{8A8F28D6-B0A2-4C93-A1BD-D4E90863CB24}" type="presParOf" srcId="{3254D6B1-A5F1-4888-9998-E8CFBEB95B13}" destId="{76EB3FB9-5F01-4E5B-95D0-6B743947DD8F}" srcOrd="4" destOrd="0" presId="urn:microsoft.com/office/officeart/2008/layout/LinedList"/>
    <dgm:cxn modelId="{C8472A23-B85D-4A7D-B1DC-3F86A297A3F1}" type="presParOf" srcId="{76EB3FB9-5F01-4E5B-95D0-6B743947DD8F}" destId="{B9C1B32B-4BEA-4FE3-ACEC-37AFDE279F53}" srcOrd="0" destOrd="0" presId="urn:microsoft.com/office/officeart/2008/layout/LinedList"/>
    <dgm:cxn modelId="{BA1B0D20-4479-4042-97A6-1D0A9814237A}" type="presParOf" srcId="{76EB3FB9-5F01-4E5B-95D0-6B743947DD8F}" destId="{83DAE0B5-7DA7-45F2-92C0-B3FE5832A00A}" srcOrd="1" destOrd="0" presId="urn:microsoft.com/office/officeart/2008/layout/LinedList"/>
    <dgm:cxn modelId="{1DF69584-30F3-447E-94B0-FCF49CD5D9AC}" type="presParOf" srcId="{76EB3FB9-5F01-4E5B-95D0-6B743947DD8F}" destId="{9F421A2F-CE8B-4F3F-8E7E-0A4C341C404E}" srcOrd="2" destOrd="0" presId="urn:microsoft.com/office/officeart/2008/layout/LinedList"/>
    <dgm:cxn modelId="{C3D6A6EC-04A6-467C-9184-C0FDFACF1A56}" type="presParOf" srcId="{3254D6B1-A5F1-4888-9998-E8CFBEB95B13}" destId="{7ED683D8-40D8-4578-8F1C-83A0D3FAB0DD}" srcOrd="5" destOrd="0" presId="urn:microsoft.com/office/officeart/2008/layout/LinedList"/>
    <dgm:cxn modelId="{0870EDF6-3D74-4C0E-A67A-8FDCD00D618B}" type="presParOf" srcId="{3254D6B1-A5F1-4888-9998-E8CFBEB95B13}" destId="{C2AD8E48-6B90-4472-B666-AE671AA6CB07}" srcOrd="6" destOrd="0" presId="urn:microsoft.com/office/officeart/2008/layout/LinedList"/>
    <dgm:cxn modelId="{43A53958-EC84-46B5-BDC9-3022BB08C18B}" type="presParOf" srcId="{3254D6B1-A5F1-4888-9998-E8CFBEB95B13}" destId="{4A09DC25-4280-4CF7-936B-D2DF6EA116F0}" srcOrd="7" destOrd="0" presId="urn:microsoft.com/office/officeart/2008/layout/LinedList"/>
    <dgm:cxn modelId="{08EA820E-F527-4BBC-B886-8CE87FFA4CA2}" type="presParOf" srcId="{4A09DC25-4280-4CF7-936B-D2DF6EA116F0}" destId="{106E4CF4-B476-443E-9C54-CF3ECFB362CC}" srcOrd="0" destOrd="0" presId="urn:microsoft.com/office/officeart/2008/layout/LinedList"/>
    <dgm:cxn modelId="{33288770-5D9E-40FD-B171-98CDAF753C26}" type="presParOf" srcId="{4A09DC25-4280-4CF7-936B-D2DF6EA116F0}" destId="{C0BB7B5A-CE30-4D40-A783-E5C42F1B5D96}" srcOrd="1" destOrd="0" presId="urn:microsoft.com/office/officeart/2008/layout/LinedList"/>
    <dgm:cxn modelId="{CE5F34B8-384C-4E5C-B914-EBD6DD203394}" type="presParOf" srcId="{4A09DC25-4280-4CF7-936B-D2DF6EA116F0}" destId="{9F618F64-28CA-4FF3-B5D5-E7E7356981CE}" srcOrd="2" destOrd="0" presId="urn:microsoft.com/office/officeart/2008/layout/LinedList"/>
    <dgm:cxn modelId="{9820E22F-08F4-4BAA-877B-F02E4BFB0CC3}" type="presParOf" srcId="{3254D6B1-A5F1-4888-9998-E8CFBEB95B13}" destId="{FF639935-C34E-4B1A-8C78-77C7B342A8CB}" srcOrd="8" destOrd="0" presId="urn:microsoft.com/office/officeart/2008/layout/LinedList"/>
    <dgm:cxn modelId="{46CD655C-5E8E-44A6-98C8-11D3BBE4A365}" type="presParOf" srcId="{3254D6B1-A5F1-4888-9998-E8CFBEB95B13}" destId="{9F1CAAAB-C685-4D9F-9112-8CAF122CC78A}" srcOrd="9" destOrd="0" presId="urn:microsoft.com/office/officeart/2008/layout/LinedList"/>
    <dgm:cxn modelId="{B8B9E391-5677-4B67-96EA-27CD3AE694F9}" type="presParOf" srcId="{3254D6B1-A5F1-4888-9998-E8CFBEB95B13}" destId="{01D5E6CF-5524-48F8-826A-F42316A1C918}" srcOrd="10" destOrd="0" presId="urn:microsoft.com/office/officeart/2008/layout/LinedList"/>
    <dgm:cxn modelId="{134C4D33-EE59-40CA-AF38-19E449E29D92}" type="presParOf" srcId="{01D5E6CF-5524-48F8-826A-F42316A1C918}" destId="{38E0C900-D5B1-47D1-901C-ED589FC1FF78}" srcOrd="0" destOrd="0" presId="urn:microsoft.com/office/officeart/2008/layout/LinedList"/>
    <dgm:cxn modelId="{D601C8FC-ADF4-4D78-A82A-D1943AB9548B}" type="presParOf" srcId="{01D5E6CF-5524-48F8-826A-F42316A1C918}" destId="{CDCAC2B8-1844-479D-90DB-6CF8BB005AC5}" srcOrd="1" destOrd="0" presId="urn:microsoft.com/office/officeart/2008/layout/LinedList"/>
    <dgm:cxn modelId="{415B1441-23FE-494A-8F4E-C9683908572B}" type="presParOf" srcId="{01D5E6CF-5524-48F8-826A-F42316A1C918}" destId="{FCBE07C6-2598-43D8-9BF8-0EEE773DFF5B}" srcOrd="2" destOrd="0" presId="urn:microsoft.com/office/officeart/2008/layout/LinedList"/>
    <dgm:cxn modelId="{048CDAA2-8925-4B74-9FA6-C11785555A06}" type="presParOf" srcId="{3254D6B1-A5F1-4888-9998-E8CFBEB95B13}" destId="{1860D370-9A4D-49E1-BBF5-A27D8F7840EE}" srcOrd="11" destOrd="0" presId="urn:microsoft.com/office/officeart/2008/layout/LinedList"/>
    <dgm:cxn modelId="{3016C3AD-61A5-49A4-B21C-01782258E5F3}" type="presParOf" srcId="{3254D6B1-A5F1-4888-9998-E8CFBEB95B13}" destId="{D32BBA4C-EF1C-48AB-8636-AFE9BDF226AA}" srcOrd="12" destOrd="0" presId="urn:microsoft.com/office/officeart/2008/layout/LinedList"/>
    <dgm:cxn modelId="{7124061D-1F3B-4DE3-9E89-CF7D5044C275}" type="presParOf" srcId="{3254D6B1-A5F1-4888-9998-E8CFBEB95B13}" destId="{A1CDC2FB-A4ED-4501-98B6-1BDF38FCD8D7}" srcOrd="13" destOrd="0" presId="urn:microsoft.com/office/officeart/2008/layout/LinedList"/>
    <dgm:cxn modelId="{C0D2DC8B-0CD4-4C73-9168-728CDD75E5DF}" type="presParOf" srcId="{A1CDC2FB-A4ED-4501-98B6-1BDF38FCD8D7}" destId="{8B114DA4-B1A4-4BEF-9FF9-B6EA92567690}" srcOrd="0" destOrd="0" presId="urn:microsoft.com/office/officeart/2008/layout/LinedList"/>
    <dgm:cxn modelId="{D01079D4-8E56-4042-8C64-5BAFCA51963C}" type="presParOf" srcId="{A1CDC2FB-A4ED-4501-98B6-1BDF38FCD8D7}" destId="{C3D8FD87-9A28-4C74-9AF4-A28CF0BA62B3}" srcOrd="1" destOrd="0" presId="urn:microsoft.com/office/officeart/2008/layout/LinedList"/>
    <dgm:cxn modelId="{55FA5607-85A1-4413-AE5F-A37609AF1E43}" type="presParOf" srcId="{A1CDC2FB-A4ED-4501-98B6-1BDF38FCD8D7}" destId="{A7D54BD2-3715-4FF1-922D-50BF1B550A19}" srcOrd="2" destOrd="0" presId="urn:microsoft.com/office/officeart/2008/layout/LinedList"/>
    <dgm:cxn modelId="{7890E684-F12B-490A-98C5-6B3C7DD176D9}" type="presParOf" srcId="{3254D6B1-A5F1-4888-9998-E8CFBEB95B13}" destId="{AF26D843-1466-459D-92A1-7AB7328432D1}" srcOrd="14" destOrd="0" presId="urn:microsoft.com/office/officeart/2008/layout/LinedList"/>
    <dgm:cxn modelId="{F30BCEA9-D237-47BE-9751-551F25E07F9B}" type="presParOf" srcId="{3254D6B1-A5F1-4888-9998-E8CFBEB95B13}" destId="{2E287784-519E-4B18-979C-FE6C066C062C}" srcOrd="15" destOrd="0" presId="urn:microsoft.com/office/officeart/2008/layout/LinedList"/>
    <dgm:cxn modelId="{6EEE441D-8D80-42C0-A00D-B71A05725F26}" type="presParOf" srcId="{3254D6B1-A5F1-4888-9998-E8CFBEB95B13}" destId="{D4803B50-1421-4F0A-9C01-F19065C94362}" srcOrd="16" destOrd="0" presId="urn:microsoft.com/office/officeart/2008/layout/LinedList"/>
    <dgm:cxn modelId="{42426822-813D-47CF-AB0E-E1B41D9591C3}" type="presParOf" srcId="{D4803B50-1421-4F0A-9C01-F19065C94362}" destId="{6F76A237-F737-4801-A899-2A9E9841603B}" srcOrd="0" destOrd="0" presId="urn:microsoft.com/office/officeart/2008/layout/LinedList"/>
    <dgm:cxn modelId="{305778A8-55C6-4551-AE4D-0ED751EA0697}" type="presParOf" srcId="{D4803B50-1421-4F0A-9C01-F19065C94362}" destId="{6E77861B-B542-4D61-802E-AA9A0A33F31E}" srcOrd="1" destOrd="0" presId="urn:microsoft.com/office/officeart/2008/layout/LinedList"/>
    <dgm:cxn modelId="{F66BE64E-5FEF-444D-B64A-D9996A272BD9}" type="presParOf" srcId="{D4803B50-1421-4F0A-9C01-F19065C94362}" destId="{E4E0FDDF-0B01-426F-8570-D0D6BCA49C89}" srcOrd="2" destOrd="0" presId="urn:microsoft.com/office/officeart/2008/layout/LinedList"/>
    <dgm:cxn modelId="{4C58E75B-1A85-4A69-B4C9-AC8D2E88C4CD}" type="presParOf" srcId="{3254D6B1-A5F1-4888-9998-E8CFBEB95B13}" destId="{C15CEC67-CB25-4E35-AF4D-E9B97F055328}" srcOrd="17" destOrd="0" presId="urn:microsoft.com/office/officeart/2008/layout/LinedList"/>
    <dgm:cxn modelId="{B45B4EB1-F332-4FF0-90E6-4BC8A1C733FD}" type="presParOf" srcId="{3254D6B1-A5F1-4888-9998-E8CFBEB95B13}" destId="{CCAEEC47-4D6A-47C6-A4A1-D64B9C482D2A}" srcOrd="18" destOrd="0" presId="urn:microsoft.com/office/officeart/2008/layout/LinedList"/>
    <dgm:cxn modelId="{CBA11D65-E70A-46D9-9C6C-53F819A5FE86}" type="presParOf" srcId="{3254D6B1-A5F1-4888-9998-E8CFBEB95B13}" destId="{15737CBE-C604-4AA7-ACD2-45C63052FF18}" srcOrd="19" destOrd="0" presId="urn:microsoft.com/office/officeart/2008/layout/LinedList"/>
    <dgm:cxn modelId="{AF353E26-F08B-4792-96FB-CEAD7C51C7FD}" type="presParOf" srcId="{15737CBE-C604-4AA7-ACD2-45C63052FF18}" destId="{204F98CF-E7CA-4202-B981-F4DCF5CAB391}" srcOrd="0" destOrd="0" presId="urn:microsoft.com/office/officeart/2008/layout/LinedList"/>
    <dgm:cxn modelId="{C82252F5-51DE-4407-B19E-710A682EE8B2}" type="presParOf" srcId="{15737CBE-C604-4AA7-ACD2-45C63052FF18}" destId="{C28C13E3-7E84-4418-9ECB-2ECD47AA3B25}" srcOrd="1" destOrd="0" presId="urn:microsoft.com/office/officeart/2008/layout/LinedList"/>
    <dgm:cxn modelId="{9B3BBFE8-FE30-4D8C-B9AA-F5E8B43FDEB3}" type="presParOf" srcId="{15737CBE-C604-4AA7-ACD2-45C63052FF18}" destId="{103754FF-7D32-4D12-9605-149673040F59}" srcOrd="2" destOrd="0" presId="urn:microsoft.com/office/officeart/2008/layout/LinedList"/>
    <dgm:cxn modelId="{3CDCBF2F-FF91-4B7C-BD5A-EEF393142D39}" type="presParOf" srcId="{3254D6B1-A5F1-4888-9998-E8CFBEB95B13}" destId="{B0EA3EB0-7CB9-4E08-8EDC-C798EDD6483D}" srcOrd="20" destOrd="0" presId="urn:microsoft.com/office/officeart/2008/layout/LinedList"/>
    <dgm:cxn modelId="{E4297F94-E7BB-4D1A-86A1-0333D03E67F0}" type="presParOf" srcId="{3254D6B1-A5F1-4888-9998-E8CFBEB95B13}" destId="{F940B849-0C3F-439E-A684-9560F7D58306}" srcOrd="21" destOrd="0" presId="urn:microsoft.com/office/officeart/2008/layout/LinedList"/>
    <dgm:cxn modelId="{92B37078-C847-4F0A-BB52-DF5570C5AE40}" type="presParOf" srcId="{3254D6B1-A5F1-4888-9998-E8CFBEB95B13}" destId="{D46F8F00-670B-4F58-A160-8C2359E796B9}" srcOrd="22" destOrd="0" presId="urn:microsoft.com/office/officeart/2008/layout/LinedList"/>
    <dgm:cxn modelId="{1AB44DC4-1524-41AF-80EE-1096F0C255B6}" type="presParOf" srcId="{D46F8F00-670B-4F58-A160-8C2359E796B9}" destId="{8F2AE64B-C5F0-44F2-B7DD-38101BEEF6B1}" srcOrd="0" destOrd="0" presId="urn:microsoft.com/office/officeart/2008/layout/LinedList"/>
    <dgm:cxn modelId="{3C04FFA0-593A-479C-A9F5-16D1CC1997A1}" type="presParOf" srcId="{D46F8F00-670B-4F58-A160-8C2359E796B9}" destId="{74EC0FB9-69B7-4613-B403-218D51498D9D}" srcOrd="1" destOrd="0" presId="urn:microsoft.com/office/officeart/2008/layout/LinedList"/>
    <dgm:cxn modelId="{3DA2C9ED-E9FE-4ECA-948D-43109A4B6541}" type="presParOf" srcId="{D46F8F00-670B-4F58-A160-8C2359E796B9}" destId="{88340949-C7B8-4E9D-ABB1-5B1DD1394094}" srcOrd="2" destOrd="0" presId="urn:microsoft.com/office/officeart/2008/layout/LinedList"/>
    <dgm:cxn modelId="{4FDE0040-4B2F-482D-83B2-C6B93C8C3F74}" type="presParOf" srcId="{3254D6B1-A5F1-4888-9998-E8CFBEB95B13}" destId="{DAD51161-58F2-45C3-8003-849FFA1319E6}" srcOrd="23" destOrd="0" presId="urn:microsoft.com/office/officeart/2008/layout/LinedList"/>
    <dgm:cxn modelId="{A2318026-8334-48A0-ADEE-F67FF2271035}" type="presParOf" srcId="{3254D6B1-A5F1-4888-9998-E8CFBEB95B13}" destId="{6FF4D2CB-BCA2-408B-A4B2-67852B206C5E}" srcOrd="24" destOrd="0" presId="urn:microsoft.com/office/officeart/2008/layout/LinedList"/>
    <dgm:cxn modelId="{E49C153A-0018-47CE-A8A1-AC183887454C}" type="presParOf" srcId="{3254D6B1-A5F1-4888-9998-E8CFBEB95B13}" destId="{D74048FF-2737-4253-919F-0E9288B0F2C8}" srcOrd="25" destOrd="0" presId="urn:microsoft.com/office/officeart/2008/layout/LinedList"/>
    <dgm:cxn modelId="{EAC51C27-1E07-4F6D-9809-E58570D5D6C9}" type="presParOf" srcId="{D74048FF-2737-4253-919F-0E9288B0F2C8}" destId="{694834EA-9FF3-4733-99DF-2CF95DC3DF8E}" srcOrd="0" destOrd="0" presId="urn:microsoft.com/office/officeart/2008/layout/LinedList"/>
    <dgm:cxn modelId="{27591A90-3F65-402F-9593-2B9A6B572D99}" type="presParOf" srcId="{D74048FF-2737-4253-919F-0E9288B0F2C8}" destId="{DD4320D8-87B2-44A7-BDE8-BB34CCFDF567}" srcOrd="1" destOrd="0" presId="urn:microsoft.com/office/officeart/2008/layout/LinedList"/>
    <dgm:cxn modelId="{20341E97-24B3-4BA2-BA03-FFFE2D4DD68F}" type="presParOf" srcId="{D74048FF-2737-4253-919F-0E9288B0F2C8}" destId="{6FF82609-4664-4687-8E95-087651E45481}" srcOrd="2" destOrd="0" presId="urn:microsoft.com/office/officeart/2008/layout/LinedList"/>
    <dgm:cxn modelId="{28AFA48C-A1E6-449B-AED6-0755F2CF1009}" type="presParOf" srcId="{3254D6B1-A5F1-4888-9998-E8CFBEB95B13}" destId="{B1597184-C07C-4092-B43B-0C20D7046EE5}" srcOrd="26" destOrd="0" presId="urn:microsoft.com/office/officeart/2008/layout/LinedList"/>
    <dgm:cxn modelId="{5ACF16FD-E1E6-4B44-A36D-F00B8D5ABD36}" type="presParOf" srcId="{3254D6B1-A5F1-4888-9998-E8CFBEB95B13}" destId="{B08BAD4A-F2BE-4E5C-9784-57FC6D4082BE}" srcOrd="27" destOrd="0" presId="urn:microsoft.com/office/officeart/2008/layout/LinedList"/>
    <dgm:cxn modelId="{92441B67-C5B4-4A38-824C-2FF63556C242}" type="presParOf" srcId="{3254D6B1-A5F1-4888-9998-E8CFBEB95B13}" destId="{410641B7-3503-4AF7-8091-138583C79E01}" srcOrd="28" destOrd="0" presId="urn:microsoft.com/office/officeart/2008/layout/LinedList"/>
    <dgm:cxn modelId="{217F33C3-6301-4C80-98F7-EA450274B428}" type="presParOf" srcId="{410641B7-3503-4AF7-8091-138583C79E01}" destId="{DB2ABC04-93D6-4B7C-81E2-C73223F86FEF}" srcOrd="0" destOrd="0" presId="urn:microsoft.com/office/officeart/2008/layout/LinedList"/>
    <dgm:cxn modelId="{C919B995-2835-4B97-9BBE-3E40059F4308}" type="presParOf" srcId="{410641B7-3503-4AF7-8091-138583C79E01}" destId="{8035E020-E10E-414C-88F4-19E8CFA19468}" srcOrd="1" destOrd="0" presId="urn:microsoft.com/office/officeart/2008/layout/LinedList"/>
    <dgm:cxn modelId="{7D8C17D2-BAF7-4003-AA81-B3C25C3B4E76}" type="presParOf" srcId="{410641B7-3503-4AF7-8091-138583C79E01}" destId="{0F9BF15A-9A3E-45B3-87B9-929F04D2104E}" srcOrd="2" destOrd="0" presId="urn:microsoft.com/office/officeart/2008/layout/LinedList"/>
    <dgm:cxn modelId="{CAA7FBCA-7118-4127-8097-B64DD2928B8C}" type="presParOf" srcId="{3254D6B1-A5F1-4888-9998-E8CFBEB95B13}" destId="{A4496D07-E8D1-4803-9DA1-1339EF4A1BEC}" srcOrd="29" destOrd="0" presId="urn:microsoft.com/office/officeart/2008/layout/LinedList"/>
    <dgm:cxn modelId="{96964013-5DD2-4FF1-AAA3-EC81AF5FFB7E}" type="presParOf" srcId="{3254D6B1-A5F1-4888-9998-E8CFBEB95B13}" destId="{049D2D7D-AD84-48EC-B917-C546F6157A1D}" srcOrd="30"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2446E0-90DC-464C-B6DE-295DCE1E82EC}"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8208D8AF-8CCF-4070-8790-B08EDEE78D9A}">
      <dgm:prSet custT="1"/>
      <dgm:spPr/>
      <dgm:t>
        <a:bodyPr/>
        <a:lstStyle/>
        <a:p>
          <a:pPr rtl="0"/>
          <a:r>
            <a:rPr lang="en-US" sz="1200" dirty="0"/>
            <a:t>The author of the contract has the prerogative to unilaterally clarify any ambiguity if a dispute arises.  </a:t>
          </a:r>
        </a:p>
      </dgm:t>
    </dgm:pt>
    <dgm:pt modelId="{78BCD46E-7B90-45A2-9DFF-30E4ACC9B8AF}" type="parTrans" cxnId="{FE5CA162-C2E5-4E62-BC00-F9ABD188D526}">
      <dgm:prSet/>
      <dgm:spPr/>
      <dgm:t>
        <a:bodyPr/>
        <a:lstStyle/>
        <a:p>
          <a:endParaRPr lang="en-US" sz="1200"/>
        </a:p>
      </dgm:t>
    </dgm:pt>
    <dgm:pt modelId="{FE525E84-7086-4801-9F31-90A934C01038}" type="sibTrans" cxnId="{FE5CA162-C2E5-4E62-BC00-F9ABD188D526}">
      <dgm:prSet/>
      <dgm:spPr/>
      <dgm:t>
        <a:bodyPr/>
        <a:lstStyle/>
        <a:p>
          <a:endParaRPr lang="en-US" sz="1200"/>
        </a:p>
      </dgm:t>
    </dgm:pt>
    <dgm:pt modelId="{38534411-52F8-4C00-8FA8-40BF50273090}">
      <dgm:prSet custT="1"/>
      <dgm:spPr/>
      <dgm:t>
        <a:bodyPr/>
        <a:lstStyle/>
        <a:p>
          <a:pPr rtl="0"/>
          <a:r>
            <a:rPr lang="en-US" sz="1200" dirty="0"/>
            <a:t>It’s your job to obtain clarification and changes as part of the negotiation process </a:t>
          </a:r>
          <a:r>
            <a:rPr lang="en-US" sz="1200" u="sng" dirty="0"/>
            <a:t>before</a:t>
          </a:r>
          <a:r>
            <a:rPr lang="en-US" sz="1200" dirty="0"/>
            <a:t> you sign.</a:t>
          </a:r>
        </a:p>
      </dgm:t>
    </dgm:pt>
    <dgm:pt modelId="{0B5D2EFE-44E6-4339-B520-207312E0247E}" type="parTrans" cxnId="{1FC0B515-FA64-47EA-8BC6-44BDD28714B0}">
      <dgm:prSet/>
      <dgm:spPr/>
      <dgm:t>
        <a:bodyPr/>
        <a:lstStyle/>
        <a:p>
          <a:endParaRPr lang="en-US" sz="1200"/>
        </a:p>
      </dgm:t>
    </dgm:pt>
    <dgm:pt modelId="{B07AD1B9-396C-470A-A8BB-14C0C2FE8874}" type="sibTrans" cxnId="{1FC0B515-FA64-47EA-8BC6-44BDD28714B0}">
      <dgm:prSet/>
      <dgm:spPr/>
      <dgm:t>
        <a:bodyPr/>
        <a:lstStyle/>
        <a:p>
          <a:endParaRPr lang="en-US" sz="1200"/>
        </a:p>
      </dgm:t>
    </dgm:pt>
    <dgm:pt modelId="{F23D876E-2D87-442D-AD2A-F31136713CEE}">
      <dgm:prSet custT="1"/>
      <dgm:spPr/>
      <dgm:t>
        <a:bodyPr/>
        <a:lstStyle/>
        <a:p>
          <a:pPr rtl="0"/>
          <a:r>
            <a:rPr lang="en-US" sz="1200" dirty="0"/>
            <a:t>“Mulligan” is not a managed care contracting term!</a:t>
          </a:r>
        </a:p>
      </dgm:t>
    </dgm:pt>
    <dgm:pt modelId="{796C0981-6A4B-4F75-A931-914EE50AECE4}" type="parTrans" cxnId="{3EA4F8C2-D100-4D5C-A7B7-3BB76F7DB395}">
      <dgm:prSet/>
      <dgm:spPr/>
      <dgm:t>
        <a:bodyPr/>
        <a:lstStyle/>
        <a:p>
          <a:endParaRPr lang="en-US" sz="1200"/>
        </a:p>
      </dgm:t>
    </dgm:pt>
    <dgm:pt modelId="{DFAB8F15-8C7C-4768-AEE5-0CDF934C531F}" type="sibTrans" cxnId="{3EA4F8C2-D100-4D5C-A7B7-3BB76F7DB395}">
      <dgm:prSet/>
      <dgm:spPr/>
      <dgm:t>
        <a:bodyPr/>
        <a:lstStyle/>
        <a:p>
          <a:endParaRPr lang="en-US" sz="1200"/>
        </a:p>
      </dgm:t>
    </dgm:pt>
    <dgm:pt modelId="{1DE045D9-02DD-478D-8B9A-BF94DD35A1F9}">
      <dgm:prSet custT="1"/>
      <dgm:spPr/>
      <dgm:t>
        <a:bodyPr/>
        <a:lstStyle/>
        <a:p>
          <a:pPr rtl="0"/>
          <a:r>
            <a:rPr lang="en-US" sz="1200" dirty="0"/>
            <a:t>Don’t negotiate what you cannot administrate</a:t>
          </a:r>
        </a:p>
      </dgm:t>
    </dgm:pt>
    <dgm:pt modelId="{2F8F9B83-83E2-4C0D-9326-F9CA092AF531}" type="parTrans" cxnId="{BB54D8BF-5DA3-4A36-9533-1E5131686373}">
      <dgm:prSet/>
      <dgm:spPr/>
      <dgm:t>
        <a:bodyPr/>
        <a:lstStyle/>
        <a:p>
          <a:endParaRPr lang="en-US" sz="1200"/>
        </a:p>
      </dgm:t>
    </dgm:pt>
    <dgm:pt modelId="{CD5379E9-95D4-4AF5-9DB3-AEDB4355D184}" type="sibTrans" cxnId="{BB54D8BF-5DA3-4A36-9533-1E5131686373}">
      <dgm:prSet/>
      <dgm:spPr/>
      <dgm:t>
        <a:bodyPr/>
        <a:lstStyle/>
        <a:p>
          <a:endParaRPr lang="en-US" sz="1200"/>
        </a:p>
      </dgm:t>
    </dgm:pt>
    <dgm:pt modelId="{CFD16F97-9747-4878-9B6D-0F2039C3DE73}">
      <dgm:prSet custT="1"/>
      <dgm:spPr/>
      <dgm:t>
        <a:bodyPr/>
        <a:lstStyle/>
        <a:p>
          <a:pPr rtl="0"/>
          <a:r>
            <a:rPr lang="en-US" sz="1200" dirty="0"/>
            <a:t>If you cannot measure it, you cannot manage it</a:t>
          </a:r>
        </a:p>
      </dgm:t>
    </dgm:pt>
    <dgm:pt modelId="{71A58E65-9C35-42D3-AFDA-E026FB318EFF}" type="parTrans" cxnId="{428C1E34-43F4-43D5-8F6C-E67234E15DF4}">
      <dgm:prSet/>
      <dgm:spPr/>
      <dgm:t>
        <a:bodyPr/>
        <a:lstStyle/>
        <a:p>
          <a:endParaRPr lang="en-US" sz="1200"/>
        </a:p>
      </dgm:t>
    </dgm:pt>
    <dgm:pt modelId="{779EF78A-4013-4D22-AED7-72B6EBC540B5}" type="sibTrans" cxnId="{428C1E34-43F4-43D5-8F6C-E67234E15DF4}">
      <dgm:prSet/>
      <dgm:spPr/>
      <dgm:t>
        <a:bodyPr/>
        <a:lstStyle/>
        <a:p>
          <a:endParaRPr lang="en-US" sz="1200"/>
        </a:p>
      </dgm:t>
    </dgm:pt>
    <dgm:pt modelId="{A74D2436-7D00-453A-A16D-466B57B90969}">
      <dgm:prSet custT="1"/>
      <dgm:spPr/>
      <dgm:t>
        <a:bodyPr/>
        <a:lstStyle/>
        <a:p>
          <a:pPr rtl="0"/>
          <a:r>
            <a:rPr lang="en-US" sz="1200" dirty="0"/>
            <a:t>Written Contract Negotiation Strategy and Business Rules </a:t>
          </a:r>
        </a:p>
      </dgm:t>
    </dgm:pt>
    <dgm:pt modelId="{960C2EE9-F202-4597-8D64-53C3EC67AF55}" type="parTrans" cxnId="{E1C1DA29-3E3E-45ED-AA7F-6A524664BBEF}">
      <dgm:prSet/>
      <dgm:spPr/>
      <dgm:t>
        <a:bodyPr/>
        <a:lstStyle/>
        <a:p>
          <a:endParaRPr lang="en-US" sz="1200"/>
        </a:p>
      </dgm:t>
    </dgm:pt>
    <dgm:pt modelId="{FC1F38B5-1AF4-4D1E-B303-EC741C62FCD5}" type="sibTrans" cxnId="{E1C1DA29-3E3E-45ED-AA7F-6A524664BBEF}">
      <dgm:prSet/>
      <dgm:spPr/>
      <dgm:t>
        <a:bodyPr/>
        <a:lstStyle/>
        <a:p>
          <a:endParaRPr lang="en-US" sz="1200"/>
        </a:p>
      </dgm:t>
    </dgm:pt>
    <dgm:pt modelId="{60DB4E5C-485A-4B42-9D80-E5C2941EAAD4}">
      <dgm:prSet custT="1"/>
      <dgm:spPr/>
      <dgm:t>
        <a:bodyPr/>
        <a:lstStyle/>
        <a:p>
          <a:pPr rtl="0"/>
          <a:r>
            <a:rPr lang="en-US" sz="1200" dirty="0"/>
            <a:t>Key Performance Indicators</a:t>
          </a:r>
        </a:p>
      </dgm:t>
    </dgm:pt>
    <dgm:pt modelId="{940831DC-7864-4694-91A7-98B899600CE8}" type="parTrans" cxnId="{8B55CFD7-7D27-4BF5-88A6-07EE5FEC2DBF}">
      <dgm:prSet/>
      <dgm:spPr/>
      <dgm:t>
        <a:bodyPr/>
        <a:lstStyle/>
        <a:p>
          <a:endParaRPr lang="en-US" sz="1200"/>
        </a:p>
      </dgm:t>
    </dgm:pt>
    <dgm:pt modelId="{72F0CA3D-88C7-47E0-AC77-DE778DD4BCA6}" type="sibTrans" cxnId="{8B55CFD7-7D27-4BF5-88A6-07EE5FEC2DBF}">
      <dgm:prSet/>
      <dgm:spPr/>
      <dgm:t>
        <a:bodyPr/>
        <a:lstStyle/>
        <a:p>
          <a:endParaRPr lang="en-US" sz="1200"/>
        </a:p>
      </dgm:t>
    </dgm:pt>
    <dgm:pt modelId="{1C0DAE3C-2872-4587-93D3-FE92BB4C0037}">
      <dgm:prSet custT="1"/>
      <dgm:spPr/>
      <dgm:t>
        <a:bodyPr/>
        <a:lstStyle/>
        <a:p>
          <a:pPr rtl="0"/>
          <a:r>
            <a:rPr lang="en-US" sz="1200" dirty="0"/>
            <a:t>Payer Report Cards</a:t>
          </a:r>
        </a:p>
      </dgm:t>
    </dgm:pt>
    <dgm:pt modelId="{635D307B-D38F-4961-8C9D-7514ADE1F3A3}" type="parTrans" cxnId="{BFBECE47-9135-4DDF-A10E-6559F29A4514}">
      <dgm:prSet/>
      <dgm:spPr/>
      <dgm:t>
        <a:bodyPr/>
        <a:lstStyle/>
        <a:p>
          <a:endParaRPr lang="en-US" sz="1200"/>
        </a:p>
      </dgm:t>
    </dgm:pt>
    <dgm:pt modelId="{5F38926F-EFA3-41C5-B0AC-971E486AFF11}" type="sibTrans" cxnId="{BFBECE47-9135-4DDF-A10E-6559F29A4514}">
      <dgm:prSet/>
      <dgm:spPr/>
      <dgm:t>
        <a:bodyPr/>
        <a:lstStyle/>
        <a:p>
          <a:endParaRPr lang="en-US" sz="1200"/>
        </a:p>
      </dgm:t>
    </dgm:pt>
    <dgm:pt modelId="{C1B50570-C5B6-4B66-97D2-0E0E16767AD0}">
      <dgm:prSet custT="1"/>
      <dgm:spPr/>
      <dgm:t>
        <a:bodyPr/>
        <a:lstStyle/>
        <a:p>
          <a:pPr rtl="0"/>
          <a:r>
            <a:rPr lang="en-US" sz="1200" dirty="0"/>
            <a:t>Declination Metrics and Exit Strategy</a:t>
          </a:r>
        </a:p>
      </dgm:t>
    </dgm:pt>
    <dgm:pt modelId="{9127112F-F643-4937-8BB0-224FAEC4F4BC}" type="parTrans" cxnId="{D178D010-60D7-4547-9EC5-A9704A00EA98}">
      <dgm:prSet/>
      <dgm:spPr/>
      <dgm:t>
        <a:bodyPr/>
        <a:lstStyle/>
        <a:p>
          <a:endParaRPr lang="en-US" sz="1200"/>
        </a:p>
      </dgm:t>
    </dgm:pt>
    <dgm:pt modelId="{1268AB96-EC5B-40E9-A779-A2BD45F08CB4}" type="sibTrans" cxnId="{D178D010-60D7-4547-9EC5-A9704A00EA98}">
      <dgm:prSet/>
      <dgm:spPr/>
      <dgm:t>
        <a:bodyPr/>
        <a:lstStyle/>
        <a:p>
          <a:endParaRPr lang="en-US" sz="1200"/>
        </a:p>
      </dgm:t>
    </dgm:pt>
    <dgm:pt modelId="{715C4883-C510-41D1-9E6A-FA8779289A8D}" type="pres">
      <dgm:prSet presAssocID="{592446E0-90DC-464C-B6DE-295DCE1E82EC}" presName="linear" presStyleCnt="0">
        <dgm:presLayoutVars>
          <dgm:dir/>
          <dgm:animLvl val="lvl"/>
          <dgm:resizeHandles val="exact"/>
        </dgm:presLayoutVars>
      </dgm:prSet>
      <dgm:spPr/>
    </dgm:pt>
    <dgm:pt modelId="{C1AD97D3-D5FE-4E8B-BC76-D207D2CFC8BA}" type="pres">
      <dgm:prSet presAssocID="{8208D8AF-8CCF-4070-8790-B08EDEE78D9A}" presName="parentLin" presStyleCnt="0"/>
      <dgm:spPr/>
    </dgm:pt>
    <dgm:pt modelId="{821D1EBC-F22A-42CC-9F9C-9DB745339912}" type="pres">
      <dgm:prSet presAssocID="{8208D8AF-8CCF-4070-8790-B08EDEE78D9A}" presName="parentLeftMargin" presStyleLbl="node1" presStyleIdx="0" presStyleCnt="5"/>
      <dgm:spPr/>
    </dgm:pt>
    <dgm:pt modelId="{1EE35B41-2708-4221-B6FD-08FC7F1E7A07}" type="pres">
      <dgm:prSet presAssocID="{8208D8AF-8CCF-4070-8790-B08EDEE78D9A}" presName="parentText" presStyleLbl="node1" presStyleIdx="0" presStyleCnt="5">
        <dgm:presLayoutVars>
          <dgm:chMax val="0"/>
          <dgm:bulletEnabled val="1"/>
        </dgm:presLayoutVars>
      </dgm:prSet>
      <dgm:spPr/>
    </dgm:pt>
    <dgm:pt modelId="{9DA72443-0CCD-4897-9B84-07140EF08BEE}" type="pres">
      <dgm:prSet presAssocID="{8208D8AF-8CCF-4070-8790-B08EDEE78D9A}" presName="negativeSpace" presStyleCnt="0"/>
      <dgm:spPr/>
    </dgm:pt>
    <dgm:pt modelId="{01669903-1EE9-46C0-8FA7-6F71E25D134F}" type="pres">
      <dgm:prSet presAssocID="{8208D8AF-8CCF-4070-8790-B08EDEE78D9A}" presName="childText" presStyleLbl="conFgAcc1" presStyleIdx="0" presStyleCnt="5">
        <dgm:presLayoutVars>
          <dgm:bulletEnabled val="1"/>
        </dgm:presLayoutVars>
      </dgm:prSet>
      <dgm:spPr/>
    </dgm:pt>
    <dgm:pt modelId="{C3E8EAD1-4CE1-4216-9A19-297803D61373}" type="pres">
      <dgm:prSet presAssocID="{FE525E84-7086-4801-9F31-90A934C01038}" presName="spaceBetweenRectangles" presStyleCnt="0"/>
      <dgm:spPr/>
    </dgm:pt>
    <dgm:pt modelId="{68FC5140-3377-4AD3-A967-BE1119A113A5}" type="pres">
      <dgm:prSet presAssocID="{38534411-52F8-4C00-8FA8-40BF50273090}" presName="parentLin" presStyleCnt="0"/>
      <dgm:spPr/>
    </dgm:pt>
    <dgm:pt modelId="{9CB6A4C2-898D-4485-9171-2D6DD8CCD544}" type="pres">
      <dgm:prSet presAssocID="{38534411-52F8-4C00-8FA8-40BF50273090}" presName="parentLeftMargin" presStyleLbl="node1" presStyleIdx="0" presStyleCnt="5"/>
      <dgm:spPr/>
    </dgm:pt>
    <dgm:pt modelId="{9C86CE6F-A70E-4698-BFDA-3435EE589D8C}" type="pres">
      <dgm:prSet presAssocID="{38534411-52F8-4C00-8FA8-40BF50273090}" presName="parentText" presStyleLbl="node1" presStyleIdx="1" presStyleCnt="5">
        <dgm:presLayoutVars>
          <dgm:chMax val="0"/>
          <dgm:bulletEnabled val="1"/>
        </dgm:presLayoutVars>
      </dgm:prSet>
      <dgm:spPr/>
    </dgm:pt>
    <dgm:pt modelId="{E410D8D3-9BA4-4DCA-AFF4-13F8B369B829}" type="pres">
      <dgm:prSet presAssocID="{38534411-52F8-4C00-8FA8-40BF50273090}" presName="negativeSpace" presStyleCnt="0"/>
      <dgm:spPr/>
    </dgm:pt>
    <dgm:pt modelId="{EE6D0D64-F9A1-4F1A-A6B6-F17A55108F3D}" type="pres">
      <dgm:prSet presAssocID="{38534411-52F8-4C00-8FA8-40BF50273090}" presName="childText" presStyleLbl="conFgAcc1" presStyleIdx="1" presStyleCnt="5">
        <dgm:presLayoutVars>
          <dgm:bulletEnabled val="1"/>
        </dgm:presLayoutVars>
      </dgm:prSet>
      <dgm:spPr/>
    </dgm:pt>
    <dgm:pt modelId="{FB59F853-BA9F-4142-A22B-6603D29F3728}" type="pres">
      <dgm:prSet presAssocID="{B07AD1B9-396C-470A-A8BB-14C0C2FE8874}" presName="spaceBetweenRectangles" presStyleCnt="0"/>
      <dgm:spPr/>
    </dgm:pt>
    <dgm:pt modelId="{611072DC-8E2F-455A-92E8-608563AA1425}" type="pres">
      <dgm:prSet presAssocID="{F23D876E-2D87-442D-AD2A-F31136713CEE}" presName="parentLin" presStyleCnt="0"/>
      <dgm:spPr/>
    </dgm:pt>
    <dgm:pt modelId="{63294CA2-AB86-4510-8B50-E87AEA1DA0A5}" type="pres">
      <dgm:prSet presAssocID="{F23D876E-2D87-442D-AD2A-F31136713CEE}" presName="parentLeftMargin" presStyleLbl="node1" presStyleIdx="1" presStyleCnt="5"/>
      <dgm:spPr/>
    </dgm:pt>
    <dgm:pt modelId="{4B22C31C-7641-4780-854F-8DAD586389EA}" type="pres">
      <dgm:prSet presAssocID="{F23D876E-2D87-442D-AD2A-F31136713CEE}" presName="parentText" presStyleLbl="node1" presStyleIdx="2" presStyleCnt="5">
        <dgm:presLayoutVars>
          <dgm:chMax val="0"/>
          <dgm:bulletEnabled val="1"/>
        </dgm:presLayoutVars>
      </dgm:prSet>
      <dgm:spPr/>
    </dgm:pt>
    <dgm:pt modelId="{A1FB6EE4-0411-42D8-A52C-808D68BAC120}" type="pres">
      <dgm:prSet presAssocID="{F23D876E-2D87-442D-AD2A-F31136713CEE}" presName="negativeSpace" presStyleCnt="0"/>
      <dgm:spPr/>
    </dgm:pt>
    <dgm:pt modelId="{4AF0C3B8-3BC0-448E-A032-93EF4AC342EA}" type="pres">
      <dgm:prSet presAssocID="{F23D876E-2D87-442D-AD2A-F31136713CEE}" presName="childText" presStyleLbl="conFgAcc1" presStyleIdx="2" presStyleCnt="5">
        <dgm:presLayoutVars>
          <dgm:bulletEnabled val="1"/>
        </dgm:presLayoutVars>
      </dgm:prSet>
      <dgm:spPr/>
    </dgm:pt>
    <dgm:pt modelId="{FEF758D5-050D-41C6-AB4F-45ABD4A9CC52}" type="pres">
      <dgm:prSet presAssocID="{DFAB8F15-8C7C-4768-AEE5-0CDF934C531F}" presName="spaceBetweenRectangles" presStyleCnt="0"/>
      <dgm:spPr/>
    </dgm:pt>
    <dgm:pt modelId="{E6320860-4F33-451A-9980-8A9CD0D0AD60}" type="pres">
      <dgm:prSet presAssocID="{1DE045D9-02DD-478D-8B9A-BF94DD35A1F9}" presName="parentLin" presStyleCnt="0"/>
      <dgm:spPr/>
    </dgm:pt>
    <dgm:pt modelId="{A7D5D2AA-A8BE-4692-9FF7-F4CC069A20CB}" type="pres">
      <dgm:prSet presAssocID="{1DE045D9-02DD-478D-8B9A-BF94DD35A1F9}" presName="parentLeftMargin" presStyleLbl="node1" presStyleIdx="2" presStyleCnt="5"/>
      <dgm:spPr/>
    </dgm:pt>
    <dgm:pt modelId="{88155C1B-6966-407C-9655-E4E90AB776E1}" type="pres">
      <dgm:prSet presAssocID="{1DE045D9-02DD-478D-8B9A-BF94DD35A1F9}" presName="parentText" presStyleLbl="node1" presStyleIdx="3" presStyleCnt="5">
        <dgm:presLayoutVars>
          <dgm:chMax val="0"/>
          <dgm:bulletEnabled val="1"/>
        </dgm:presLayoutVars>
      </dgm:prSet>
      <dgm:spPr/>
    </dgm:pt>
    <dgm:pt modelId="{1247ABDE-06D7-4FB8-87C7-4C43936431C5}" type="pres">
      <dgm:prSet presAssocID="{1DE045D9-02DD-478D-8B9A-BF94DD35A1F9}" presName="negativeSpace" presStyleCnt="0"/>
      <dgm:spPr/>
    </dgm:pt>
    <dgm:pt modelId="{09179994-A871-45D0-84DB-A8EC5D5931EF}" type="pres">
      <dgm:prSet presAssocID="{1DE045D9-02DD-478D-8B9A-BF94DD35A1F9}" presName="childText" presStyleLbl="conFgAcc1" presStyleIdx="3" presStyleCnt="5">
        <dgm:presLayoutVars>
          <dgm:bulletEnabled val="1"/>
        </dgm:presLayoutVars>
      </dgm:prSet>
      <dgm:spPr/>
    </dgm:pt>
    <dgm:pt modelId="{CDF053FB-FF88-4623-8A53-D13B4C89B81C}" type="pres">
      <dgm:prSet presAssocID="{CD5379E9-95D4-4AF5-9DB3-AEDB4355D184}" presName="spaceBetweenRectangles" presStyleCnt="0"/>
      <dgm:spPr/>
    </dgm:pt>
    <dgm:pt modelId="{0B7603FC-FAAD-4800-914B-B55990EC9F01}" type="pres">
      <dgm:prSet presAssocID="{CFD16F97-9747-4878-9B6D-0F2039C3DE73}" presName="parentLin" presStyleCnt="0"/>
      <dgm:spPr/>
    </dgm:pt>
    <dgm:pt modelId="{09A52B5F-D867-41C8-8D6C-8D3E5C1D87D4}" type="pres">
      <dgm:prSet presAssocID="{CFD16F97-9747-4878-9B6D-0F2039C3DE73}" presName="parentLeftMargin" presStyleLbl="node1" presStyleIdx="3" presStyleCnt="5"/>
      <dgm:spPr/>
    </dgm:pt>
    <dgm:pt modelId="{D128F6FA-CC71-44CD-8B1E-C80B16041A30}" type="pres">
      <dgm:prSet presAssocID="{CFD16F97-9747-4878-9B6D-0F2039C3DE73}" presName="parentText" presStyleLbl="node1" presStyleIdx="4" presStyleCnt="5">
        <dgm:presLayoutVars>
          <dgm:chMax val="0"/>
          <dgm:bulletEnabled val="1"/>
        </dgm:presLayoutVars>
      </dgm:prSet>
      <dgm:spPr/>
    </dgm:pt>
    <dgm:pt modelId="{D21BDA2C-4BA8-4E56-A012-210A3BE0EF27}" type="pres">
      <dgm:prSet presAssocID="{CFD16F97-9747-4878-9B6D-0F2039C3DE73}" presName="negativeSpace" presStyleCnt="0"/>
      <dgm:spPr/>
    </dgm:pt>
    <dgm:pt modelId="{9BD94B6E-4AA2-42E0-8DBA-B201AB3E6A0F}" type="pres">
      <dgm:prSet presAssocID="{CFD16F97-9747-4878-9B6D-0F2039C3DE73}" presName="childText" presStyleLbl="conFgAcc1" presStyleIdx="4" presStyleCnt="5">
        <dgm:presLayoutVars>
          <dgm:bulletEnabled val="1"/>
        </dgm:presLayoutVars>
      </dgm:prSet>
      <dgm:spPr/>
    </dgm:pt>
  </dgm:ptLst>
  <dgm:cxnLst>
    <dgm:cxn modelId="{D178D010-60D7-4547-9EC5-A9704A00EA98}" srcId="{CFD16F97-9747-4878-9B6D-0F2039C3DE73}" destId="{C1B50570-C5B6-4B66-97D2-0E0E16767AD0}" srcOrd="3" destOrd="0" parTransId="{9127112F-F643-4937-8BB0-224FAEC4F4BC}" sibTransId="{1268AB96-EC5B-40E9-A779-A2BD45F08CB4}"/>
    <dgm:cxn modelId="{1FC0B515-FA64-47EA-8BC6-44BDD28714B0}" srcId="{592446E0-90DC-464C-B6DE-295DCE1E82EC}" destId="{38534411-52F8-4C00-8FA8-40BF50273090}" srcOrd="1" destOrd="0" parTransId="{0B5D2EFE-44E6-4339-B520-207312E0247E}" sibTransId="{B07AD1B9-396C-470A-A8BB-14C0C2FE8874}"/>
    <dgm:cxn modelId="{0A73C31A-E261-481C-B2D9-B8D9DC65C7F1}" type="presOf" srcId="{8208D8AF-8CCF-4070-8790-B08EDEE78D9A}" destId="{821D1EBC-F22A-42CC-9F9C-9DB745339912}" srcOrd="0" destOrd="0" presId="urn:microsoft.com/office/officeart/2005/8/layout/list1"/>
    <dgm:cxn modelId="{4D73531C-6D9E-4238-92F6-C88CD3D3E85C}" type="presOf" srcId="{38534411-52F8-4C00-8FA8-40BF50273090}" destId="{9CB6A4C2-898D-4485-9171-2D6DD8CCD544}" srcOrd="0" destOrd="0" presId="urn:microsoft.com/office/officeart/2005/8/layout/list1"/>
    <dgm:cxn modelId="{7D54C929-A40B-4DA4-91D7-79E51C85D565}" type="presOf" srcId="{F23D876E-2D87-442D-AD2A-F31136713CEE}" destId="{4B22C31C-7641-4780-854F-8DAD586389EA}" srcOrd="1" destOrd="0" presId="urn:microsoft.com/office/officeart/2005/8/layout/list1"/>
    <dgm:cxn modelId="{E1C1DA29-3E3E-45ED-AA7F-6A524664BBEF}" srcId="{CFD16F97-9747-4878-9B6D-0F2039C3DE73}" destId="{A74D2436-7D00-453A-A16D-466B57B90969}" srcOrd="0" destOrd="0" parTransId="{960C2EE9-F202-4597-8D64-53C3EC67AF55}" sibTransId="{FC1F38B5-1AF4-4D1E-B303-EC741C62FCD5}"/>
    <dgm:cxn modelId="{46E55A2F-4440-4E66-94B5-EB10FF1B08B6}" type="presOf" srcId="{F23D876E-2D87-442D-AD2A-F31136713CEE}" destId="{63294CA2-AB86-4510-8B50-E87AEA1DA0A5}" srcOrd="0" destOrd="0" presId="urn:microsoft.com/office/officeart/2005/8/layout/list1"/>
    <dgm:cxn modelId="{428C1E34-43F4-43D5-8F6C-E67234E15DF4}" srcId="{592446E0-90DC-464C-B6DE-295DCE1E82EC}" destId="{CFD16F97-9747-4878-9B6D-0F2039C3DE73}" srcOrd="4" destOrd="0" parTransId="{71A58E65-9C35-42D3-AFDA-E026FB318EFF}" sibTransId="{779EF78A-4013-4D22-AED7-72B6EBC540B5}"/>
    <dgm:cxn modelId="{FE5CA162-C2E5-4E62-BC00-F9ABD188D526}" srcId="{592446E0-90DC-464C-B6DE-295DCE1E82EC}" destId="{8208D8AF-8CCF-4070-8790-B08EDEE78D9A}" srcOrd="0" destOrd="0" parTransId="{78BCD46E-7B90-45A2-9DFF-30E4ACC9B8AF}" sibTransId="{FE525E84-7086-4801-9F31-90A934C01038}"/>
    <dgm:cxn modelId="{27401A46-750F-4ADA-98DD-D58F0F9C22EC}" type="presOf" srcId="{C1B50570-C5B6-4B66-97D2-0E0E16767AD0}" destId="{9BD94B6E-4AA2-42E0-8DBA-B201AB3E6A0F}" srcOrd="0" destOrd="3" presId="urn:microsoft.com/office/officeart/2005/8/layout/list1"/>
    <dgm:cxn modelId="{BFBECE47-9135-4DDF-A10E-6559F29A4514}" srcId="{CFD16F97-9747-4878-9B6D-0F2039C3DE73}" destId="{1C0DAE3C-2872-4587-93D3-FE92BB4C0037}" srcOrd="2" destOrd="0" parTransId="{635D307B-D38F-4961-8C9D-7514ADE1F3A3}" sibTransId="{5F38926F-EFA3-41C5-B0AC-971E486AFF11}"/>
    <dgm:cxn modelId="{75CBE467-4C40-4D01-8BD4-664A10CE92BE}" type="presOf" srcId="{60DB4E5C-485A-4B42-9D80-E5C2941EAAD4}" destId="{9BD94B6E-4AA2-42E0-8DBA-B201AB3E6A0F}" srcOrd="0" destOrd="1" presId="urn:microsoft.com/office/officeart/2005/8/layout/list1"/>
    <dgm:cxn modelId="{3EBEE654-BD5B-493D-AB40-8F1E81A9557D}" type="presOf" srcId="{8208D8AF-8CCF-4070-8790-B08EDEE78D9A}" destId="{1EE35B41-2708-4221-B6FD-08FC7F1E7A07}" srcOrd="1" destOrd="0" presId="urn:microsoft.com/office/officeart/2005/8/layout/list1"/>
    <dgm:cxn modelId="{C131A97C-9807-46D2-B6C7-2EA9DB30A96B}" type="presOf" srcId="{CFD16F97-9747-4878-9B6D-0F2039C3DE73}" destId="{D128F6FA-CC71-44CD-8B1E-C80B16041A30}" srcOrd="1" destOrd="0" presId="urn:microsoft.com/office/officeart/2005/8/layout/list1"/>
    <dgm:cxn modelId="{C278089B-FCEB-462F-876D-CDBF5DE2819B}" type="presOf" srcId="{38534411-52F8-4C00-8FA8-40BF50273090}" destId="{9C86CE6F-A70E-4698-BFDA-3435EE589D8C}" srcOrd="1" destOrd="0" presId="urn:microsoft.com/office/officeart/2005/8/layout/list1"/>
    <dgm:cxn modelId="{6CBE519C-8332-4BD8-BC8E-F41FD5F2EE0E}" type="presOf" srcId="{1C0DAE3C-2872-4587-93D3-FE92BB4C0037}" destId="{9BD94B6E-4AA2-42E0-8DBA-B201AB3E6A0F}" srcOrd="0" destOrd="2" presId="urn:microsoft.com/office/officeart/2005/8/layout/list1"/>
    <dgm:cxn modelId="{BB54D8BF-5DA3-4A36-9533-1E5131686373}" srcId="{592446E0-90DC-464C-B6DE-295DCE1E82EC}" destId="{1DE045D9-02DD-478D-8B9A-BF94DD35A1F9}" srcOrd="3" destOrd="0" parTransId="{2F8F9B83-83E2-4C0D-9326-F9CA092AF531}" sibTransId="{CD5379E9-95D4-4AF5-9DB3-AEDB4355D184}"/>
    <dgm:cxn modelId="{3EA4F8C2-D100-4D5C-A7B7-3BB76F7DB395}" srcId="{592446E0-90DC-464C-B6DE-295DCE1E82EC}" destId="{F23D876E-2D87-442D-AD2A-F31136713CEE}" srcOrd="2" destOrd="0" parTransId="{796C0981-6A4B-4F75-A931-914EE50AECE4}" sibTransId="{DFAB8F15-8C7C-4768-AEE5-0CDF934C531F}"/>
    <dgm:cxn modelId="{8B55CFD7-7D27-4BF5-88A6-07EE5FEC2DBF}" srcId="{CFD16F97-9747-4878-9B6D-0F2039C3DE73}" destId="{60DB4E5C-485A-4B42-9D80-E5C2941EAAD4}" srcOrd="1" destOrd="0" parTransId="{940831DC-7864-4694-91A7-98B899600CE8}" sibTransId="{72F0CA3D-88C7-47E0-AC77-DE778DD4BCA6}"/>
    <dgm:cxn modelId="{1C1429DC-37F1-4CA4-9520-DD605E18F2E2}" type="presOf" srcId="{A74D2436-7D00-453A-A16D-466B57B90969}" destId="{9BD94B6E-4AA2-42E0-8DBA-B201AB3E6A0F}" srcOrd="0" destOrd="0" presId="urn:microsoft.com/office/officeart/2005/8/layout/list1"/>
    <dgm:cxn modelId="{ADC9A0E1-3643-42DB-B0D9-199C90D4CE82}" type="presOf" srcId="{592446E0-90DC-464C-B6DE-295DCE1E82EC}" destId="{715C4883-C510-41D1-9E6A-FA8779289A8D}" srcOrd="0" destOrd="0" presId="urn:microsoft.com/office/officeart/2005/8/layout/list1"/>
    <dgm:cxn modelId="{1558E8E3-07D9-4C11-A2F0-7B38C3440C3D}" type="presOf" srcId="{CFD16F97-9747-4878-9B6D-0F2039C3DE73}" destId="{09A52B5F-D867-41C8-8D6C-8D3E5C1D87D4}" srcOrd="0" destOrd="0" presId="urn:microsoft.com/office/officeart/2005/8/layout/list1"/>
    <dgm:cxn modelId="{1C57B6EB-EED4-436B-B2D8-E63410E92ACC}" type="presOf" srcId="{1DE045D9-02DD-478D-8B9A-BF94DD35A1F9}" destId="{88155C1B-6966-407C-9655-E4E90AB776E1}" srcOrd="1" destOrd="0" presId="urn:microsoft.com/office/officeart/2005/8/layout/list1"/>
    <dgm:cxn modelId="{0984CDEF-B0F9-4C8D-8B66-D8AEF25184F0}" type="presOf" srcId="{1DE045D9-02DD-478D-8B9A-BF94DD35A1F9}" destId="{A7D5D2AA-A8BE-4692-9FF7-F4CC069A20CB}" srcOrd="0" destOrd="0" presId="urn:microsoft.com/office/officeart/2005/8/layout/list1"/>
    <dgm:cxn modelId="{814B60A4-8241-4585-AF50-D6E29EDBACB8}" type="presParOf" srcId="{715C4883-C510-41D1-9E6A-FA8779289A8D}" destId="{C1AD97D3-D5FE-4E8B-BC76-D207D2CFC8BA}" srcOrd="0" destOrd="0" presId="urn:microsoft.com/office/officeart/2005/8/layout/list1"/>
    <dgm:cxn modelId="{A4B8D449-10D2-4403-B881-F3DC68ECF51E}" type="presParOf" srcId="{C1AD97D3-D5FE-4E8B-BC76-D207D2CFC8BA}" destId="{821D1EBC-F22A-42CC-9F9C-9DB745339912}" srcOrd="0" destOrd="0" presId="urn:microsoft.com/office/officeart/2005/8/layout/list1"/>
    <dgm:cxn modelId="{DFA5C34D-01EA-4F4E-AB6E-9B42A248E02A}" type="presParOf" srcId="{C1AD97D3-D5FE-4E8B-BC76-D207D2CFC8BA}" destId="{1EE35B41-2708-4221-B6FD-08FC7F1E7A07}" srcOrd="1" destOrd="0" presId="urn:microsoft.com/office/officeart/2005/8/layout/list1"/>
    <dgm:cxn modelId="{ED7C6818-C531-46CC-B260-14597342D7FE}" type="presParOf" srcId="{715C4883-C510-41D1-9E6A-FA8779289A8D}" destId="{9DA72443-0CCD-4897-9B84-07140EF08BEE}" srcOrd="1" destOrd="0" presId="urn:microsoft.com/office/officeart/2005/8/layout/list1"/>
    <dgm:cxn modelId="{7CFD848E-95DD-4600-9CB8-09E96777EA6C}" type="presParOf" srcId="{715C4883-C510-41D1-9E6A-FA8779289A8D}" destId="{01669903-1EE9-46C0-8FA7-6F71E25D134F}" srcOrd="2" destOrd="0" presId="urn:microsoft.com/office/officeart/2005/8/layout/list1"/>
    <dgm:cxn modelId="{A0E611D4-86AA-4AA3-A227-C3C3B4B970FF}" type="presParOf" srcId="{715C4883-C510-41D1-9E6A-FA8779289A8D}" destId="{C3E8EAD1-4CE1-4216-9A19-297803D61373}" srcOrd="3" destOrd="0" presId="urn:microsoft.com/office/officeart/2005/8/layout/list1"/>
    <dgm:cxn modelId="{D3CB19B1-3135-4066-B486-F16DF8F744DB}" type="presParOf" srcId="{715C4883-C510-41D1-9E6A-FA8779289A8D}" destId="{68FC5140-3377-4AD3-A967-BE1119A113A5}" srcOrd="4" destOrd="0" presId="urn:microsoft.com/office/officeart/2005/8/layout/list1"/>
    <dgm:cxn modelId="{7AE30FD8-DA56-4598-AC35-383CF59B2AE7}" type="presParOf" srcId="{68FC5140-3377-4AD3-A967-BE1119A113A5}" destId="{9CB6A4C2-898D-4485-9171-2D6DD8CCD544}" srcOrd="0" destOrd="0" presId="urn:microsoft.com/office/officeart/2005/8/layout/list1"/>
    <dgm:cxn modelId="{44A76F55-A610-40F5-9F8C-FFDA9D229A51}" type="presParOf" srcId="{68FC5140-3377-4AD3-A967-BE1119A113A5}" destId="{9C86CE6F-A70E-4698-BFDA-3435EE589D8C}" srcOrd="1" destOrd="0" presId="urn:microsoft.com/office/officeart/2005/8/layout/list1"/>
    <dgm:cxn modelId="{0C78AB22-F2AC-41B9-9CF2-2200E33E52FA}" type="presParOf" srcId="{715C4883-C510-41D1-9E6A-FA8779289A8D}" destId="{E410D8D3-9BA4-4DCA-AFF4-13F8B369B829}" srcOrd="5" destOrd="0" presId="urn:microsoft.com/office/officeart/2005/8/layout/list1"/>
    <dgm:cxn modelId="{E0B0AB11-8557-4AC5-A26E-97305A4CB5E9}" type="presParOf" srcId="{715C4883-C510-41D1-9E6A-FA8779289A8D}" destId="{EE6D0D64-F9A1-4F1A-A6B6-F17A55108F3D}" srcOrd="6" destOrd="0" presId="urn:microsoft.com/office/officeart/2005/8/layout/list1"/>
    <dgm:cxn modelId="{C391646B-03A2-48B1-83E5-F6037A807BA3}" type="presParOf" srcId="{715C4883-C510-41D1-9E6A-FA8779289A8D}" destId="{FB59F853-BA9F-4142-A22B-6603D29F3728}" srcOrd="7" destOrd="0" presId="urn:microsoft.com/office/officeart/2005/8/layout/list1"/>
    <dgm:cxn modelId="{3CBFB1C7-BD44-4D8F-89DA-A85315D09C28}" type="presParOf" srcId="{715C4883-C510-41D1-9E6A-FA8779289A8D}" destId="{611072DC-8E2F-455A-92E8-608563AA1425}" srcOrd="8" destOrd="0" presId="urn:microsoft.com/office/officeart/2005/8/layout/list1"/>
    <dgm:cxn modelId="{BE0CBC96-6D1F-4266-93E9-E4769842AC16}" type="presParOf" srcId="{611072DC-8E2F-455A-92E8-608563AA1425}" destId="{63294CA2-AB86-4510-8B50-E87AEA1DA0A5}" srcOrd="0" destOrd="0" presId="urn:microsoft.com/office/officeart/2005/8/layout/list1"/>
    <dgm:cxn modelId="{B4E57FD2-D9DA-4394-B855-04B8D520BABF}" type="presParOf" srcId="{611072DC-8E2F-455A-92E8-608563AA1425}" destId="{4B22C31C-7641-4780-854F-8DAD586389EA}" srcOrd="1" destOrd="0" presId="urn:microsoft.com/office/officeart/2005/8/layout/list1"/>
    <dgm:cxn modelId="{923D4A30-7D65-41C2-95E8-1560DB4E7C25}" type="presParOf" srcId="{715C4883-C510-41D1-9E6A-FA8779289A8D}" destId="{A1FB6EE4-0411-42D8-A52C-808D68BAC120}" srcOrd="9" destOrd="0" presId="urn:microsoft.com/office/officeart/2005/8/layout/list1"/>
    <dgm:cxn modelId="{2A07992A-860F-445B-AB03-D63045657FB2}" type="presParOf" srcId="{715C4883-C510-41D1-9E6A-FA8779289A8D}" destId="{4AF0C3B8-3BC0-448E-A032-93EF4AC342EA}" srcOrd="10" destOrd="0" presId="urn:microsoft.com/office/officeart/2005/8/layout/list1"/>
    <dgm:cxn modelId="{56F5C072-3D36-40D7-B5FF-C9FC302A1589}" type="presParOf" srcId="{715C4883-C510-41D1-9E6A-FA8779289A8D}" destId="{FEF758D5-050D-41C6-AB4F-45ABD4A9CC52}" srcOrd="11" destOrd="0" presId="urn:microsoft.com/office/officeart/2005/8/layout/list1"/>
    <dgm:cxn modelId="{91D4DE9E-0F9F-4D27-A6C5-3D77CAC8FC77}" type="presParOf" srcId="{715C4883-C510-41D1-9E6A-FA8779289A8D}" destId="{E6320860-4F33-451A-9980-8A9CD0D0AD60}" srcOrd="12" destOrd="0" presId="urn:microsoft.com/office/officeart/2005/8/layout/list1"/>
    <dgm:cxn modelId="{D1B7D273-6315-43C7-92A7-72269B8C87EE}" type="presParOf" srcId="{E6320860-4F33-451A-9980-8A9CD0D0AD60}" destId="{A7D5D2AA-A8BE-4692-9FF7-F4CC069A20CB}" srcOrd="0" destOrd="0" presId="urn:microsoft.com/office/officeart/2005/8/layout/list1"/>
    <dgm:cxn modelId="{B4AB0067-114B-432F-BB12-2200291810F0}" type="presParOf" srcId="{E6320860-4F33-451A-9980-8A9CD0D0AD60}" destId="{88155C1B-6966-407C-9655-E4E90AB776E1}" srcOrd="1" destOrd="0" presId="urn:microsoft.com/office/officeart/2005/8/layout/list1"/>
    <dgm:cxn modelId="{54FD1C88-4B24-4F4B-8741-AD1AD521819F}" type="presParOf" srcId="{715C4883-C510-41D1-9E6A-FA8779289A8D}" destId="{1247ABDE-06D7-4FB8-87C7-4C43936431C5}" srcOrd="13" destOrd="0" presId="urn:microsoft.com/office/officeart/2005/8/layout/list1"/>
    <dgm:cxn modelId="{D3381004-B7EB-48E6-8A28-92CEF937DC72}" type="presParOf" srcId="{715C4883-C510-41D1-9E6A-FA8779289A8D}" destId="{09179994-A871-45D0-84DB-A8EC5D5931EF}" srcOrd="14" destOrd="0" presId="urn:microsoft.com/office/officeart/2005/8/layout/list1"/>
    <dgm:cxn modelId="{57CC7180-DD2B-42FB-A827-149493098D58}" type="presParOf" srcId="{715C4883-C510-41D1-9E6A-FA8779289A8D}" destId="{CDF053FB-FF88-4623-8A53-D13B4C89B81C}" srcOrd="15" destOrd="0" presId="urn:microsoft.com/office/officeart/2005/8/layout/list1"/>
    <dgm:cxn modelId="{3589DDDC-C922-4022-B9B0-655EC844FCFB}" type="presParOf" srcId="{715C4883-C510-41D1-9E6A-FA8779289A8D}" destId="{0B7603FC-FAAD-4800-914B-B55990EC9F01}" srcOrd="16" destOrd="0" presId="urn:microsoft.com/office/officeart/2005/8/layout/list1"/>
    <dgm:cxn modelId="{814A1EAD-23A1-4262-B1C9-DE28CA9108D0}" type="presParOf" srcId="{0B7603FC-FAAD-4800-914B-B55990EC9F01}" destId="{09A52B5F-D867-41C8-8D6C-8D3E5C1D87D4}" srcOrd="0" destOrd="0" presId="urn:microsoft.com/office/officeart/2005/8/layout/list1"/>
    <dgm:cxn modelId="{EA300AA8-3C03-4D2D-A8F7-3107F72CAED6}" type="presParOf" srcId="{0B7603FC-FAAD-4800-914B-B55990EC9F01}" destId="{D128F6FA-CC71-44CD-8B1E-C80B16041A30}" srcOrd="1" destOrd="0" presId="urn:microsoft.com/office/officeart/2005/8/layout/list1"/>
    <dgm:cxn modelId="{7A18F063-A6B8-4ED0-B95F-1D0DB0E04C5D}" type="presParOf" srcId="{715C4883-C510-41D1-9E6A-FA8779289A8D}" destId="{D21BDA2C-4BA8-4E56-A012-210A3BE0EF27}" srcOrd="17" destOrd="0" presId="urn:microsoft.com/office/officeart/2005/8/layout/list1"/>
    <dgm:cxn modelId="{7CDA4722-CCB8-405A-9276-42EBC0E97DD0}" type="presParOf" srcId="{715C4883-C510-41D1-9E6A-FA8779289A8D}" destId="{9BD94B6E-4AA2-42E0-8DBA-B201AB3E6A0F}"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E5E6285-ADA6-4E3F-B906-C2AF9C6CF21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484F3E9-D7EE-4D08-8D31-260EAD3ECC77}">
      <dgm:prSet/>
      <dgm:spPr/>
      <dgm:t>
        <a:bodyPr/>
        <a:lstStyle/>
        <a:p>
          <a:pPr rtl="0"/>
          <a:r>
            <a:rPr lang="en-US"/>
            <a:t>Contracts are a means to effect or implement the strategy</a:t>
          </a:r>
        </a:p>
      </dgm:t>
    </dgm:pt>
    <dgm:pt modelId="{E07121E3-8217-497F-BC78-3DE1F656AB50}" type="parTrans" cxnId="{B01051DD-E6CD-4E58-A0FC-F689956D93FE}">
      <dgm:prSet/>
      <dgm:spPr/>
      <dgm:t>
        <a:bodyPr/>
        <a:lstStyle/>
        <a:p>
          <a:endParaRPr lang="en-US" sz="1200"/>
        </a:p>
      </dgm:t>
    </dgm:pt>
    <dgm:pt modelId="{BD6354BA-AE30-46F5-BC17-39D4AD3FE0F8}" type="sibTrans" cxnId="{B01051DD-E6CD-4E58-A0FC-F689956D93FE}">
      <dgm:prSet/>
      <dgm:spPr/>
      <dgm:t>
        <a:bodyPr/>
        <a:lstStyle/>
        <a:p>
          <a:endParaRPr lang="en-US"/>
        </a:p>
      </dgm:t>
    </dgm:pt>
    <dgm:pt modelId="{6610DB2A-44AD-48BE-A471-B7A76A8AF85C}">
      <dgm:prSet/>
      <dgm:spPr/>
      <dgm:t>
        <a:bodyPr/>
        <a:lstStyle/>
        <a:p>
          <a:pPr rtl="0"/>
          <a:r>
            <a:rPr lang="en-US" dirty="0"/>
            <a:t>Each payer type may have different rules, laws and regulations that we must be aware of and weave into the strategy</a:t>
          </a:r>
        </a:p>
      </dgm:t>
    </dgm:pt>
    <dgm:pt modelId="{311C0AFE-2DDF-434E-A563-DF9418789158}" type="parTrans" cxnId="{8667A9B2-75F0-431E-A79D-012368C6627C}">
      <dgm:prSet/>
      <dgm:spPr/>
      <dgm:t>
        <a:bodyPr/>
        <a:lstStyle/>
        <a:p>
          <a:endParaRPr lang="en-US" sz="1200"/>
        </a:p>
      </dgm:t>
    </dgm:pt>
    <dgm:pt modelId="{4E6A2B6B-F171-4E6A-B53A-193ED7E32B23}" type="sibTrans" cxnId="{8667A9B2-75F0-431E-A79D-012368C6627C}">
      <dgm:prSet/>
      <dgm:spPr/>
      <dgm:t>
        <a:bodyPr/>
        <a:lstStyle/>
        <a:p>
          <a:endParaRPr lang="en-US"/>
        </a:p>
      </dgm:t>
    </dgm:pt>
    <dgm:pt modelId="{A3394BD8-8451-429F-8927-441D90A42461}">
      <dgm:prSet/>
      <dgm:spPr/>
      <dgm:t>
        <a:bodyPr/>
        <a:lstStyle/>
        <a:p>
          <a:pPr rtl="0"/>
          <a:r>
            <a:rPr lang="en-US"/>
            <a:t>The strategy must take into consideration mutual respect between the parties</a:t>
          </a:r>
        </a:p>
      </dgm:t>
    </dgm:pt>
    <dgm:pt modelId="{8C88660D-D0A8-4C15-A7BE-99818D5E7513}" type="parTrans" cxnId="{864FE886-279A-4125-AFEF-5F6CD6A64638}">
      <dgm:prSet/>
      <dgm:spPr/>
      <dgm:t>
        <a:bodyPr/>
        <a:lstStyle/>
        <a:p>
          <a:endParaRPr lang="en-US" sz="1200"/>
        </a:p>
      </dgm:t>
    </dgm:pt>
    <dgm:pt modelId="{206EF946-81A9-425D-B01D-7910957CDD2B}" type="sibTrans" cxnId="{864FE886-279A-4125-AFEF-5F6CD6A64638}">
      <dgm:prSet/>
      <dgm:spPr/>
      <dgm:t>
        <a:bodyPr/>
        <a:lstStyle/>
        <a:p>
          <a:endParaRPr lang="en-US"/>
        </a:p>
      </dgm:t>
    </dgm:pt>
    <dgm:pt modelId="{3CFCF243-23F5-4B72-B1E2-4E0CD92BBC21}">
      <dgm:prSet/>
      <dgm:spPr/>
      <dgm:t>
        <a:bodyPr/>
        <a:lstStyle/>
        <a:p>
          <a:pPr rtl="0"/>
          <a:r>
            <a:rPr lang="en-US" dirty="0"/>
            <a:t>The strategy acts as the “designated driver”; it has to get you home, and must sometimes say “I’ve had enough, thank you, but no.”</a:t>
          </a:r>
        </a:p>
      </dgm:t>
    </dgm:pt>
    <dgm:pt modelId="{6A597B80-A9F2-42B3-960B-77C31763AC9A}" type="parTrans" cxnId="{AD89F765-0AF1-498F-9687-BBF2A97726F8}">
      <dgm:prSet/>
      <dgm:spPr/>
      <dgm:t>
        <a:bodyPr/>
        <a:lstStyle/>
        <a:p>
          <a:endParaRPr lang="en-US" sz="1200"/>
        </a:p>
      </dgm:t>
    </dgm:pt>
    <dgm:pt modelId="{1FDB053C-874D-4B07-BC7A-BDA5A7FF15F8}" type="sibTrans" cxnId="{AD89F765-0AF1-498F-9687-BBF2A97726F8}">
      <dgm:prSet/>
      <dgm:spPr/>
      <dgm:t>
        <a:bodyPr/>
        <a:lstStyle/>
        <a:p>
          <a:endParaRPr lang="en-US"/>
        </a:p>
      </dgm:t>
    </dgm:pt>
    <dgm:pt modelId="{3A60DEA3-1833-4609-82F8-17527818C6F9}" type="pres">
      <dgm:prSet presAssocID="{AE5E6285-ADA6-4E3F-B906-C2AF9C6CF216}" presName="vert0" presStyleCnt="0">
        <dgm:presLayoutVars>
          <dgm:dir/>
          <dgm:animOne val="branch"/>
          <dgm:animLvl val="lvl"/>
        </dgm:presLayoutVars>
      </dgm:prSet>
      <dgm:spPr/>
    </dgm:pt>
    <dgm:pt modelId="{CBFC7F07-B097-4346-ADDA-BC8A4E318443}" type="pres">
      <dgm:prSet presAssocID="{9484F3E9-D7EE-4D08-8D31-260EAD3ECC77}" presName="thickLine" presStyleLbl="alignNode1" presStyleIdx="0" presStyleCnt="4"/>
      <dgm:spPr/>
    </dgm:pt>
    <dgm:pt modelId="{831A98A3-3FAB-4AA8-B8EE-AE80CF36EBFA}" type="pres">
      <dgm:prSet presAssocID="{9484F3E9-D7EE-4D08-8D31-260EAD3ECC77}" presName="horz1" presStyleCnt="0"/>
      <dgm:spPr/>
    </dgm:pt>
    <dgm:pt modelId="{0121F5CC-C8E5-4DB7-B534-24BD765E86CA}" type="pres">
      <dgm:prSet presAssocID="{9484F3E9-D7EE-4D08-8D31-260EAD3ECC77}" presName="tx1" presStyleLbl="revTx" presStyleIdx="0" presStyleCnt="4"/>
      <dgm:spPr/>
    </dgm:pt>
    <dgm:pt modelId="{82619F62-CA08-458F-A6DC-3B9678DC2ADE}" type="pres">
      <dgm:prSet presAssocID="{9484F3E9-D7EE-4D08-8D31-260EAD3ECC77}" presName="vert1" presStyleCnt="0"/>
      <dgm:spPr/>
    </dgm:pt>
    <dgm:pt modelId="{1EAD7F35-BD81-429C-BF31-A5671998B5B9}" type="pres">
      <dgm:prSet presAssocID="{6610DB2A-44AD-48BE-A471-B7A76A8AF85C}" presName="thickLine" presStyleLbl="alignNode1" presStyleIdx="1" presStyleCnt="4"/>
      <dgm:spPr/>
    </dgm:pt>
    <dgm:pt modelId="{6CC58784-BA77-4F6B-9E56-E0790634E472}" type="pres">
      <dgm:prSet presAssocID="{6610DB2A-44AD-48BE-A471-B7A76A8AF85C}" presName="horz1" presStyleCnt="0"/>
      <dgm:spPr/>
    </dgm:pt>
    <dgm:pt modelId="{F6761353-843E-412D-91E0-AE1E5EC9BA6A}" type="pres">
      <dgm:prSet presAssocID="{6610DB2A-44AD-48BE-A471-B7A76A8AF85C}" presName="tx1" presStyleLbl="revTx" presStyleIdx="1" presStyleCnt="4"/>
      <dgm:spPr/>
    </dgm:pt>
    <dgm:pt modelId="{E662E8D7-9814-4A5D-9693-B348EA03E2DB}" type="pres">
      <dgm:prSet presAssocID="{6610DB2A-44AD-48BE-A471-B7A76A8AF85C}" presName="vert1" presStyleCnt="0"/>
      <dgm:spPr/>
    </dgm:pt>
    <dgm:pt modelId="{3587D25E-D5B3-42BD-A964-5562B436FBC6}" type="pres">
      <dgm:prSet presAssocID="{A3394BD8-8451-429F-8927-441D90A42461}" presName="thickLine" presStyleLbl="alignNode1" presStyleIdx="2" presStyleCnt="4"/>
      <dgm:spPr/>
    </dgm:pt>
    <dgm:pt modelId="{77B1FB12-DD9D-4AF0-8810-C0D13DAC0B55}" type="pres">
      <dgm:prSet presAssocID="{A3394BD8-8451-429F-8927-441D90A42461}" presName="horz1" presStyleCnt="0"/>
      <dgm:spPr/>
    </dgm:pt>
    <dgm:pt modelId="{CAFB4676-8AED-4AFC-8DBD-2D854C610AD2}" type="pres">
      <dgm:prSet presAssocID="{A3394BD8-8451-429F-8927-441D90A42461}" presName="tx1" presStyleLbl="revTx" presStyleIdx="2" presStyleCnt="4"/>
      <dgm:spPr/>
    </dgm:pt>
    <dgm:pt modelId="{DF53142F-3A3A-4066-B391-CE088FE53852}" type="pres">
      <dgm:prSet presAssocID="{A3394BD8-8451-429F-8927-441D90A42461}" presName="vert1" presStyleCnt="0"/>
      <dgm:spPr/>
    </dgm:pt>
    <dgm:pt modelId="{11280EA0-B963-4DA1-93B3-5DD96DEE69B8}" type="pres">
      <dgm:prSet presAssocID="{3CFCF243-23F5-4B72-B1E2-4E0CD92BBC21}" presName="thickLine" presStyleLbl="alignNode1" presStyleIdx="3" presStyleCnt="4"/>
      <dgm:spPr/>
    </dgm:pt>
    <dgm:pt modelId="{582E1F77-D4F8-4FD0-9CB9-23FE44407315}" type="pres">
      <dgm:prSet presAssocID="{3CFCF243-23F5-4B72-B1E2-4E0CD92BBC21}" presName="horz1" presStyleCnt="0"/>
      <dgm:spPr/>
    </dgm:pt>
    <dgm:pt modelId="{19149E31-9928-4150-8A3F-035F4F773831}" type="pres">
      <dgm:prSet presAssocID="{3CFCF243-23F5-4B72-B1E2-4E0CD92BBC21}" presName="tx1" presStyleLbl="revTx" presStyleIdx="3" presStyleCnt="4"/>
      <dgm:spPr/>
    </dgm:pt>
    <dgm:pt modelId="{6A07F7BB-7AFF-477E-B627-E5A294A51B35}" type="pres">
      <dgm:prSet presAssocID="{3CFCF243-23F5-4B72-B1E2-4E0CD92BBC21}" presName="vert1" presStyleCnt="0"/>
      <dgm:spPr/>
    </dgm:pt>
  </dgm:ptLst>
  <dgm:cxnLst>
    <dgm:cxn modelId="{A8B0E422-7291-4E25-9CEE-B6A9C6DA9148}" type="presOf" srcId="{AE5E6285-ADA6-4E3F-B906-C2AF9C6CF216}" destId="{3A60DEA3-1833-4609-82F8-17527818C6F9}" srcOrd="0" destOrd="0" presId="urn:microsoft.com/office/officeart/2008/layout/LinedList"/>
    <dgm:cxn modelId="{AD89F765-0AF1-498F-9687-BBF2A97726F8}" srcId="{AE5E6285-ADA6-4E3F-B906-C2AF9C6CF216}" destId="{3CFCF243-23F5-4B72-B1E2-4E0CD92BBC21}" srcOrd="3" destOrd="0" parTransId="{6A597B80-A9F2-42B3-960B-77C31763AC9A}" sibTransId="{1FDB053C-874D-4B07-BC7A-BDA5A7FF15F8}"/>
    <dgm:cxn modelId="{864FE886-279A-4125-AFEF-5F6CD6A64638}" srcId="{AE5E6285-ADA6-4E3F-B906-C2AF9C6CF216}" destId="{A3394BD8-8451-429F-8927-441D90A42461}" srcOrd="2" destOrd="0" parTransId="{8C88660D-D0A8-4C15-A7BE-99818D5E7513}" sibTransId="{206EF946-81A9-425D-B01D-7910957CDD2B}"/>
    <dgm:cxn modelId="{4A44049C-784E-40A4-B423-301F86C7F85F}" type="presOf" srcId="{6610DB2A-44AD-48BE-A471-B7A76A8AF85C}" destId="{F6761353-843E-412D-91E0-AE1E5EC9BA6A}" srcOrd="0" destOrd="0" presId="urn:microsoft.com/office/officeart/2008/layout/LinedList"/>
    <dgm:cxn modelId="{633893AF-7E5E-4026-A5B8-CB7BD9A863C7}" type="presOf" srcId="{9484F3E9-D7EE-4D08-8D31-260EAD3ECC77}" destId="{0121F5CC-C8E5-4DB7-B534-24BD765E86CA}" srcOrd="0" destOrd="0" presId="urn:microsoft.com/office/officeart/2008/layout/LinedList"/>
    <dgm:cxn modelId="{8667A9B2-75F0-431E-A79D-012368C6627C}" srcId="{AE5E6285-ADA6-4E3F-B906-C2AF9C6CF216}" destId="{6610DB2A-44AD-48BE-A471-B7A76A8AF85C}" srcOrd="1" destOrd="0" parTransId="{311C0AFE-2DDF-434E-A563-DF9418789158}" sibTransId="{4E6A2B6B-F171-4E6A-B53A-193ED7E32B23}"/>
    <dgm:cxn modelId="{0D5A63D9-E02D-4084-8D48-6FC65192B6E1}" type="presOf" srcId="{3CFCF243-23F5-4B72-B1E2-4E0CD92BBC21}" destId="{19149E31-9928-4150-8A3F-035F4F773831}" srcOrd="0" destOrd="0" presId="urn:microsoft.com/office/officeart/2008/layout/LinedList"/>
    <dgm:cxn modelId="{B01051DD-E6CD-4E58-A0FC-F689956D93FE}" srcId="{AE5E6285-ADA6-4E3F-B906-C2AF9C6CF216}" destId="{9484F3E9-D7EE-4D08-8D31-260EAD3ECC77}" srcOrd="0" destOrd="0" parTransId="{E07121E3-8217-497F-BC78-3DE1F656AB50}" sibTransId="{BD6354BA-AE30-46F5-BC17-39D4AD3FE0F8}"/>
    <dgm:cxn modelId="{834C79F8-0B9C-4955-80DC-34DE56144252}" type="presOf" srcId="{A3394BD8-8451-429F-8927-441D90A42461}" destId="{CAFB4676-8AED-4AFC-8DBD-2D854C610AD2}" srcOrd="0" destOrd="0" presId="urn:microsoft.com/office/officeart/2008/layout/LinedList"/>
    <dgm:cxn modelId="{FA63B9C1-4F66-4418-8098-BD61991479F0}" type="presParOf" srcId="{3A60DEA3-1833-4609-82F8-17527818C6F9}" destId="{CBFC7F07-B097-4346-ADDA-BC8A4E318443}" srcOrd="0" destOrd="0" presId="urn:microsoft.com/office/officeart/2008/layout/LinedList"/>
    <dgm:cxn modelId="{B4505060-38F5-47E4-B1A3-332EC76A67E5}" type="presParOf" srcId="{3A60DEA3-1833-4609-82F8-17527818C6F9}" destId="{831A98A3-3FAB-4AA8-B8EE-AE80CF36EBFA}" srcOrd="1" destOrd="0" presId="urn:microsoft.com/office/officeart/2008/layout/LinedList"/>
    <dgm:cxn modelId="{6637F3EB-00AB-4998-9FE8-91E72A534B3D}" type="presParOf" srcId="{831A98A3-3FAB-4AA8-B8EE-AE80CF36EBFA}" destId="{0121F5CC-C8E5-4DB7-B534-24BD765E86CA}" srcOrd="0" destOrd="0" presId="urn:microsoft.com/office/officeart/2008/layout/LinedList"/>
    <dgm:cxn modelId="{EF1AC607-26A2-44AB-BD56-E778E1C268F7}" type="presParOf" srcId="{831A98A3-3FAB-4AA8-B8EE-AE80CF36EBFA}" destId="{82619F62-CA08-458F-A6DC-3B9678DC2ADE}" srcOrd="1" destOrd="0" presId="urn:microsoft.com/office/officeart/2008/layout/LinedList"/>
    <dgm:cxn modelId="{095E1667-7720-452F-8154-974EC572A7BA}" type="presParOf" srcId="{3A60DEA3-1833-4609-82F8-17527818C6F9}" destId="{1EAD7F35-BD81-429C-BF31-A5671998B5B9}" srcOrd="2" destOrd="0" presId="urn:microsoft.com/office/officeart/2008/layout/LinedList"/>
    <dgm:cxn modelId="{B3ED947D-C0E1-468C-8F50-CA02714F4001}" type="presParOf" srcId="{3A60DEA3-1833-4609-82F8-17527818C6F9}" destId="{6CC58784-BA77-4F6B-9E56-E0790634E472}" srcOrd="3" destOrd="0" presId="urn:microsoft.com/office/officeart/2008/layout/LinedList"/>
    <dgm:cxn modelId="{F0567016-AC95-4674-8C02-E016057876BB}" type="presParOf" srcId="{6CC58784-BA77-4F6B-9E56-E0790634E472}" destId="{F6761353-843E-412D-91E0-AE1E5EC9BA6A}" srcOrd="0" destOrd="0" presId="urn:microsoft.com/office/officeart/2008/layout/LinedList"/>
    <dgm:cxn modelId="{5C7713B0-D915-42CC-9C93-50BA372A8615}" type="presParOf" srcId="{6CC58784-BA77-4F6B-9E56-E0790634E472}" destId="{E662E8D7-9814-4A5D-9693-B348EA03E2DB}" srcOrd="1" destOrd="0" presId="urn:microsoft.com/office/officeart/2008/layout/LinedList"/>
    <dgm:cxn modelId="{5BA8E804-0486-4E46-9760-EFCA0F48C7C7}" type="presParOf" srcId="{3A60DEA3-1833-4609-82F8-17527818C6F9}" destId="{3587D25E-D5B3-42BD-A964-5562B436FBC6}" srcOrd="4" destOrd="0" presId="urn:microsoft.com/office/officeart/2008/layout/LinedList"/>
    <dgm:cxn modelId="{07A9C8FC-AB06-4DDA-8B0D-A8C4BB8428B0}" type="presParOf" srcId="{3A60DEA3-1833-4609-82F8-17527818C6F9}" destId="{77B1FB12-DD9D-4AF0-8810-C0D13DAC0B55}" srcOrd="5" destOrd="0" presId="urn:microsoft.com/office/officeart/2008/layout/LinedList"/>
    <dgm:cxn modelId="{3DF4FB37-577F-48D0-BC0D-7DDE69DC8724}" type="presParOf" srcId="{77B1FB12-DD9D-4AF0-8810-C0D13DAC0B55}" destId="{CAFB4676-8AED-4AFC-8DBD-2D854C610AD2}" srcOrd="0" destOrd="0" presId="urn:microsoft.com/office/officeart/2008/layout/LinedList"/>
    <dgm:cxn modelId="{24809A08-3C4A-4894-8BC3-48FCB5424B62}" type="presParOf" srcId="{77B1FB12-DD9D-4AF0-8810-C0D13DAC0B55}" destId="{DF53142F-3A3A-4066-B391-CE088FE53852}" srcOrd="1" destOrd="0" presId="urn:microsoft.com/office/officeart/2008/layout/LinedList"/>
    <dgm:cxn modelId="{67450EBF-2C6D-4A2D-BB7C-A613F4472C74}" type="presParOf" srcId="{3A60DEA3-1833-4609-82F8-17527818C6F9}" destId="{11280EA0-B963-4DA1-93B3-5DD96DEE69B8}" srcOrd="6" destOrd="0" presId="urn:microsoft.com/office/officeart/2008/layout/LinedList"/>
    <dgm:cxn modelId="{B6663479-77EB-45C4-AAA1-E3206BB919CA}" type="presParOf" srcId="{3A60DEA3-1833-4609-82F8-17527818C6F9}" destId="{582E1F77-D4F8-4FD0-9CB9-23FE44407315}" srcOrd="7" destOrd="0" presId="urn:microsoft.com/office/officeart/2008/layout/LinedList"/>
    <dgm:cxn modelId="{01A0F49D-AAF5-40D0-B9F9-767A619F8068}" type="presParOf" srcId="{582E1F77-D4F8-4FD0-9CB9-23FE44407315}" destId="{19149E31-9928-4150-8A3F-035F4F773831}" srcOrd="0" destOrd="0" presId="urn:microsoft.com/office/officeart/2008/layout/LinedList"/>
    <dgm:cxn modelId="{F7AC4183-159C-4E47-9A6A-FF07BD61FC06}" type="presParOf" srcId="{582E1F77-D4F8-4FD0-9CB9-23FE44407315}" destId="{6A07F7BB-7AFF-477E-B627-E5A294A51B3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A0D31F4-3186-47A0-B3D5-69DB2485D8DA}"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A2E028C8-0A0E-4089-A3CC-023028BF2B59}">
      <dgm:prSet/>
      <dgm:spPr/>
      <dgm:t>
        <a:bodyPr/>
        <a:lstStyle/>
        <a:p>
          <a:pPr rtl="0"/>
          <a:r>
            <a:rPr lang="en-US"/>
            <a:t>We want to provide care to patients</a:t>
          </a:r>
          <a:endParaRPr lang="en-US" dirty="0"/>
        </a:p>
      </dgm:t>
    </dgm:pt>
    <dgm:pt modelId="{F4BAD0BA-391B-4CDA-B787-F65EA79820DC}" type="parTrans" cxnId="{B24AC8F1-6BD5-41F7-9833-4EC50B133326}">
      <dgm:prSet/>
      <dgm:spPr/>
      <dgm:t>
        <a:bodyPr/>
        <a:lstStyle/>
        <a:p>
          <a:endParaRPr lang="en-US"/>
        </a:p>
      </dgm:t>
    </dgm:pt>
    <dgm:pt modelId="{33DFE140-6A09-4AF5-AE44-E839524C7556}" type="sibTrans" cxnId="{B24AC8F1-6BD5-41F7-9833-4EC50B133326}">
      <dgm:prSet/>
      <dgm:spPr/>
      <dgm:t>
        <a:bodyPr/>
        <a:lstStyle/>
        <a:p>
          <a:endParaRPr lang="en-US"/>
        </a:p>
      </dgm:t>
    </dgm:pt>
    <dgm:pt modelId="{D60002DA-579D-4B6C-B0F7-7F28837D7921}">
      <dgm:prSet/>
      <dgm:spPr/>
      <dgm:t>
        <a:bodyPr/>
        <a:lstStyle/>
        <a:p>
          <a:pPr rtl="0"/>
          <a:endParaRPr lang="en-US" dirty="0"/>
        </a:p>
      </dgm:t>
    </dgm:pt>
    <dgm:pt modelId="{3CA1CFDD-3C00-4E45-9400-A270FFE09574}" type="parTrans" cxnId="{89C75CC8-ACA5-4678-9760-7E9327BE97F5}">
      <dgm:prSet/>
      <dgm:spPr/>
      <dgm:t>
        <a:bodyPr/>
        <a:lstStyle/>
        <a:p>
          <a:endParaRPr lang="en-US"/>
        </a:p>
      </dgm:t>
    </dgm:pt>
    <dgm:pt modelId="{86E5E579-15A4-4646-8F6B-F1C510ED2C2C}" type="sibTrans" cxnId="{89C75CC8-ACA5-4678-9760-7E9327BE97F5}">
      <dgm:prSet/>
      <dgm:spPr/>
      <dgm:t>
        <a:bodyPr/>
        <a:lstStyle/>
        <a:p>
          <a:endParaRPr lang="en-US"/>
        </a:p>
      </dgm:t>
    </dgm:pt>
    <dgm:pt modelId="{474554D4-C02A-4CA9-B9E8-0B0D3A016EEE}">
      <dgm:prSet/>
      <dgm:spPr/>
      <dgm:t>
        <a:bodyPr/>
        <a:lstStyle/>
        <a:p>
          <a:pPr rtl="0"/>
          <a:r>
            <a:rPr lang="en-US"/>
            <a:t>We want to be paid fairly for our services</a:t>
          </a:r>
          <a:endParaRPr lang="en-US" dirty="0"/>
        </a:p>
      </dgm:t>
    </dgm:pt>
    <dgm:pt modelId="{FB31E9D6-B09C-4EB7-918D-DECBCF9B0F78}" type="parTrans" cxnId="{74E51B84-8D91-434A-8C83-A752B48EBED7}">
      <dgm:prSet/>
      <dgm:spPr/>
      <dgm:t>
        <a:bodyPr/>
        <a:lstStyle/>
        <a:p>
          <a:endParaRPr lang="en-US"/>
        </a:p>
      </dgm:t>
    </dgm:pt>
    <dgm:pt modelId="{C5297873-BF54-4542-BEA6-73911A189966}" type="sibTrans" cxnId="{74E51B84-8D91-434A-8C83-A752B48EBED7}">
      <dgm:prSet/>
      <dgm:spPr/>
      <dgm:t>
        <a:bodyPr/>
        <a:lstStyle/>
        <a:p>
          <a:endParaRPr lang="en-US"/>
        </a:p>
      </dgm:t>
    </dgm:pt>
    <dgm:pt modelId="{34084B66-D58A-4DE1-BE50-9704289B2261}">
      <dgm:prSet/>
      <dgm:spPr/>
      <dgm:t>
        <a:bodyPr/>
        <a:lstStyle/>
        <a:p>
          <a:pPr rtl="0"/>
          <a:endParaRPr lang="en-US" dirty="0"/>
        </a:p>
      </dgm:t>
    </dgm:pt>
    <dgm:pt modelId="{B439BAF8-8097-4935-9C21-31408F2E80BA}" type="parTrans" cxnId="{8CB598A7-FB7C-4918-A6AD-DBB8E9CF8311}">
      <dgm:prSet/>
      <dgm:spPr/>
      <dgm:t>
        <a:bodyPr/>
        <a:lstStyle/>
        <a:p>
          <a:endParaRPr lang="en-US"/>
        </a:p>
      </dgm:t>
    </dgm:pt>
    <dgm:pt modelId="{1C767DC0-8126-4877-934D-2ABA9A352105}" type="sibTrans" cxnId="{8CB598A7-FB7C-4918-A6AD-DBB8E9CF8311}">
      <dgm:prSet/>
      <dgm:spPr/>
      <dgm:t>
        <a:bodyPr/>
        <a:lstStyle/>
        <a:p>
          <a:endParaRPr lang="en-US"/>
        </a:p>
      </dgm:t>
    </dgm:pt>
    <dgm:pt modelId="{7899E0BB-2FAC-404D-9DF3-FA99C0104AFB}">
      <dgm:prSet/>
      <dgm:spPr/>
      <dgm:t>
        <a:bodyPr/>
        <a:lstStyle/>
        <a:p>
          <a:pPr rtl="0"/>
          <a:r>
            <a:rPr lang="en-US"/>
            <a:t>The payments need to be adequate to remain a viable business</a:t>
          </a:r>
          <a:endParaRPr lang="en-US" dirty="0"/>
        </a:p>
      </dgm:t>
    </dgm:pt>
    <dgm:pt modelId="{F6821533-ED1F-464F-BBF7-1B9B651BA178}" type="parTrans" cxnId="{08CF8448-F5B5-4D6B-ACF9-8871012D5DF4}">
      <dgm:prSet/>
      <dgm:spPr/>
      <dgm:t>
        <a:bodyPr/>
        <a:lstStyle/>
        <a:p>
          <a:endParaRPr lang="en-US"/>
        </a:p>
      </dgm:t>
    </dgm:pt>
    <dgm:pt modelId="{99ECB6C8-5922-4B1F-AEAE-35544D43B942}" type="sibTrans" cxnId="{08CF8448-F5B5-4D6B-ACF9-8871012D5DF4}">
      <dgm:prSet/>
      <dgm:spPr/>
      <dgm:t>
        <a:bodyPr/>
        <a:lstStyle/>
        <a:p>
          <a:endParaRPr lang="en-US"/>
        </a:p>
      </dgm:t>
    </dgm:pt>
    <dgm:pt modelId="{4A07174E-74D2-4528-AD6E-3FE6717800A0}">
      <dgm:prSet/>
      <dgm:spPr/>
      <dgm:t>
        <a:bodyPr/>
        <a:lstStyle/>
        <a:p>
          <a:pPr rtl="0"/>
          <a:endParaRPr lang="en-US" dirty="0"/>
        </a:p>
      </dgm:t>
    </dgm:pt>
    <dgm:pt modelId="{F3BE92DD-925A-47AC-8BD0-656D48998A59}" type="parTrans" cxnId="{5F934A7E-7B02-4835-975F-E3CF516A7529}">
      <dgm:prSet/>
      <dgm:spPr/>
      <dgm:t>
        <a:bodyPr/>
        <a:lstStyle/>
        <a:p>
          <a:endParaRPr lang="en-US"/>
        </a:p>
      </dgm:t>
    </dgm:pt>
    <dgm:pt modelId="{63DF14BF-731F-4999-89DE-B0D49FF0D32E}" type="sibTrans" cxnId="{5F934A7E-7B02-4835-975F-E3CF516A7529}">
      <dgm:prSet/>
      <dgm:spPr/>
      <dgm:t>
        <a:bodyPr/>
        <a:lstStyle/>
        <a:p>
          <a:endParaRPr lang="en-US"/>
        </a:p>
      </dgm:t>
    </dgm:pt>
    <dgm:pt modelId="{87D11CFB-EC45-42F6-A9BB-AC3A3D47F4DE}">
      <dgm:prSet/>
      <dgm:spPr/>
      <dgm:t>
        <a:bodyPr/>
        <a:lstStyle/>
        <a:p>
          <a:pPr rtl="0"/>
          <a:r>
            <a:rPr lang="en-US"/>
            <a:t>The terms of the contract need to be practicable</a:t>
          </a:r>
          <a:endParaRPr lang="en-US" dirty="0"/>
        </a:p>
      </dgm:t>
    </dgm:pt>
    <dgm:pt modelId="{443C8EBF-7025-4FDB-9326-50F02E756A23}" type="parTrans" cxnId="{9B201029-767A-4BEC-87CE-76758A522222}">
      <dgm:prSet/>
      <dgm:spPr/>
      <dgm:t>
        <a:bodyPr/>
        <a:lstStyle/>
        <a:p>
          <a:endParaRPr lang="en-US"/>
        </a:p>
      </dgm:t>
    </dgm:pt>
    <dgm:pt modelId="{4BA7CC49-1029-4338-8712-36F15C90E711}" type="sibTrans" cxnId="{9B201029-767A-4BEC-87CE-76758A522222}">
      <dgm:prSet/>
      <dgm:spPr/>
      <dgm:t>
        <a:bodyPr/>
        <a:lstStyle/>
        <a:p>
          <a:endParaRPr lang="en-US"/>
        </a:p>
      </dgm:t>
    </dgm:pt>
    <dgm:pt modelId="{9CC991FD-6F2A-4B10-97CA-3EAD1688A7BA}" type="pres">
      <dgm:prSet presAssocID="{9A0D31F4-3186-47A0-B3D5-69DB2485D8DA}" presName="vert0" presStyleCnt="0">
        <dgm:presLayoutVars>
          <dgm:dir/>
          <dgm:animOne val="branch"/>
          <dgm:animLvl val="lvl"/>
        </dgm:presLayoutVars>
      </dgm:prSet>
      <dgm:spPr/>
    </dgm:pt>
    <dgm:pt modelId="{484EAE8B-5348-4344-851F-535E10B5E2A4}" type="pres">
      <dgm:prSet presAssocID="{A2E028C8-0A0E-4089-A3CC-023028BF2B59}" presName="thickLine" presStyleLbl="alignNode1" presStyleIdx="0" presStyleCnt="7"/>
      <dgm:spPr/>
    </dgm:pt>
    <dgm:pt modelId="{FA134521-9162-48BF-AD25-F3286BB72BB3}" type="pres">
      <dgm:prSet presAssocID="{A2E028C8-0A0E-4089-A3CC-023028BF2B59}" presName="horz1" presStyleCnt="0"/>
      <dgm:spPr/>
    </dgm:pt>
    <dgm:pt modelId="{3558A526-383B-42B8-B23E-B3277337AAA9}" type="pres">
      <dgm:prSet presAssocID="{A2E028C8-0A0E-4089-A3CC-023028BF2B59}" presName="tx1" presStyleLbl="revTx" presStyleIdx="0" presStyleCnt="7"/>
      <dgm:spPr/>
    </dgm:pt>
    <dgm:pt modelId="{75F29466-7CF5-48F0-A618-714D3B46376F}" type="pres">
      <dgm:prSet presAssocID="{A2E028C8-0A0E-4089-A3CC-023028BF2B59}" presName="vert1" presStyleCnt="0"/>
      <dgm:spPr/>
    </dgm:pt>
    <dgm:pt modelId="{03A2860D-30F1-4A83-967D-681B2B4A66ED}" type="pres">
      <dgm:prSet presAssocID="{D60002DA-579D-4B6C-B0F7-7F28837D7921}" presName="thickLine" presStyleLbl="alignNode1" presStyleIdx="1" presStyleCnt="7"/>
      <dgm:spPr/>
    </dgm:pt>
    <dgm:pt modelId="{D754F3CD-07BF-4F9E-9D7F-C97B4DB03DD6}" type="pres">
      <dgm:prSet presAssocID="{D60002DA-579D-4B6C-B0F7-7F28837D7921}" presName="horz1" presStyleCnt="0"/>
      <dgm:spPr/>
    </dgm:pt>
    <dgm:pt modelId="{07B82932-E90C-4A60-9F35-9A9CE99E3252}" type="pres">
      <dgm:prSet presAssocID="{D60002DA-579D-4B6C-B0F7-7F28837D7921}" presName="tx1" presStyleLbl="revTx" presStyleIdx="1" presStyleCnt="7"/>
      <dgm:spPr/>
    </dgm:pt>
    <dgm:pt modelId="{2FFBFF38-8B69-4199-BB0D-B312D9BA13BA}" type="pres">
      <dgm:prSet presAssocID="{D60002DA-579D-4B6C-B0F7-7F28837D7921}" presName="vert1" presStyleCnt="0"/>
      <dgm:spPr/>
    </dgm:pt>
    <dgm:pt modelId="{B0A800CC-84DF-423B-A7D4-D27AA904060F}" type="pres">
      <dgm:prSet presAssocID="{474554D4-C02A-4CA9-B9E8-0B0D3A016EEE}" presName="thickLine" presStyleLbl="alignNode1" presStyleIdx="2" presStyleCnt="7"/>
      <dgm:spPr/>
    </dgm:pt>
    <dgm:pt modelId="{1DA779B3-C812-4EA1-9B51-39736D083786}" type="pres">
      <dgm:prSet presAssocID="{474554D4-C02A-4CA9-B9E8-0B0D3A016EEE}" presName="horz1" presStyleCnt="0"/>
      <dgm:spPr/>
    </dgm:pt>
    <dgm:pt modelId="{D866EB11-2CB7-4243-99F9-EDC1626F63DC}" type="pres">
      <dgm:prSet presAssocID="{474554D4-C02A-4CA9-B9E8-0B0D3A016EEE}" presName="tx1" presStyleLbl="revTx" presStyleIdx="2" presStyleCnt="7"/>
      <dgm:spPr/>
    </dgm:pt>
    <dgm:pt modelId="{07F904E2-A971-41D6-B298-0D1671612ED2}" type="pres">
      <dgm:prSet presAssocID="{474554D4-C02A-4CA9-B9E8-0B0D3A016EEE}" presName="vert1" presStyleCnt="0"/>
      <dgm:spPr/>
    </dgm:pt>
    <dgm:pt modelId="{91E0E93A-04FA-4EEF-B109-99CD5C217A3C}" type="pres">
      <dgm:prSet presAssocID="{34084B66-D58A-4DE1-BE50-9704289B2261}" presName="thickLine" presStyleLbl="alignNode1" presStyleIdx="3" presStyleCnt="7"/>
      <dgm:spPr/>
    </dgm:pt>
    <dgm:pt modelId="{B31D7C18-6224-4E32-81AB-4A93BF701FC8}" type="pres">
      <dgm:prSet presAssocID="{34084B66-D58A-4DE1-BE50-9704289B2261}" presName="horz1" presStyleCnt="0"/>
      <dgm:spPr/>
    </dgm:pt>
    <dgm:pt modelId="{DD3911EB-4C0F-4B14-A08B-90FF4E1A3C9B}" type="pres">
      <dgm:prSet presAssocID="{34084B66-D58A-4DE1-BE50-9704289B2261}" presName="tx1" presStyleLbl="revTx" presStyleIdx="3" presStyleCnt="7"/>
      <dgm:spPr/>
    </dgm:pt>
    <dgm:pt modelId="{1CF4BCD7-6738-4913-BE04-33872F25D41B}" type="pres">
      <dgm:prSet presAssocID="{34084B66-D58A-4DE1-BE50-9704289B2261}" presName="vert1" presStyleCnt="0"/>
      <dgm:spPr/>
    </dgm:pt>
    <dgm:pt modelId="{4D9E1456-4E6F-443F-9144-46C7FFAA7BD8}" type="pres">
      <dgm:prSet presAssocID="{7899E0BB-2FAC-404D-9DF3-FA99C0104AFB}" presName="thickLine" presStyleLbl="alignNode1" presStyleIdx="4" presStyleCnt="7"/>
      <dgm:spPr/>
    </dgm:pt>
    <dgm:pt modelId="{548D5C7E-DECC-4EDA-A008-5F817481D883}" type="pres">
      <dgm:prSet presAssocID="{7899E0BB-2FAC-404D-9DF3-FA99C0104AFB}" presName="horz1" presStyleCnt="0"/>
      <dgm:spPr/>
    </dgm:pt>
    <dgm:pt modelId="{0EA86C6B-24E7-41E7-B4E2-5084FE32E9E3}" type="pres">
      <dgm:prSet presAssocID="{7899E0BB-2FAC-404D-9DF3-FA99C0104AFB}" presName="tx1" presStyleLbl="revTx" presStyleIdx="4" presStyleCnt="7"/>
      <dgm:spPr/>
    </dgm:pt>
    <dgm:pt modelId="{485BCCB3-C0C6-4F96-982D-A8749AEB0F6F}" type="pres">
      <dgm:prSet presAssocID="{7899E0BB-2FAC-404D-9DF3-FA99C0104AFB}" presName="vert1" presStyleCnt="0"/>
      <dgm:spPr/>
    </dgm:pt>
    <dgm:pt modelId="{22850FD7-E06A-43AF-8AE7-CC0D0070D992}" type="pres">
      <dgm:prSet presAssocID="{4A07174E-74D2-4528-AD6E-3FE6717800A0}" presName="thickLine" presStyleLbl="alignNode1" presStyleIdx="5" presStyleCnt="7"/>
      <dgm:spPr/>
    </dgm:pt>
    <dgm:pt modelId="{B1665DB4-1927-45F7-BAF9-9354C433AA03}" type="pres">
      <dgm:prSet presAssocID="{4A07174E-74D2-4528-AD6E-3FE6717800A0}" presName="horz1" presStyleCnt="0"/>
      <dgm:spPr/>
    </dgm:pt>
    <dgm:pt modelId="{3D5C4F82-9306-4BDB-BEE1-8BF438CBFE32}" type="pres">
      <dgm:prSet presAssocID="{4A07174E-74D2-4528-AD6E-3FE6717800A0}" presName="tx1" presStyleLbl="revTx" presStyleIdx="5" presStyleCnt="7"/>
      <dgm:spPr/>
    </dgm:pt>
    <dgm:pt modelId="{805D2F92-01CE-4BCB-9F9C-C8E258F78C1B}" type="pres">
      <dgm:prSet presAssocID="{4A07174E-74D2-4528-AD6E-3FE6717800A0}" presName="vert1" presStyleCnt="0"/>
      <dgm:spPr/>
    </dgm:pt>
    <dgm:pt modelId="{FDFFD68B-4344-4CA2-B37F-3FEBD56C51AA}" type="pres">
      <dgm:prSet presAssocID="{87D11CFB-EC45-42F6-A9BB-AC3A3D47F4DE}" presName="thickLine" presStyleLbl="alignNode1" presStyleIdx="6" presStyleCnt="7"/>
      <dgm:spPr/>
    </dgm:pt>
    <dgm:pt modelId="{2B62D25D-3525-47CB-A4B9-8B94A95A2C4B}" type="pres">
      <dgm:prSet presAssocID="{87D11CFB-EC45-42F6-A9BB-AC3A3D47F4DE}" presName="horz1" presStyleCnt="0"/>
      <dgm:spPr/>
    </dgm:pt>
    <dgm:pt modelId="{0A4DD42F-DA9D-4E27-BFFD-84559A2D780F}" type="pres">
      <dgm:prSet presAssocID="{87D11CFB-EC45-42F6-A9BB-AC3A3D47F4DE}" presName="tx1" presStyleLbl="revTx" presStyleIdx="6" presStyleCnt="7"/>
      <dgm:spPr/>
    </dgm:pt>
    <dgm:pt modelId="{B2458948-B59F-402F-9A76-CDADC5B5CC98}" type="pres">
      <dgm:prSet presAssocID="{87D11CFB-EC45-42F6-A9BB-AC3A3D47F4DE}" presName="vert1" presStyleCnt="0"/>
      <dgm:spPr/>
    </dgm:pt>
  </dgm:ptLst>
  <dgm:cxnLst>
    <dgm:cxn modelId="{8DF95218-1EFB-429C-B490-6E7B1AD7AA1C}" type="presOf" srcId="{A2E028C8-0A0E-4089-A3CC-023028BF2B59}" destId="{3558A526-383B-42B8-B23E-B3277337AAA9}" srcOrd="0" destOrd="0" presId="urn:microsoft.com/office/officeart/2008/layout/LinedList"/>
    <dgm:cxn modelId="{DFA1531D-71DC-4815-B2DA-2F912DA430EC}" type="presOf" srcId="{9A0D31F4-3186-47A0-B3D5-69DB2485D8DA}" destId="{9CC991FD-6F2A-4B10-97CA-3EAD1688A7BA}" srcOrd="0" destOrd="0" presId="urn:microsoft.com/office/officeart/2008/layout/LinedList"/>
    <dgm:cxn modelId="{CC142420-245A-45FC-B47D-6A9B553EDAEC}" type="presOf" srcId="{7899E0BB-2FAC-404D-9DF3-FA99C0104AFB}" destId="{0EA86C6B-24E7-41E7-B4E2-5084FE32E9E3}" srcOrd="0" destOrd="0" presId="urn:microsoft.com/office/officeart/2008/layout/LinedList"/>
    <dgm:cxn modelId="{9B201029-767A-4BEC-87CE-76758A522222}" srcId="{9A0D31F4-3186-47A0-B3D5-69DB2485D8DA}" destId="{87D11CFB-EC45-42F6-A9BB-AC3A3D47F4DE}" srcOrd="6" destOrd="0" parTransId="{443C8EBF-7025-4FDB-9326-50F02E756A23}" sibTransId="{4BA7CC49-1029-4338-8712-36F15C90E711}"/>
    <dgm:cxn modelId="{895C9C35-CBA7-4870-9589-F660CF7D4F91}" type="presOf" srcId="{87D11CFB-EC45-42F6-A9BB-AC3A3D47F4DE}" destId="{0A4DD42F-DA9D-4E27-BFFD-84559A2D780F}" srcOrd="0" destOrd="0" presId="urn:microsoft.com/office/officeart/2008/layout/LinedList"/>
    <dgm:cxn modelId="{08CF8448-F5B5-4D6B-ACF9-8871012D5DF4}" srcId="{9A0D31F4-3186-47A0-B3D5-69DB2485D8DA}" destId="{7899E0BB-2FAC-404D-9DF3-FA99C0104AFB}" srcOrd="4" destOrd="0" parTransId="{F6821533-ED1F-464F-BBF7-1B9B651BA178}" sibTransId="{99ECB6C8-5922-4B1F-AEAE-35544D43B942}"/>
    <dgm:cxn modelId="{DB978251-E8F2-42E0-BDFA-9611C2DEFFFB}" type="presOf" srcId="{4A07174E-74D2-4528-AD6E-3FE6717800A0}" destId="{3D5C4F82-9306-4BDB-BEE1-8BF438CBFE32}" srcOrd="0" destOrd="0" presId="urn:microsoft.com/office/officeart/2008/layout/LinedList"/>
    <dgm:cxn modelId="{5F934A7E-7B02-4835-975F-E3CF516A7529}" srcId="{9A0D31F4-3186-47A0-B3D5-69DB2485D8DA}" destId="{4A07174E-74D2-4528-AD6E-3FE6717800A0}" srcOrd="5" destOrd="0" parTransId="{F3BE92DD-925A-47AC-8BD0-656D48998A59}" sibTransId="{63DF14BF-731F-4999-89DE-B0D49FF0D32E}"/>
    <dgm:cxn modelId="{74E51B84-8D91-434A-8C83-A752B48EBED7}" srcId="{9A0D31F4-3186-47A0-B3D5-69DB2485D8DA}" destId="{474554D4-C02A-4CA9-B9E8-0B0D3A016EEE}" srcOrd="2" destOrd="0" parTransId="{FB31E9D6-B09C-4EB7-918D-DECBCF9B0F78}" sibTransId="{C5297873-BF54-4542-BEA6-73911A189966}"/>
    <dgm:cxn modelId="{8CB598A7-FB7C-4918-A6AD-DBB8E9CF8311}" srcId="{9A0D31F4-3186-47A0-B3D5-69DB2485D8DA}" destId="{34084B66-D58A-4DE1-BE50-9704289B2261}" srcOrd="3" destOrd="0" parTransId="{B439BAF8-8097-4935-9C21-31408F2E80BA}" sibTransId="{1C767DC0-8126-4877-934D-2ABA9A352105}"/>
    <dgm:cxn modelId="{31BFAAC4-55A7-4593-85AF-CB30570B1724}" type="presOf" srcId="{D60002DA-579D-4B6C-B0F7-7F28837D7921}" destId="{07B82932-E90C-4A60-9F35-9A9CE99E3252}" srcOrd="0" destOrd="0" presId="urn:microsoft.com/office/officeart/2008/layout/LinedList"/>
    <dgm:cxn modelId="{40BE9FC6-3E9D-4AF5-BA6D-110F244971FD}" type="presOf" srcId="{34084B66-D58A-4DE1-BE50-9704289B2261}" destId="{DD3911EB-4C0F-4B14-A08B-90FF4E1A3C9B}" srcOrd="0" destOrd="0" presId="urn:microsoft.com/office/officeart/2008/layout/LinedList"/>
    <dgm:cxn modelId="{89C75CC8-ACA5-4678-9760-7E9327BE97F5}" srcId="{9A0D31F4-3186-47A0-B3D5-69DB2485D8DA}" destId="{D60002DA-579D-4B6C-B0F7-7F28837D7921}" srcOrd="1" destOrd="0" parTransId="{3CA1CFDD-3C00-4E45-9400-A270FFE09574}" sibTransId="{86E5E579-15A4-4646-8F6B-F1C510ED2C2C}"/>
    <dgm:cxn modelId="{174705EC-3816-4169-A302-0F62C67F82D8}" type="presOf" srcId="{474554D4-C02A-4CA9-B9E8-0B0D3A016EEE}" destId="{D866EB11-2CB7-4243-99F9-EDC1626F63DC}" srcOrd="0" destOrd="0" presId="urn:microsoft.com/office/officeart/2008/layout/LinedList"/>
    <dgm:cxn modelId="{B24AC8F1-6BD5-41F7-9833-4EC50B133326}" srcId="{9A0D31F4-3186-47A0-B3D5-69DB2485D8DA}" destId="{A2E028C8-0A0E-4089-A3CC-023028BF2B59}" srcOrd="0" destOrd="0" parTransId="{F4BAD0BA-391B-4CDA-B787-F65EA79820DC}" sibTransId="{33DFE140-6A09-4AF5-AE44-E839524C7556}"/>
    <dgm:cxn modelId="{4B922640-A97A-450F-A41E-D5206BFBAA51}" type="presParOf" srcId="{9CC991FD-6F2A-4B10-97CA-3EAD1688A7BA}" destId="{484EAE8B-5348-4344-851F-535E10B5E2A4}" srcOrd="0" destOrd="0" presId="urn:microsoft.com/office/officeart/2008/layout/LinedList"/>
    <dgm:cxn modelId="{AF9CB237-D798-4789-8395-FBC70DE2CB96}" type="presParOf" srcId="{9CC991FD-6F2A-4B10-97CA-3EAD1688A7BA}" destId="{FA134521-9162-48BF-AD25-F3286BB72BB3}" srcOrd="1" destOrd="0" presId="urn:microsoft.com/office/officeart/2008/layout/LinedList"/>
    <dgm:cxn modelId="{B6776ED3-1C81-4C22-A7FA-4A7DC4D4DA14}" type="presParOf" srcId="{FA134521-9162-48BF-AD25-F3286BB72BB3}" destId="{3558A526-383B-42B8-B23E-B3277337AAA9}" srcOrd="0" destOrd="0" presId="urn:microsoft.com/office/officeart/2008/layout/LinedList"/>
    <dgm:cxn modelId="{9745DE3E-9603-4BB2-B284-E994EAF1A231}" type="presParOf" srcId="{FA134521-9162-48BF-AD25-F3286BB72BB3}" destId="{75F29466-7CF5-48F0-A618-714D3B46376F}" srcOrd="1" destOrd="0" presId="urn:microsoft.com/office/officeart/2008/layout/LinedList"/>
    <dgm:cxn modelId="{5EAC2CD5-6590-4A9D-AAF0-9C112CF94032}" type="presParOf" srcId="{9CC991FD-6F2A-4B10-97CA-3EAD1688A7BA}" destId="{03A2860D-30F1-4A83-967D-681B2B4A66ED}" srcOrd="2" destOrd="0" presId="urn:microsoft.com/office/officeart/2008/layout/LinedList"/>
    <dgm:cxn modelId="{CEFDA249-8F7C-4649-A00F-9B0100861E13}" type="presParOf" srcId="{9CC991FD-6F2A-4B10-97CA-3EAD1688A7BA}" destId="{D754F3CD-07BF-4F9E-9D7F-C97B4DB03DD6}" srcOrd="3" destOrd="0" presId="urn:microsoft.com/office/officeart/2008/layout/LinedList"/>
    <dgm:cxn modelId="{0384EB89-90DD-47CA-8A7D-77DD22A884BE}" type="presParOf" srcId="{D754F3CD-07BF-4F9E-9D7F-C97B4DB03DD6}" destId="{07B82932-E90C-4A60-9F35-9A9CE99E3252}" srcOrd="0" destOrd="0" presId="urn:microsoft.com/office/officeart/2008/layout/LinedList"/>
    <dgm:cxn modelId="{FF20F267-44DA-40FA-937A-5D244F3F85C9}" type="presParOf" srcId="{D754F3CD-07BF-4F9E-9D7F-C97B4DB03DD6}" destId="{2FFBFF38-8B69-4199-BB0D-B312D9BA13BA}" srcOrd="1" destOrd="0" presId="urn:microsoft.com/office/officeart/2008/layout/LinedList"/>
    <dgm:cxn modelId="{218B4E59-EAF3-4C7B-A428-FB7EE2146417}" type="presParOf" srcId="{9CC991FD-6F2A-4B10-97CA-3EAD1688A7BA}" destId="{B0A800CC-84DF-423B-A7D4-D27AA904060F}" srcOrd="4" destOrd="0" presId="urn:microsoft.com/office/officeart/2008/layout/LinedList"/>
    <dgm:cxn modelId="{882C578C-4D91-4C4F-B9CA-B62808103137}" type="presParOf" srcId="{9CC991FD-6F2A-4B10-97CA-3EAD1688A7BA}" destId="{1DA779B3-C812-4EA1-9B51-39736D083786}" srcOrd="5" destOrd="0" presId="urn:microsoft.com/office/officeart/2008/layout/LinedList"/>
    <dgm:cxn modelId="{5BC03DF6-2828-4F92-8011-0F3D4B8A86B5}" type="presParOf" srcId="{1DA779B3-C812-4EA1-9B51-39736D083786}" destId="{D866EB11-2CB7-4243-99F9-EDC1626F63DC}" srcOrd="0" destOrd="0" presId="urn:microsoft.com/office/officeart/2008/layout/LinedList"/>
    <dgm:cxn modelId="{0C4F6839-3678-422C-8C81-DBA1F07C5CE4}" type="presParOf" srcId="{1DA779B3-C812-4EA1-9B51-39736D083786}" destId="{07F904E2-A971-41D6-B298-0D1671612ED2}" srcOrd="1" destOrd="0" presId="urn:microsoft.com/office/officeart/2008/layout/LinedList"/>
    <dgm:cxn modelId="{CEFC5325-8820-4531-8B36-398320032E91}" type="presParOf" srcId="{9CC991FD-6F2A-4B10-97CA-3EAD1688A7BA}" destId="{91E0E93A-04FA-4EEF-B109-99CD5C217A3C}" srcOrd="6" destOrd="0" presId="urn:microsoft.com/office/officeart/2008/layout/LinedList"/>
    <dgm:cxn modelId="{680B0A36-249D-4AB3-BE96-4C8D2007472B}" type="presParOf" srcId="{9CC991FD-6F2A-4B10-97CA-3EAD1688A7BA}" destId="{B31D7C18-6224-4E32-81AB-4A93BF701FC8}" srcOrd="7" destOrd="0" presId="urn:microsoft.com/office/officeart/2008/layout/LinedList"/>
    <dgm:cxn modelId="{659FAE7D-9FBE-480D-83B0-24D86B21AA82}" type="presParOf" srcId="{B31D7C18-6224-4E32-81AB-4A93BF701FC8}" destId="{DD3911EB-4C0F-4B14-A08B-90FF4E1A3C9B}" srcOrd="0" destOrd="0" presId="urn:microsoft.com/office/officeart/2008/layout/LinedList"/>
    <dgm:cxn modelId="{601AF1CB-21E0-4AFF-ABE9-8BD737727ABB}" type="presParOf" srcId="{B31D7C18-6224-4E32-81AB-4A93BF701FC8}" destId="{1CF4BCD7-6738-4913-BE04-33872F25D41B}" srcOrd="1" destOrd="0" presId="urn:microsoft.com/office/officeart/2008/layout/LinedList"/>
    <dgm:cxn modelId="{7923840B-7F58-49C9-923C-FB0CDAF0153C}" type="presParOf" srcId="{9CC991FD-6F2A-4B10-97CA-3EAD1688A7BA}" destId="{4D9E1456-4E6F-443F-9144-46C7FFAA7BD8}" srcOrd="8" destOrd="0" presId="urn:microsoft.com/office/officeart/2008/layout/LinedList"/>
    <dgm:cxn modelId="{0B883674-1DF8-4CC7-8294-9152076F9A18}" type="presParOf" srcId="{9CC991FD-6F2A-4B10-97CA-3EAD1688A7BA}" destId="{548D5C7E-DECC-4EDA-A008-5F817481D883}" srcOrd="9" destOrd="0" presId="urn:microsoft.com/office/officeart/2008/layout/LinedList"/>
    <dgm:cxn modelId="{20A648E7-B3E8-406B-9E1D-1A6549F67AF2}" type="presParOf" srcId="{548D5C7E-DECC-4EDA-A008-5F817481D883}" destId="{0EA86C6B-24E7-41E7-B4E2-5084FE32E9E3}" srcOrd="0" destOrd="0" presId="urn:microsoft.com/office/officeart/2008/layout/LinedList"/>
    <dgm:cxn modelId="{F4C8B034-1F24-44A1-AB30-DC509FAB4F37}" type="presParOf" srcId="{548D5C7E-DECC-4EDA-A008-5F817481D883}" destId="{485BCCB3-C0C6-4F96-982D-A8749AEB0F6F}" srcOrd="1" destOrd="0" presId="urn:microsoft.com/office/officeart/2008/layout/LinedList"/>
    <dgm:cxn modelId="{8A1C8CBB-1BAF-417A-A6C9-5610AF091180}" type="presParOf" srcId="{9CC991FD-6F2A-4B10-97CA-3EAD1688A7BA}" destId="{22850FD7-E06A-43AF-8AE7-CC0D0070D992}" srcOrd="10" destOrd="0" presId="urn:microsoft.com/office/officeart/2008/layout/LinedList"/>
    <dgm:cxn modelId="{DB705FB8-87DA-460B-BA5D-D0B821D140D9}" type="presParOf" srcId="{9CC991FD-6F2A-4B10-97CA-3EAD1688A7BA}" destId="{B1665DB4-1927-45F7-BAF9-9354C433AA03}" srcOrd="11" destOrd="0" presId="urn:microsoft.com/office/officeart/2008/layout/LinedList"/>
    <dgm:cxn modelId="{6414DBE2-0CC3-4C7D-9741-258534882338}" type="presParOf" srcId="{B1665DB4-1927-45F7-BAF9-9354C433AA03}" destId="{3D5C4F82-9306-4BDB-BEE1-8BF438CBFE32}" srcOrd="0" destOrd="0" presId="urn:microsoft.com/office/officeart/2008/layout/LinedList"/>
    <dgm:cxn modelId="{022B8A20-B15B-42CA-A239-8864FDBE89DE}" type="presParOf" srcId="{B1665DB4-1927-45F7-BAF9-9354C433AA03}" destId="{805D2F92-01CE-4BCB-9F9C-C8E258F78C1B}" srcOrd="1" destOrd="0" presId="urn:microsoft.com/office/officeart/2008/layout/LinedList"/>
    <dgm:cxn modelId="{3E9E74A7-349A-415E-9200-0833F4317357}" type="presParOf" srcId="{9CC991FD-6F2A-4B10-97CA-3EAD1688A7BA}" destId="{FDFFD68B-4344-4CA2-B37F-3FEBD56C51AA}" srcOrd="12" destOrd="0" presId="urn:microsoft.com/office/officeart/2008/layout/LinedList"/>
    <dgm:cxn modelId="{7E89683D-CD6C-4D37-A042-672D2A7FDFC9}" type="presParOf" srcId="{9CC991FD-6F2A-4B10-97CA-3EAD1688A7BA}" destId="{2B62D25D-3525-47CB-A4B9-8B94A95A2C4B}" srcOrd="13" destOrd="0" presId="urn:microsoft.com/office/officeart/2008/layout/LinedList"/>
    <dgm:cxn modelId="{A9347494-AD30-4881-B40E-1DC909CECABA}" type="presParOf" srcId="{2B62D25D-3525-47CB-A4B9-8B94A95A2C4B}" destId="{0A4DD42F-DA9D-4E27-BFFD-84559A2D780F}" srcOrd="0" destOrd="0" presId="urn:microsoft.com/office/officeart/2008/layout/LinedList"/>
    <dgm:cxn modelId="{F20090C1-2FFD-4B34-B50A-27DAC902D89C}" type="presParOf" srcId="{2B62D25D-3525-47CB-A4B9-8B94A95A2C4B}" destId="{B2458948-B59F-402F-9A76-CDADC5B5CC98}"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2306B7-99C2-4E29-BA31-BB184FD7B47F}" type="doc">
      <dgm:prSet loTypeId="urn:microsoft.com/office/officeart/2005/8/layout/list1" loCatId="list" qsTypeId="urn:microsoft.com/office/officeart/2005/8/quickstyle/simple5" qsCatId="simple" csTypeId="urn:microsoft.com/office/officeart/2005/8/colors/colorful2" csCatId="colorful" phldr="1"/>
      <dgm:spPr/>
      <dgm:t>
        <a:bodyPr/>
        <a:lstStyle/>
        <a:p>
          <a:endParaRPr lang="en-US"/>
        </a:p>
      </dgm:t>
    </dgm:pt>
    <dgm:pt modelId="{82C6E6A4-3E08-427B-99D4-9C5670700E88}">
      <dgm:prSet custT="1"/>
      <dgm:spPr/>
      <dgm:t>
        <a:bodyPr/>
        <a:lstStyle/>
        <a:p>
          <a:pPr rtl="0"/>
          <a:r>
            <a:rPr lang="en-US" sz="1800" dirty="0"/>
            <a:t>Know your costs to participate in each contract</a:t>
          </a:r>
        </a:p>
      </dgm:t>
    </dgm:pt>
    <dgm:pt modelId="{C206B7AD-5C95-4BD4-947F-1F8C01B581BA}" type="parTrans" cxnId="{2BE72122-F43E-4817-9D32-DE659FB1366B}">
      <dgm:prSet/>
      <dgm:spPr/>
      <dgm:t>
        <a:bodyPr/>
        <a:lstStyle/>
        <a:p>
          <a:endParaRPr lang="en-US" sz="1400"/>
        </a:p>
      </dgm:t>
    </dgm:pt>
    <dgm:pt modelId="{A09D1013-E714-4E06-9C95-34D43A23F11F}" type="sibTrans" cxnId="{2BE72122-F43E-4817-9D32-DE659FB1366B}">
      <dgm:prSet/>
      <dgm:spPr/>
      <dgm:t>
        <a:bodyPr/>
        <a:lstStyle/>
        <a:p>
          <a:endParaRPr lang="en-US" sz="1400"/>
        </a:p>
      </dgm:t>
    </dgm:pt>
    <dgm:pt modelId="{7969E3BD-A374-4791-99B0-4987EF2A0D64}">
      <dgm:prSet custT="1"/>
      <dgm:spPr/>
      <dgm:t>
        <a:bodyPr/>
        <a:lstStyle/>
        <a:p>
          <a:pPr rtl="0"/>
          <a:r>
            <a:rPr lang="en-US" sz="1800" dirty="0"/>
            <a:t>Complete your due diligence analysis in advance</a:t>
          </a:r>
        </a:p>
      </dgm:t>
    </dgm:pt>
    <dgm:pt modelId="{A91A78DD-DBEA-4B2B-B9E3-69FF78E4788A}" type="parTrans" cxnId="{08BA5341-CD48-454E-A637-5220691FBCE9}">
      <dgm:prSet/>
      <dgm:spPr/>
      <dgm:t>
        <a:bodyPr/>
        <a:lstStyle/>
        <a:p>
          <a:endParaRPr lang="en-US" sz="1400"/>
        </a:p>
      </dgm:t>
    </dgm:pt>
    <dgm:pt modelId="{0C0F28E1-9E55-4671-A5A5-91CD02661F99}" type="sibTrans" cxnId="{08BA5341-CD48-454E-A637-5220691FBCE9}">
      <dgm:prSet/>
      <dgm:spPr/>
      <dgm:t>
        <a:bodyPr/>
        <a:lstStyle/>
        <a:p>
          <a:endParaRPr lang="en-US" sz="1400"/>
        </a:p>
      </dgm:t>
    </dgm:pt>
    <dgm:pt modelId="{B02C3D18-2203-4009-8D16-B00A9212A938}">
      <dgm:prSet custT="1"/>
      <dgm:spPr/>
      <dgm:t>
        <a:bodyPr/>
        <a:lstStyle/>
        <a:p>
          <a:pPr rtl="0"/>
          <a:r>
            <a:rPr lang="en-US" sz="1400" dirty="0"/>
            <a:t>Use a checklist to assist with analysis</a:t>
          </a:r>
        </a:p>
      </dgm:t>
    </dgm:pt>
    <dgm:pt modelId="{31C3734E-8DC3-4AEE-A4E7-007D6DEB51A7}" type="parTrans" cxnId="{3FC9392E-3B75-483C-9217-19DC124F67F6}">
      <dgm:prSet/>
      <dgm:spPr/>
      <dgm:t>
        <a:bodyPr/>
        <a:lstStyle/>
        <a:p>
          <a:endParaRPr lang="en-US" sz="1400"/>
        </a:p>
      </dgm:t>
    </dgm:pt>
    <dgm:pt modelId="{CB96EC29-3626-415F-8569-6EB7EEF42092}" type="sibTrans" cxnId="{3FC9392E-3B75-483C-9217-19DC124F67F6}">
      <dgm:prSet/>
      <dgm:spPr/>
      <dgm:t>
        <a:bodyPr/>
        <a:lstStyle/>
        <a:p>
          <a:endParaRPr lang="en-US" sz="1400"/>
        </a:p>
      </dgm:t>
    </dgm:pt>
    <dgm:pt modelId="{D189FA83-058E-44FC-B801-8AF052B6343B}">
      <dgm:prSet custT="1"/>
      <dgm:spPr/>
      <dgm:t>
        <a:bodyPr/>
        <a:lstStyle/>
        <a:p>
          <a:pPr rtl="0"/>
          <a:r>
            <a:rPr lang="en-US" sz="1400" dirty="0"/>
            <a:t>Maintain a contract terminology library for comparison</a:t>
          </a:r>
        </a:p>
      </dgm:t>
    </dgm:pt>
    <dgm:pt modelId="{28AF93D4-FEC0-476E-837B-17C02AB7AEA0}" type="parTrans" cxnId="{60F8D821-E7E3-4A0C-B0E4-811499BF2F88}">
      <dgm:prSet/>
      <dgm:spPr/>
      <dgm:t>
        <a:bodyPr/>
        <a:lstStyle/>
        <a:p>
          <a:endParaRPr lang="en-US" sz="1400"/>
        </a:p>
      </dgm:t>
    </dgm:pt>
    <dgm:pt modelId="{6132F8AF-3682-4844-B8E6-56D3D95D141E}" type="sibTrans" cxnId="{60F8D821-E7E3-4A0C-B0E4-811499BF2F88}">
      <dgm:prSet/>
      <dgm:spPr/>
      <dgm:t>
        <a:bodyPr/>
        <a:lstStyle/>
        <a:p>
          <a:endParaRPr lang="en-US" sz="1400"/>
        </a:p>
      </dgm:t>
    </dgm:pt>
    <dgm:pt modelId="{C8576DD6-7C0A-4A2D-80B9-068313A5A471}">
      <dgm:prSet custT="1"/>
      <dgm:spPr/>
      <dgm:t>
        <a:bodyPr/>
        <a:lstStyle/>
        <a:p>
          <a:pPr rtl="0"/>
          <a:r>
            <a:rPr lang="en-US" sz="1400" dirty="0"/>
            <a:t>Maintain a library of laws, regulations and statutes that are germane to your specialty on your hard drive.</a:t>
          </a:r>
        </a:p>
      </dgm:t>
    </dgm:pt>
    <dgm:pt modelId="{15525621-FF06-4734-BF98-6F5EB99AF70C}" type="parTrans" cxnId="{8E406F65-425B-4CAC-B26F-BC69E846A4D7}">
      <dgm:prSet/>
      <dgm:spPr/>
      <dgm:t>
        <a:bodyPr/>
        <a:lstStyle/>
        <a:p>
          <a:endParaRPr lang="en-US" sz="1400"/>
        </a:p>
      </dgm:t>
    </dgm:pt>
    <dgm:pt modelId="{922E7987-A190-49ED-A38F-D67D807E3E66}" type="sibTrans" cxnId="{8E406F65-425B-4CAC-B26F-BC69E846A4D7}">
      <dgm:prSet/>
      <dgm:spPr/>
      <dgm:t>
        <a:bodyPr/>
        <a:lstStyle/>
        <a:p>
          <a:endParaRPr lang="en-US" sz="1400"/>
        </a:p>
      </dgm:t>
    </dgm:pt>
    <dgm:pt modelId="{EEFAAF65-7ACD-4E03-ADDB-AD50B04AA200}">
      <dgm:prSet custT="1"/>
      <dgm:spPr/>
      <dgm:t>
        <a:bodyPr/>
        <a:lstStyle/>
        <a:p>
          <a:r>
            <a:rPr lang="en-US" sz="1400" dirty="0"/>
            <a:t>Administrative Costs</a:t>
          </a:r>
        </a:p>
      </dgm:t>
    </dgm:pt>
    <dgm:pt modelId="{85BF3C4D-BBFF-4717-8E91-A37AE29A8035}" type="parTrans" cxnId="{D41560BF-E30A-4462-938E-71B865772440}">
      <dgm:prSet/>
      <dgm:spPr/>
      <dgm:t>
        <a:bodyPr/>
        <a:lstStyle/>
        <a:p>
          <a:endParaRPr lang="en-US" sz="1400"/>
        </a:p>
      </dgm:t>
    </dgm:pt>
    <dgm:pt modelId="{38EA01FB-813F-455B-B38E-51FF42BE8285}" type="sibTrans" cxnId="{D41560BF-E30A-4462-938E-71B865772440}">
      <dgm:prSet/>
      <dgm:spPr/>
      <dgm:t>
        <a:bodyPr/>
        <a:lstStyle/>
        <a:p>
          <a:endParaRPr lang="en-US" sz="1400"/>
        </a:p>
      </dgm:t>
    </dgm:pt>
    <dgm:pt modelId="{1EC37E95-E654-481E-AA7E-91A8EA8BE872}">
      <dgm:prSet custT="1"/>
      <dgm:spPr/>
      <dgm:t>
        <a:bodyPr/>
        <a:lstStyle/>
        <a:p>
          <a:r>
            <a:rPr lang="en-US" sz="1400" dirty="0"/>
            <a:t>Collection Costs</a:t>
          </a:r>
        </a:p>
      </dgm:t>
    </dgm:pt>
    <dgm:pt modelId="{FDF20CCF-0345-4D24-ADF5-D13FE5A63438}" type="parTrans" cxnId="{61C5680F-C8A6-46A4-9D05-370821ADEA6A}">
      <dgm:prSet/>
      <dgm:spPr/>
      <dgm:t>
        <a:bodyPr/>
        <a:lstStyle/>
        <a:p>
          <a:endParaRPr lang="en-US" sz="1400"/>
        </a:p>
      </dgm:t>
    </dgm:pt>
    <dgm:pt modelId="{6E3C5A5D-D95B-45E1-9FC2-43FC82FAC71D}" type="sibTrans" cxnId="{61C5680F-C8A6-46A4-9D05-370821ADEA6A}">
      <dgm:prSet/>
      <dgm:spPr/>
      <dgm:t>
        <a:bodyPr/>
        <a:lstStyle/>
        <a:p>
          <a:endParaRPr lang="en-US" sz="1400"/>
        </a:p>
      </dgm:t>
    </dgm:pt>
    <dgm:pt modelId="{C7B9E6B9-AB51-45A7-A446-9E3BF0B5F15A}">
      <dgm:prSet custT="1"/>
      <dgm:spPr/>
      <dgm:t>
        <a:bodyPr/>
        <a:lstStyle/>
        <a:p>
          <a:r>
            <a:rPr lang="en-US" sz="1400" dirty="0"/>
            <a:t>Bad Debt</a:t>
          </a:r>
        </a:p>
      </dgm:t>
    </dgm:pt>
    <dgm:pt modelId="{734E5CA3-E664-4F10-ABC9-1173AFB496EF}" type="parTrans" cxnId="{EC2544BB-8DDE-48C2-8134-72C57D308D47}">
      <dgm:prSet/>
      <dgm:spPr/>
      <dgm:t>
        <a:bodyPr/>
        <a:lstStyle/>
        <a:p>
          <a:endParaRPr lang="en-US" sz="1400"/>
        </a:p>
      </dgm:t>
    </dgm:pt>
    <dgm:pt modelId="{BA0A5526-FF49-46FA-AA12-B8D0C2D6ECA3}" type="sibTrans" cxnId="{EC2544BB-8DDE-48C2-8134-72C57D308D47}">
      <dgm:prSet/>
      <dgm:spPr/>
      <dgm:t>
        <a:bodyPr/>
        <a:lstStyle/>
        <a:p>
          <a:endParaRPr lang="en-US" sz="1400"/>
        </a:p>
      </dgm:t>
    </dgm:pt>
    <dgm:pt modelId="{D20A1479-6FD4-4F18-85EB-A49926E3EC3E}" type="pres">
      <dgm:prSet presAssocID="{D12306B7-99C2-4E29-BA31-BB184FD7B47F}" presName="linear" presStyleCnt="0">
        <dgm:presLayoutVars>
          <dgm:dir/>
          <dgm:animLvl val="lvl"/>
          <dgm:resizeHandles val="exact"/>
        </dgm:presLayoutVars>
      </dgm:prSet>
      <dgm:spPr/>
    </dgm:pt>
    <dgm:pt modelId="{6739E574-BDD8-4AEA-ABB0-041EDEA64CAC}" type="pres">
      <dgm:prSet presAssocID="{82C6E6A4-3E08-427B-99D4-9C5670700E88}" presName="parentLin" presStyleCnt="0"/>
      <dgm:spPr/>
    </dgm:pt>
    <dgm:pt modelId="{1F6B4A60-5847-4EF7-88DA-58EAD4509678}" type="pres">
      <dgm:prSet presAssocID="{82C6E6A4-3E08-427B-99D4-9C5670700E88}" presName="parentLeftMargin" presStyleLbl="node1" presStyleIdx="0" presStyleCnt="2"/>
      <dgm:spPr/>
    </dgm:pt>
    <dgm:pt modelId="{6E0F45EE-64C6-4F0B-93D1-B5DAB85E230B}" type="pres">
      <dgm:prSet presAssocID="{82C6E6A4-3E08-427B-99D4-9C5670700E88}" presName="parentText" presStyleLbl="node1" presStyleIdx="0" presStyleCnt="2">
        <dgm:presLayoutVars>
          <dgm:chMax val="0"/>
          <dgm:bulletEnabled val="1"/>
        </dgm:presLayoutVars>
      </dgm:prSet>
      <dgm:spPr/>
    </dgm:pt>
    <dgm:pt modelId="{95DAB60A-543F-4B84-B5E3-28A158EA58C5}" type="pres">
      <dgm:prSet presAssocID="{82C6E6A4-3E08-427B-99D4-9C5670700E88}" presName="negativeSpace" presStyleCnt="0"/>
      <dgm:spPr/>
    </dgm:pt>
    <dgm:pt modelId="{9A653343-557A-488D-8CB2-DACB53E33888}" type="pres">
      <dgm:prSet presAssocID="{82C6E6A4-3E08-427B-99D4-9C5670700E88}" presName="childText" presStyleLbl="conFgAcc1" presStyleIdx="0" presStyleCnt="2">
        <dgm:presLayoutVars>
          <dgm:bulletEnabled val="1"/>
        </dgm:presLayoutVars>
      </dgm:prSet>
      <dgm:spPr/>
    </dgm:pt>
    <dgm:pt modelId="{0CFB7C9D-27D2-4815-94C3-F1E5E012392A}" type="pres">
      <dgm:prSet presAssocID="{A09D1013-E714-4E06-9C95-34D43A23F11F}" presName="spaceBetweenRectangles" presStyleCnt="0"/>
      <dgm:spPr/>
    </dgm:pt>
    <dgm:pt modelId="{3262B14B-F1B3-4CB1-975F-E23BF51494E5}" type="pres">
      <dgm:prSet presAssocID="{7969E3BD-A374-4791-99B0-4987EF2A0D64}" presName="parentLin" presStyleCnt="0"/>
      <dgm:spPr/>
    </dgm:pt>
    <dgm:pt modelId="{13F8C7F9-E955-424B-A7F3-A6CA130605BC}" type="pres">
      <dgm:prSet presAssocID="{7969E3BD-A374-4791-99B0-4987EF2A0D64}" presName="parentLeftMargin" presStyleLbl="node1" presStyleIdx="0" presStyleCnt="2"/>
      <dgm:spPr/>
    </dgm:pt>
    <dgm:pt modelId="{5C4B583A-4305-4DC0-A9C2-E66EF173FD10}" type="pres">
      <dgm:prSet presAssocID="{7969E3BD-A374-4791-99B0-4987EF2A0D64}" presName="parentText" presStyleLbl="node1" presStyleIdx="1" presStyleCnt="2">
        <dgm:presLayoutVars>
          <dgm:chMax val="0"/>
          <dgm:bulletEnabled val="1"/>
        </dgm:presLayoutVars>
      </dgm:prSet>
      <dgm:spPr/>
    </dgm:pt>
    <dgm:pt modelId="{7BE91DE4-E085-4525-9481-93BE3292D75F}" type="pres">
      <dgm:prSet presAssocID="{7969E3BD-A374-4791-99B0-4987EF2A0D64}" presName="negativeSpace" presStyleCnt="0"/>
      <dgm:spPr/>
    </dgm:pt>
    <dgm:pt modelId="{A855AC4C-D917-4521-973F-887A21908515}" type="pres">
      <dgm:prSet presAssocID="{7969E3BD-A374-4791-99B0-4987EF2A0D64}" presName="childText" presStyleLbl="conFgAcc1" presStyleIdx="1" presStyleCnt="2">
        <dgm:presLayoutVars>
          <dgm:bulletEnabled val="1"/>
        </dgm:presLayoutVars>
      </dgm:prSet>
      <dgm:spPr/>
    </dgm:pt>
  </dgm:ptLst>
  <dgm:cxnLst>
    <dgm:cxn modelId="{DDCA4108-3ABD-4DBC-B0D5-54D71AE84510}" type="presOf" srcId="{B02C3D18-2203-4009-8D16-B00A9212A938}" destId="{A855AC4C-D917-4521-973F-887A21908515}" srcOrd="0" destOrd="0" presId="urn:microsoft.com/office/officeart/2005/8/layout/list1"/>
    <dgm:cxn modelId="{61C5680F-C8A6-46A4-9D05-370821ADEA6A}" srcId="{82C6E6A4-3E08-427B-99D4-9C5670700E88}" destId="{1EC37E95-E654-481E-AA7E-91A8EA8BE872}" srcOrd="1" destOrd="0" parTransId="{FDF20CCF-0345-4D24-ADF5-D13FE5A63438}" sibTransId="{6E3C5A5D-D95B-45E1-9FC2-43FC82FAC71D}"/>
    <dgm:cxn modelId="{60F8D821-E7E3-4A0C-B0E4-811499BF2F88}" srcId="{7969E3BD-A374-4791-99B0-4987EF2A0D64}" destId="{D189FA83-058E-44FC-B801-8AF052B6343B}" srcOrd="1" destOrd="0" parTransId="{28AF93D4-FEC0-476E-837B-17C02AB7AEA0}" sibTransId="{6132F8AF-3682-4844-B8E6-56D3D95D141E}"/>
    <dgm:cxn modelId="{2BE72122-F43E-4817-9D32-DE659FB1366B}" srcId="{D12306B7-99C2-4E29-BA31-BB184FD7B47F}" destId="{82C6E6A4-3E08-427B-99D4-9C5670700E88}" srcOrd="0" destOrd="0" parTransId="{C206B7AD-5C95-4BD4-947F-1F8C01B581BA}" sibTransId="{A09D1013-E714-4E06-9C95-34D43A23F11F}"/>
    <dgm:cxn modelId="{42AF8225-6CA0-43D6-A729-5E9BA077BD97}" type="presOf" srcId="{7969E3BD-A374-4791-99B0-4987EF2A0D64}" destId="{5C4B583A-4305-4DC0-A9C2-E66EF173FD10}" srcOrd="1" destOrd="0" presId="urn:microsoft.com/office/officeart/2005/8/layout/list1"/>
    <dgm:cxn modelId="{3FC9392E-3B75-483C-9217-19DC124F67F6}" srcId="{7969E3BD-A374-4791-99B0-4987EF2A0D64}" destId="{B02C3D18-2203-4009-8D16-B00A9212A938}" srcOrd="0" destOrd="0" parTransId="{31C3734E-8DC3-4AEE-A4E7-007D6DEB51A7}" sibTransId="{CB96EC29-3626-415F-8569-6EB7EEF42092}"/>
    <dgm:cxn modelId="{489B5060-5949-4115-BA7E-A9F1D757D407}" type="presOf" srcId="{C7B9E6B9-AB51-45A7-A446-9E3BF0B5F15A}" destId="{9A653343-557A-488D-8CB2-DACB53E33888}" srcOrd="0" destOrd="2" presId="urn:microsoft.com/office/officeart/2005/8/layout/list1"/>
    <dgm:cxn modelId="{08BA5341-CD48-454E-A637-5220691FBCE9}" srcId="{D12306B7-99C2-4E29-BA31-BB184FD7B47F}" destId="{7969E3BD-A374-4791-99B0-4987EF2A0D64}" srcOrd="1" destOrd="0" parTransId="{A91A78DD-DBEA-4B2B-B9E3-69FF78E4788A}" sibTransId="{0C0F28E1-9E55-4671-A5A5-91CD02661F99}"/>
    <dgm:cxn modelId="{8E406F65-425B-4CAC-B26F-BC69E846A4D7}" srcId="{7969E3BD-A374-4791-99B0-4987EF2A0D64}" destId="{C8576DD6-7C0A-4A2D-80B9-068313A5A471}" srcOrd="2" destOrd="0" parTransId="{15525621-FF06-4734-BF98-6F5EB99AF70C}" sibTransId="{922E7987-A190-49ED-A38F-D67D807E3E66}"/>
    <dgm:cxn modelId="{8F9F314C-D3CD-4DAC-9133-31DBF6F65499}" type="presOf" srcId="{82C6E6A4-3E08-427B-99D4-9C5670700E88}" destId="{6E0F45EE-64C6-4F0B-93D1-B5DAB85E230B}" srcOrd="1" destOrd="0" presId="urn:microsoft.com/office/officeart/2005/8/layout/list1"/>
    <dgm:cxn modelId="{8C25B16F-0E17-413F-BCC1-1284B612A09A}" type="presOf" srcId="{1EC37E95-E654-481E-AA7E-91A8EA8BE872}" destId="{9A653343-557A-488D-8CB2-DACB53E33888}" srcOrd="0" destOrd="1" presId="urn:microsoft.com/office/officeart/2005/8/layout/list1"/>
    <dgm:cxn modelId="{6FC7BF71-52D0-43B1-A922-5029ADB2C547}" type="presOf" srcId="{EEFAAF65-7ACD-4E03-ADDB-AD50B04AA200}" destId="{9A653343-557A-488D-8CB2-DACB53E33888}" srcOrd="0" destOrd="0" presId="urn:microsoft.com/office/officeart/2005/8/layout/list1"/>
    <dgm:cxn modelId="{D2BF5176-D562-4DD9-9366-F084F31FF236}" type="presOf" srcId="{D189FA83-058E-44FC-B801-8AF052B6343B}" destId="{A855AC4C-D917-4521-973F-887A21908515}" srcOrd="0" destOrd="1" presId="urn:microsoft.com/office/officeart/2005/8/layout/list1"/>
    <dgm:cxn modelId="{CC81EC8F-A33B-4410-99A7-E23E2BBEE778}" type="presOf" srcId="{7969E3BD-A374-4791-99B0-4987EF2A0D64}" destId="{13F8C7F9-E955-424B-A7F3-A6CA130605BC}" srcOrd="0" destOrd="0" presId="urn:microsoft.com/office/officeart/2005/8/layout/list1"/>
    <dgm:cxn modelId="{660AB795-DA25-4CF2-A400-F9CC04234680}" type="presOf" srcId="{82C6E6A4-3E08-427B-99D4-9C5670700E88}" destId="{1F6B4A60-5847-4EF7-88DA-58EAD4509678}" srcOrd="0" destOrd="0" presId="urn:microsoft.com/office/officeart/2005/8/layout/list1"/>
    <dgm:cxn modelId="{C599FFA1-2480-473B-B5AD-8D45D74FC96C}" type="presOf" srcId="{C8576DD6-7C0A-4A2D-80B9-068313A5A471}" destId="{A855AC4C-D917-4521-973F-887A21908515}" srcOrd="0" destOrd="2" presId="urn:microsoft.com/office/officeart/2005/8/layout/list1"/>
    <dgm:cxn modelId="{2CAECBAD-E2FC-4686-8F74-6A155C708337}" type="presOf" srcId="{D12306B7-99C2-4E29-BA31-BB184FD7B47F}" destId="{D20A1479-6FD4-4F18-85EB-A49926E3EC3E}" srcOrd="0" destOrd="0" presId="urn:microsoft.com/office/officeart/2005/8/layout/list1"/>
    <dgm:cxn modelId="{EC2544BB-8DDE-48C2-8134-72C57D308D47}" srcId="{82C6E6A4-3E08-427B-99D4-9C5670700E88}" destId="{C7B9E6B9-AB51-45A7-A446-9E3BF0B5F15A}" srcOrd="2" destOrd="0" parTransId="{734E5CA3-E664-4F10-ABC9-1173AFB496EF}" sibTransId="{BA0A5526-FF49-46FA-AA12-B8D0C2D6ECA3}"/>
    <dgm:cxn modelId="{D41560BF-E30A-4462-938E-71B865772440}" srcId="{82C6E6A4-3E08-427B-99D4-9C5670700E88}" destId="{EEFAAF65-7ACD-4E03-ADDB-AD50B04AA200}" srcOrd="0" destOrd="0" parTransId="{85BF3C4D-BBFF-4717-8E91-A37AE29A8035}" sibTransId="{38EA01FB-813F-455B-B38E-51FF42BE8285}"/>
    <dgm:cxn modelId="{01133B77-95D5-476A-8D42-BEC5D71E10E0}" type="presParOf" srcId="{D20A1479-6FD4-4F18-85EB-A49926E3EC3E}" destId="{6739E574-BDD8-4AEA-ABB0-041EDEA64CAC}" srcOrd="0" destOrd="0" presId="urn:microsoft.com/office/officeart/2005/8/layout/list1"/>
    <dgm:cxn modelId="{2593CAEA-6F94-4ECC-9739-00D21111856D}" type="presParOf" srcId="{6739E574-BDD8-4AEA-ABB0-041EDEA64CAC}" destId="{1F6B4A60-5847-4EF7-88DA-58EAD4509678}" srcOrd="0" destOrd="0" presId="urn:microsoft.com/office/officeart/2005/8/layout/list1"/>
    <dgm:cxn modelId="{93AFD158-1184-48F4-89F3-E8A2EDD9679C}" type="presParOf" srcId="{6739E574-BDD8-4AEA-ABB0-041EDEA64CAC}" destId="{6E0F45EE-64C6-4F0B-93D1-B5DAB85E230B}" srcOrd="1" destOrd="0" presId="urn:microsoft.com/office/officeart/2005/8/layout/list1"/>
    <dgm:cxn modelId="{D5DBC0FC-D42F-4CF8-8E5F-742EF993F19F}" type="presParOf" srcId="{D20A1479-6FD4-4F18-85EB-A49926E3EC3E}" destId="{95DAB60A-543F-4B84-B5E3-28A158EA58C5}" srcOrd="1" destOrd="0" presId="urn:microsoft.com/office/officeart/2005/8/layout/list1"/>
    <dgm:cxn modelId="{A935733F-C31C-413F-B95C-DCDFE472E1D4}" type="presParOf" srcId="{D20A1479-6FD4-4F18-85EB-A49926E3EC3E}" destId="{9A653343-557A-488D-8CB2-DACB53E33888}" srcOrd="2" destOrd="0" presId="urn:microsoft.com/office/officeart/2005/8/layout/list1"/>
    <dgm:cxn modelId="{5D3148A9-D3D8-4157-85DC-1B3D1C28A87D}" type="presParOf" srcId="{D20A1479-6FD4-4F18-85EB-A49926E3EC3E}" destId="{0CFB7C9D-27D2-4815-94C3-F1E5E012392A}" srcOrd="3" destOrd="0" presId="urn:microsoft.com/office/officeart/2005/8/layout/list1"/>
    <dgm:cxn modelId="{C8FA4CFB-12CE-436C-AC19-31481F109157}" type="presParOf" srcId="{D20A1479-6FD4-4F18-85EB-A49926E3EC3E}" destId="{3262B14B-F1B3-4CB1-975F-E23BF51494E5}" srcOrd="4" destOrd="0" presId="urn:microsoft.com/office/officeart/2005/8/layout/list1"/>
    <dgm:cxn modelId="{4106705B-2804-4B5A-80D1-A1ABF3CD0BC3}" type="presParOf" srcId="{3262B14B-F1B3-4CB1-975F-E23BF51494E5}" destId="{13F8C7F9-E955-424B-A7F3-A6CA130605BC}" srcOrd="0" destOrd="0" presId="urn:microsoft.com/office/officeart/2005/8/layout/list1"/>
    <dgm:cxn modelId="{EFE8639B-DFAC-4861-9ACA-6B4BDA949C6D}" type="presParOf" srcId="{3262B14B-F1B3-4CB1-975F-E23BF51494E5}" destId="{5C4B583A-4305-4DC0-A9C2-E66EF173FD10}" srcOrd="1" destOrd="0" presId="urn:microsoft.com/office/officeart/2005/8/layout/list1"/>
    <dgm:cxn modelId="{7C4BC3A3-3DD9-456A-86D0-489B2CED5CCF}" type="presParOf" srcId="{D20A1479-6FD4-4F18-85EB-A49926E3EC3E}" destId="{7BE91DE4-E085-4525-9481-93BE3292D75F}" srcOrd="5" destOrd="0" presId="urn:microsoft.com/office/officeart/2005/8/layout/list1"/>
    <dgm:cxn modelId="{71D58DCC-FE50-4AB3-99EA-597ECC697EAD}" type="presParOf" srcId="{D20A1479-6FD4-4F18-85EB-A49926E3EC3E}" destId="{A855AC4C-D917-4521-973F-887A21908515}"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39EEA6-5FD4-4F06-A664-C1491731B0FE}" type="doc">
      <dgm:prSet loTypeId="urn:diagrams.loki3.com/BracketList+Icon" loCatId="list" qsTypeId="urn:microsoft.com/office/officeart/2005/8/quickstyle/simple1" qsCatId="simple" csTypeId="urn:microsoft.com/office/officeart/2005/8/colors/accent3_2" csCatId="accent3" phldr="1"/>
      <dgm:spPr/>
      <dgm:t>
        <a:bodyPr/>
        <a:lstStyle/>
        <a:p>
          <a:endParaRPr lang="en-US"/>
        </a:p>
      </dgm:t>
    </dgm:pt>
    <dgm:pt modelId="{6BDC2F74-21B6-4651-8FE1-618DB5989F5D}">
      <dgm:prSet/>
      <dgm:spPr/>
      <dgm:t>
        <a:bodyPr/>
        <a:lstStyle/>
        <a:p>
          <a:pPr rtl="0"/>
          <a:r>
            <a:rPr lang="en-US" dirty="0"/>
            <a:t>Know how many dollars you were paid, by payer, by product</a:t>
          </a:r>
        </a:p>
      </dgm:t>
    </dgm:pt>
    <dgm:pt modelId="{F99DB7A1-BAD4-421D-902E-1CBB98AE93DD}" type="parTrans" cxnId="{A2CBDA31-E4A4-4B79-B6F2-32260DA51B61}">
      <dgm:prSet/>
      <dgm:spPr/>
      <dgm:t>
        <a:bodyPr/>
        <a:lstStyle/>
        <a:p>
          <a:endParaRPr lang="en-US"/>
        </a:p>
      </dgm:t>
    </dgm:pt>
    <dgm:pt modelId="{000E43A7-2B8A-4990-BFDC-77A6118705F0}" type="sibTrans" cxnId="{A2CBDA31-E4A4-4B79-B6F2-32260DA51B61}">
      <dgm:prSet/>
      <dgm:spPr/>
      <dgm:t>
        <a:bodyPr/>
        <a:lstStyle/>
        <a:p>
          <a:endParaRPr lang="en-US"/>
        </a:p>
      </dgm:t>
    </dgm:pt>
    <dgm:pt modelId="{BDA6C39A-1CF6-4A8C-B6E8-5D1419CE2628}">
      <dgm:prSet/>
      <dgm:spPr/>
      <dgm:t>
        <a:bodyPr/>
        <a:lstStyle/>
        <a:p>
          <a:pPr rtl="0"/>
          <a:r>
            <a:rPr lang="en-US"/>
            <a:t>Not gross charges – but by money you deposited and were able to spend</a:t>
          </a:r>
        </a:p>
      </dgm:t>
    </dgm:pt>
    <dgm:pt modelId="{9A7946F7-46CD-48E9-8C18-64356450457B}" type="parTrans" cxnId="{3CA60BA2-D2EA-4A50-8CD6-4F905D178DDD}">
      <dgm:prSet/>
      <dgm:spPr/>
      <dgm:t>
        <a:bodyPr/>
        <a:lstStyle/>
        <a:p>
          <a:endParaRPr lang="en-US"/>
        </a:p>
      </dgm:t>
    </dgm:pt>
    <dgm:pt modelId="{0DDEEAE0-4BE9-4B9B-AA4C-EC7057577A9F}" type="sibTrans" cxnId="{3CA60BA2-D2EA-4A50-8CD6-4F905D178DDD}">
      <dgm:prSet/>
      <dgm:spPr/>
      <dgm:t>
        <a:bodyPr/>
        <a:lstStyle/>
        <a:p>
          <a:endParaRPr lang="en-US"/>
        </a:p>
      </dgm:t>
    </dgm:pt>
    <dgm:pt modelId="{7294B980-4811-45BD-AF65-2AD42B5A39C8}">
      <dgm:prSet/>
      <dgm:spPr/>
      <dgm:t>
        <a:bodyPr/>
        <a:lstStyle/>
        <a:p>
          <a:pPr rtl="0"/>
          <a:r>
            <a:rPr lang="en-US"/>
            <a:t>Not dollars owed and outstanding </a:t>
          </a:r>
        </a:p>
      </dgm:t>
    </dgm:pt>
    <dgm:pt modelId="{3E552A03-7EF8-4596-8A9D-37EDA4DC6E23}" type="parTrans" cxnId="{E852C48A-B3B7-416E-8964-958DBAF70B7A}">
      <dgm:prSet/>
      <dgm:spPr/>
      <dgm:t>
        <a:bodyPr/>
        <a:lstStyle/>
        <a:p>
          <a:endParaRPr lang="en-US"/>
        </a:p>
      </dgm:t>
    </dgm:pt>
    <dgm:pt modelId="{9FB6CB3C-CE65-4306-B8C3-874BD60FF796}" type="sibTrans" cxnId="{E852C48A-B3B7-416E-8964-958DBAF70B7A}">
      <dgm:prSet/>
      <dgm:spPr/>
      <dgm:t>
        <a:bodyPr/>
        <a:lstStyle/>
        <a:p>
          <a:endParaRPr lang="en-US"/>
        </a:p>
      </dgm:t>
    </dgm:pt>
    <dgm:pt modelId="{324F25F8-9E4C-4702-A914-047699D36FBA}">
      <dgm:prSet/>
      <dgm:spPr/>
      <dgm:t>
        <a:bodyPr/>
        <a:lstStyle/>
        <a:p>
          <a:pPr rtl="0"/>
          <a:r>
            <a:rPr lang="en-US"/>
            <a:t>Don’t forget to subtract charge backs and offsets, if you allow them</a:t>
          </a:r>
        </a:p>
      </dgm:t>
    </dgm:pt>
    <dgm:pt modelId="{762893F1-54E2-42A6-94EC-8775B43ED3C6}" type="parTrans" cxnId="{C4016F0B-ED24-41FB-A0DD-C5D56CCD7F78}">
      <dgm:prSet/>
      <dgm:spPr/>
      <dgm:t>
        <a:bodyPr/>
        <a:lstStyle/>
        <a:p>
          <a:endParaRPr lang="en-US"/>
        </a:p>
      </dgm:t>
    </dgm:pt>
    <dgm:pt modelId="{A6560428-1C22-4FC1-8C4D-4D3442A31188}" type="sibTrans" cxnId="{C4016F0B-ED24-41FB-A0DD-C5D56CCD7F78}">
      <dgm:prSet/>
      <dgm:spPr/>
      <dgm:t>
        <a:bodyPr/>
        <a:lstStyle/>
        <a:p>
          <a:endParaRPr lang="en-US"/>
        </a:p>
      </dgm:t>
    </dgm:pt>
    <dgm:pt modelId="{A88643CF-CA72-4259-BEBC-24F585648911}">
      <dgm:prSet/>
      <dgm:spPr/>
      <dgm:t>
        <a:bodyPr/>
        <a:lstStyle/>
        <a:p>
          <a:pPr rtl="0"/>
          <a:r>
            <a:rPr lang="en-US"/>
            <a:t>Don’t forget to reduce the dollars reported by the cost to bring them in</a:t>
          </a:r>
        </a:p>
      </dgm:t>
    </dgm:pt>
    <dgm:pt modelId="{1F23278A-DBB5-4AB7-BE28-363AA04E745F}" type="parTrans" cxnId="{1CF4A0C2-F310-4F2C-82C9-3EFD5D5F0285}">
      <dgm:prSet/>
      <dgm:spPr/>
      <dgm:t>
        <a:bodyPr/>
        <a:lstStyle/>
        <a:p>
          <a:endParaRPr lang="en-US"/>
        </a:p>
      </dgm:t>
    </dgm:pt>
    <dgm:pt modelId="{13AD29DC-CCAD-4165-87C6-D0B49E8AF31E}" type="sibTrans" cxnId="{1CF4A0C2-F310-4F2C-82C9-3EFD5D5F0285}">
      <dgm:prSet/>
      <dgm:spPr/>
      <dgm:t>
        <a:bodyPr/>
        <a:lstStyle/>
        <a:p>
          <a:endParaRPr lang="en-US"/>
        </a:p>
      </dgm:t>
    </dgm:pt>
    <dgm:pt modelId="{BAB19139-6130-4508-8F97-A73E63466F00}">
      <dgm:prSet/>
      <dgm:spPr/>
      <dgm:t>
        <a:bodyPr/>
        <a:lstStyle/>
        <a:p>
          <a:pPr rtl="0"/>
          <a:r>
            <a:rPr lang="en-US"/>
            <a:t>Claims hassles, resubmits, medical records requests, denials overturned and other busy work</a:t>
          </a:r>
        </a:p>
      </dgm:t>
    </dgm:pt>
    <dgm:pt modelId="{C39165B8-33A7-489C-9983-DD2A8D088B9F}" type="parTrans" cxnId="{EA659FFB-5C7D-4FA7-B1A2-BB3876195EDC}">
      <dgm:prSet/>
      <dgm:spPr/>
      <dgm:t>
        <a:bodyPr/>
        <a:lstStyle/>
        <a:p>
          <a:endParaRPr lang="en-US"/>
        </a:p>
      </dgm:t>
    </dgm:pt>
    <dgm:pt modelId="{C709A8C6-85EB-468D-91EE-25EE3C0CA5D0}" type="sibTrans" cxnId="{EA659FFB-5C7D-4FA7-B1A2-BB3876195EDC}">
      <dgm:prSet/>
      <dgm:spPr/>
      <dgm:t>
        <a:bodyPr/>
        <a:lstStyle/>
        <a:p>
          <a:endParaRPr lang="en-US"/>
        </a:p>
      </dgm:t>
    </dgm:pt>
    <dgm:pt modelId="{CD08A08E-E9C8-4007-9F05-FFE6461202EC}">
      <dgm:prSet/>
      <dgm:spPr/>
      <dgm:t>
        <a:bodyPr/>
        <a:lstStyle/>
        <a:p>
          <a:pPr rtl="0"/>
          <a:r>
            <a:rPr lang="en-US"/>
            <a:t>Time value of money</a:t>
          </a:r>
        </a:p>
      </dgm:t>
    </dgm:pt>
    <dgm:pt modelId="{FB42A0A9-3C1B-4BD1-89BA-CFBCB90148E8}" type="parTrans" cxnId="{CF9762DC-4370-446A-9244-D35FF78758D5}">
      <dgm:prSet/>
      <dgm:spPr/>
      <dgm:t>
        <a:bodyPr/>
        <a:lstStyle/>
        <a:p>
          <a:endParaRPr lang="en-US"/>
        </a:p>
      </dgm:t>
    </dgm:pt>
    <dgm:pt modelId="{C91E5AF6-7C78-4036-97A9-1F78CC7A4BEC}" type="sibTrans" cxnId="{CF9762DC-4370-446A-9244-D35FF78758D5}">
      <dgm:prSet/>
      <dgm:spPr/>
      <dgm:t>
        <a:bodyPr/>
        <a:lstStyle/>
        <a:p>
          <a:endParaRPr lang="en-US"/>
        </a:p>
      </dgm:t>
    </dgm:pt>
    <dgm:pt modelId="{A4238D39-DDE4-480D-BBBB-5A5F37ADAA1F}">
      <dgm:prSet/>
      <dgm:spPr/>
      <dgm:t>
        <a:bodyPr/>
        <a:lstStyle/>
        <a:p>
          <a:pPr rtl="0"/>
          <a:endParaRPr lang="en-US"/>
        </a:p>
      </dgm:t>
    </dgm:pt>
    <dgm:pt modelId="{D3F077D2-6865-4985-9B29-46EA9574C9A5}" type="parTrans" cxnId="{02E8864B-015F-45D6-9DB5-20E61494176E}">
      <dgm:prSet/>
      <dgm:spPr/>
      <dgm:t>
        <a:bodyPr/>
        <a:lstStyle/>
        <a:p>
          <a:endParaRPr lang="en-US"/>
        </a:p>
      </dgm:t>
    </dgm:pt>
    <dgm:pt modelId="{0F701C58-F52B-4DDA-834B-501D0DA22DD3}" type="sibTrans" cxnId="{02E8864B-015F-45D6-9DB5-20E61494176E}">
      <dgm:prSet/>
      <dgm:spPr/>
      <dgm:t>
        <a:bodyPr/>
        <a:lstStyle/>
        <a:p>
          <a:endParaRPr lang="en-US"/>
        </a:p>
      </dgm:t>
    </dgm:pt>
    <dgm:pt modelId="{957BF3F1-1EBE-485C-B990-500A15B0829F}" type="pres">
      <dgm:prSet presAssocID="{9539EEA6-5FD4-4F06-A664-C1491731B0FE}" presName="Name0" presStyleCnt="0">
        <dgm:presLayoutVars>
          <dgm:dir/>
          <dgm:animLvl val="lvl"/>
          <dgm:resizeHandles val="exact"/>
        </dgm:presLayoutVars>
      </dgm:prSet>
      <dgm:spPr/>
    </dgm:pt>
    <dgm:pt modelId="{DFE25EA1-BB3D-4D79-9B53-A6CBF6A92C92}" type="pres">
      <dgm:prSet presAssocID="{6BDC2F74-21B6-4651-8FE1-618DB5989F5D}" presName="linNode" presStyleCnt="0"/>
      <dgm:spPr/>
    </dgm:pt>
    <dgm:pt modelId="{80350656-56FD-4F45-9B3C-3C4BEA093C9A}" type="pres">
      <dgm:prSet presAssocID="{6BDC2F74-21B6-4651-8FE1-618DB5989F5D}" presName="parTx" presStyleLbl="revTx" presStyleIdx="0" presStyleCnt="1">
        <dgm:presLayoutVars>
          <dgm:chMax val="1"/>
          <dgm:bulletEnabled val="1"/>
        </dgm:presLayoutVars>
      </dgm:prSet>
      <dgm:spPr/>
    </dgm:pt>
    <dgm:pt modelId="{FE97A2B0-AA26-4138-A02C-3C03DF587A5D}" type="pres">
      <dgm:prSet presAssocID="{6BDC2F74-21B6-4651-8FE1-618DB5989F5D}" presName="bracket" presStyleLbl="parChTrans1D1" presStyleIdx="0" presStyleCnt="1"/>
      <dgm:spPr/>
    </dgm:pt>
    <dgm:pt modelId="{103CCCF5-5DB0-426F-B105-89C0BB940A1F}" type="pres">
      <dgm:prSet presAssocID="{6BDC2F74-21B6-4651-8FE1-618DB5989F5D}" presName="spH" presStyleCnt="0"/>
      <dgm:spPr/>
    </dgm:pt>
    <dgm:pt modelId="{54FACBBE-59CF-4910-BCC3-5A9B92303628}" type="pres">
      <dgm:prSet presAssocID="{6BDC2F74-21B6-4651-8FE1-618DB5989F5D}" presName="desTx" presStyleLbl="node1" presStyleIdx="0" presStyleCnt="1">
        <dgm:presLayoutVars>
          <dgm:bulletEnabled val="1"/>
        </dgm:presLayoutVars>
      </dgm:prSet>
      <dgm:spPr/>
    </dgm:pt>
  </dgm:ptLst>
  <dgm:cxnLst>
    <dgm:cxn modelId="{8AE89E01-419E-4A9B-A9DE-3C97358480FE}" type="presOf" srcId="{324F25F8-9E4C-4702-A914-047699D36FBA}" destId="{54FACBBE-59CF-4910-BCC3-5A9B92303628}" srcOrd="0" destOrd="3" presId="urn:diagrams.loki3.com/BracketList+Icon"/>
    <dgm:cxn modelId="{6BD44407-9902-4816-AA5F-0892E5398919}" type="presOf" srcId="{CD08A08E-E9C8-4007-9F05-FFE6461202EC}" destId="{54FACBBE-59CF-4910-BCC3-5A9B92303628}" srcOrd="0" destOrd="6" presId="urn:diagrams.loki3.com/BracketList+Icon"/>
    <dgm:cxn modelId="{C4016F0B-ED24-41FB-A0DD-C5D56CCD7F78}" srcId="{6BDC2F74-21B6-4651-8FE1-618DB5989F5D}" destId="{324F25F8-9E4C-4702-A914-047699D36FBA}" srcOrd="3" destOrd="0" parTransId="{762893F1-54E2-42A6-94EC-8775B43ED3C6}" sibTransId="{A6560428-1C22-4FC1-8C4D-4D3442A31188}"/>
    <dgm:cxn modelId="{892AB10E-8200-422F-B2E3-C522A7F66BD5}" type="presOf" srcId="{9539EEA6-5FD4-4F06-A664-C1491731B0FE}" destId="{957BF3F1-1EBE-485C-B990-500A15B0829F}" srcOrd="0" destOrd="0" presId="urn:diagrams.loki3.com/BracketList+Icon"/>
    <dgm:cxn modelId="{985E2727-CD06-44AB-9006-0F7B7C0B5252}" type="presOf" srcId="{BDA6C39A-1CF6-4A8C-B6E8-5D1419CE2628}" destId="{54FACBBE-59CF-4910-BCC3-5A9B92303628}" srcOrd="0" destOrd="1" presId="urn:diagrams.loki3.com/BracketList+Icon"/>
    <dgm:cxn modelId="{A2CBDA31-E4A4-4B79-B6F2-32260DA51B61}" srcId="{9539EEA6-5FD4-4F06-A664-C1491731B0FE}" destId="{6BDC2F74-21B6-4651-8FE1-618DB5989F5D}" srcOrd="0" destOrd="0" parTransId="{F99DB7A1-BAD4-421D-902E-1CBB98AE93DD}" sibTransId="{000E43A7-2B8A-4990-BFDC-77A6118705F0}"/>
    <dgm:cxn modelId="{02E8864B-015F-45D6-9DB5-20E61494176E}" srcId="{6BDC2F74-21B6-4651-8FE1-618DB5989F5D}" destId="{A4238D39-DDE4-480D-BBBB-5A5F37ADAA1F}" srcOrd="0" destOrd="0" parTransId="{D3F077D2-6865-4985-9B29-46EA9574C9A5}" sibTransId="{0F701C58-F52B-4DDA-834B-501D0DA22DD3}"/>
    <dgm:cxn modelId="{66631850-8796-4236-B023-C6ADD3678DD4}" type="presOf" srcId="{6BDC2F74-21B6-4651-8FE1-618DB5989F5D}" destId="{80350656-56FD-4F45-9B3C-3C4BEA093C9A}" srcOrd="0" destOrd="0" presId="urn:diagrams.loki3.com/BracketList+Icon"/>
    <dgm:cxn modelId="{E852C48A-B3B7-416E-8964-958DBAF70B7A}" srcId="{6BDC2F74-21B6-4651-8FE1-618DB5989F5D}" destId="{7294B980-4811-45BD-AF65-2AD42B5A39C8}" srcOrd="2" destOrd="0" parTransId="{3E552A03-7EF8-4596-8A9D-37EDA4DC6E23}" sibTransId="{9FB6CB3C-CE65-4306-B8C3-874BD60FF796}"/>
    <dgm:cxn modelId="{3D16328D-D03F-44E9-BB06-8A474C0E6651}" type="presOf" srcId="{BAB19139-6130-4508-8F97-A73E63466F00}" destId="{54FACBBE-59CF-4910-BCC3-5A9B92303628}" srcOrd="0" destOrd="5" presId="urn:diagrams.loki3.com/BracketList+Icon"/>
    <dgm:cxn modelId="{3CA60BA2-D2EA-4A50-8CD6-4F905D178DDD}" srcId="{6BDC2F74-21B6-4651-8FE1-618DB5989F5D}" destId="{BDA6C39A-1CF6-4A8C-B6E8-5D1419CE2628}" srcOrd="1" destOrd="0" parTransId="{9A7946F7-46CD-48E9-8C18-64356450457B}" sibTransId="{0DDEEAE0-4BE9-4B9B-AA4C-EC7057577A9F}"/>
    <dgm:cxn modelId="{1CF4A0C2-F310-4F2C-82C9-3EFD5D5F0285}" srcId="{6BDC2F74-21B6-4651-8FE1-618DB5989F5D}" destId="{A88643CF-CA72-4259-BEBC-24F585648911}" srcOrd="4" destOrd="0" parTransId="{1F23278A-DBB5-4AB7-BE28-363AA04E745F}" sibTransId="{13AD29DC-CCAD-4165-87C6-D0B49E8AF31E}"/>
    <dgm:cxn modelId="{CF9762DC-4370-446A-9244-D35FF78758D5}" srcId="{A88643CF-CA72-4259-BEBC-24F585648911}" destId="{CD08A08E-E9C8-4007-9F05-FFE6461202EC}" srcOrd="1" destOrd="0" parTransId="{FB42A0A9-3C1B-4BD1-89BA-CFBCB90148E8}" sibTransId="{C91E5AF6-7C78-4036-97A9-1F78CC7A4BEC}"/>
    <dgm:cxn modelId="{17408AE4-112B-44C3-8C64-0E09BA0CAECE}" type="presOf" srcId="{7294B980-4811-45BD-AF65-2AD42B5A39C8}" destId="{54FACBBE-59CF-4910-BCC3-5A9B92303628}" srcOrd="0" destOrd="2" presId="urn:diagrams.loki3.com/BracketList+Icon"/>
    <dgm:cxn modelId="{B7FDCAF6-FF98-4BE4-A7B1-D5DD454F67DD}" type="presOf" srcId="{A88643CF-CA72-4259-BEBC-24F585648911}" destId="{54FACBBE-59CF-4910-BCC3-5A9B92303628}" srcOrd="0" destOrd="4" presId="urn:diagrams.loki3.com/BracketList+Icon"/>
    <dgm:cxn modelId="{F76354F8-7017-43C9-A202-94AD91CB4328}" type="presOf" srcId="{A4238D39-DDE4-480D-BBBB-5A5F37ADAA1F}" destId="{54FACBBE-59CF-4910-BCC3-5A9B92303628}" srcOrd="0" destOrd="0" presId="urn:diagrams.loki3.com/BracketList+Icon"/>
    <dgm:cxn modelId="{EA659FFB-5C7D-4FA7-B1A2-BB3876195EDC}" srcId="{A88643CF-CA72-4259-BEBC-24F585648911}" destId="{BAB19139-6130-4508-8F97-A73E63466F00}" srcOrd="0" destOrd="0" parTransId="{C39165B8-33A7-489C-9983-DD2A8D088B9F}" sibTransId="{C709A8C6-85EB-468D-91EE-25EE3C0CA5D0}"/>
    <dgm:cxn modelId="{18DB24A1-AC56-41B9-95C6-9A8736A81B1A}" type="presParOf" srcId="{957BF3F1-1EBE-485C-B990-500A15B0829F}" destId="{DFE25EA1-BB3D-4D79-9B53-A6CBF6A92C92}" srcOrd="0" destOrd="0" presId="urn:diagrams.loki3.com/BracketList+Icon"/>
    <dgm:cxn modelId="{25476720-6175-4D04-8E62-7C9E18D88D0D}" type="presParOf" srcId="{DFE25EA1-BB3D-4D79-9B53-A6CBF6A92C92}" destId="{80350656-56FD-4F45-9B3C-3C4BEA093C9A}" srcOrd="0" destOrd="0" presId="urn:diagrams.loki3.com/BracketList+Icon"/>
    <dgm:cxn modelId="{40774954-6669-404F-BB1E-54E943E2D473}" type="presParOf" srcId="{DFE25EA1-BB3D-4D79-9B53-A6CBF6A92C92}" destId="{FE97A2B0-AA26-4138-A02C-3C03DF587A5D}" srcOrd="1" destOrd="0" presId="urn:diagrams.loki3.com/BracketList+Icon"/>
    <dgm:cxn modelId="{838C90F2-E482-491B-9E82-62F0BFB58985}" type="presParOf" srcId="{DFE25EA1-BB3D-4D79-9B53-A6CBF6A92C92}" destId="{103CCCF5-5DB0-426F-B105-89C0BB940A1F}" srcOrd="2" destOrd="0" presId="urn:diagrams.loki3.com/BracketList+Icon"/>
    <dgm:cxn modelId="{410210C1-7225-413B-A6D9-B7AC11E7B024}" type="presParOf" srcId="{DFE25EA1-BB3D-4D79-9B53-A6CBF6A92C92}" destId="{54FACBBE-59CF-4910-BCC3-5A9B92303628}" srcOrd="3" destOrd="0" presId="urn:diagrams.loki3.com/BracketLis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D28ACE-84BA-43C2-AA93-096A48F6FE45}"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A73CE2CF-3903-4E5C-B25D-CB1BF5CDAC88}">
      <dgm:prSet/>
      <dgm:spPr/>
      <dgm:t>
        <a:bodyPr/>
        <a:lstStyle/>
        <a:p>
          <a:pPr>
            <a:lnSpc>
              <a:spcPct val="100000"/>
            </a:lnSpc>
          </a:pPr>
          <a:r>
            <a:rPr lang="en-US"/>
            <a:t>Pay strict attention to language for non-covered services.</a:t>
          </a:r>
        </a:p>
      </dgm:t>
    </dgm:pt>
    <dgm:pt modelId="{A19546B9-E34B-4426-BAA3-099CB8F004CC}" type="parTrans" cxnId="{22EB08E7-A854-46DD-8F92-F62AB9CE1C6A}">
      <dgm:prSet/>
      <dgm:spPr/>
      <dgm:t>
        <a:bodyPr/>
        <a:lstStyle/>
        <a:p>
          <a:endParaRPr lang="en-US"/>
        </a:p>
      </dgm:t>
    </dgm:pt>
    <dgm:pt modelId="{10C1D5A5-C2AA-4D47-B1CC-467508865958}" type="sibTrans" cxnId="{22EB08E7-A854-46DD-8F92-F62AB9CE1C6A}">
      <dgm:prSet/>
      <dgm:spPr/>
      <dgm:t>
        <a:bodyPr/>
        <a:lstStyle/>
        <a:p>
          <a:pPr>
            <a:lnSpc>
              <a:spcPct val="100000"/>
            </a:lnSpc>
          </a:pPr>
          <a:endParaRPr lang="en-US"/>
        </a:p>
      </dgm:t>
    </dgm:pt>
    <dgm:pt modelId="{4C652342-1142-4924-AC55-B523DD345955}">
      <dgm:prSet/>
      <dgm:spPr/>
      <dgm:t>
        <a:bodyPr/>
        <a:lstStyle/>
        <a:p>
          <a:pPr>
            <a:lnSpc>
              <a:spcPct val="100000"/>
            </a:lnSpc>
          </a:pPr>
          <a:r>
            <a:rPr lang="en-US"/>
            <a:t>Do not intermingle covered and non-covered performance requirements in your duties – such as pre-certification and advising their members that services are deemed “non-covered”</a:t>
          </a:r>
        </a:p>
      </dgm:t>
    </dgm:pt>
    <dgm:pt modelId="{A7C784AF-889D-43E7-98E9-762059CB2408}" type="parTrans" cxnId="{3433449C-86BF-4C81-AB8E-BCC95B16508C}">
      <dgm:prSet/>
      <dgm:spPr/>
      <dgm:t>
        <a:bodyPr/>
        <a:lstStyle/>
        <a:p>
          <a:endParaRPr lang="en-US"/>
        </a:p>
      </dgm:t>
    </dgm:pt>
    <dgm:pt modelId="{686E9BD0-9EF6-4AA4-B04B-7069416A5B69}" type="sibTrans" cxnId="{3433449C-86BF-4C81-AB8E-BCC95B16508C}">
      <dgm:prSet/>
      <dgm:spPr/>
      <dgm:t>
        <a:bodyPr/>
        <a:lstStyle/>
        <a:p>
          <a:pPr>
            <a:lnSpc>
              <a:spcPct val="100000"/>
            </a:lnSpc>
          </a:pPr>
          <a:endParaRPr lang="en-US"/>
        </a:p>
      </dgm:t>
    </dgm:pt>
    <dgm:pt modelId="{3449A6A6-7965-4D4D-810B-19DC7A932126}">
      <dgm:prSet/>
      <dgm:spPr/>
      <dgm:t>
        <a:bodyPr/>
        <a:lstStyle/>
        <a:p>
          <a:pPr>
            <a:lnSpc>
              <a:spcPct val="100000"/>
            </a:lnSpc>
          </a:pPr>
          <a:r>
            <a:rPr lang="en-US"/>
            <a:t>If aware, always obtain written acknowledgement of financial responsibility from the patient or financially responsible party; but do it for yourself, not the contract requirement.</a:t>
          </a:r>
        </a:p>
      </dgm:t>
    </dgm:pt>
    <dgm:pt modelId="{AF89D550-595F-4841-B485-EFEB6DCED6B1}" type="parTrans" cxnId="{98EA2277-A5C8-4FFF-8134-AB5A5D2E7E84}">
      <dgm:prSet/>
      <dgm:spPr/>
      <dgm:t>
        <a:bodyPr/>
        <a:lstStyle/>
        <a:p>
          <a:endParaRPr lang="en-US"/>
        </a:p>
      </dgm:t>
    </dgm:pt>
    <dgm:pt modelId="{7C11E3FE-8151-48B1-A3C1-6F31012A8BDF}" type="sibTrans" cxnId="{98EA2277-A5C8-4FFF-8134-AB5A5D2E7E84}">
      <dgm:prSet/>
      <dgm:spPr/>
      <dgm:t>
        <a:bodyPr/>
        <a:lstStyle/>
        <a:p>
          <a:pPr>
            <a:lnSpc>
              <a:spcPct val="100000"/>
            </a:lnSpc>
          </a:pPr>
          <a:endParaRPr lang="en-US"/>
        </a:p>
      </dgm:t>
    </dgm:pt>
    <dgm:pt modelId="{DB1F2B9E-D1F5-4EAF-8A24-897E1C251EAC}">
      <dgm:prSet/>
      <dgm:spPr/>
      <dgm:t>
        <a:bodyPr/>
        <a:lstStyle/>
        <a:p>
          <a:pPr>
            <a:lnSpc>
              <a:spcPct val="100000"/>
            </a:lnSpc>
          </a:pPr>
          <a:r>
            <a:rPr lang="en-US"/>
            <a:t>Do not permit the plan to make determinations of medical necessity, but rather require that they stick to determinations of coverage or non coverage.</a:t>
          </a:r>
        </a:p>
      </dgm:t>
    </dgm:pt>
    <dgm:pt modelId="{5454410B-34AD-4EFC-98C6-A50246CFF976}" type="parTrans" cxnId="{E945E84E-89C8-4F0B-8047-2F6D87F00FE5}">
      <dgm:prSet/>
      <dgm:spPr/>
      <dgm:t>
        <a:bodyPr/>
        <a:lstStyle/>
        <a:p>
          <a:endParaRPr lang="en-US"/>
        </a:p>
      </dgm:t>
    </dgm:pt>
    <dgm:pt modelId="{8D59B550-3845-40E5-AC62-21DFBCE67FD9}" type="sibTrans" cxnId="{E945E84E-89C8-4F0B-8047-2F6D87F00FE5}">
      <dgm:prSet/>
      <dgm:spPr/>
      <dgm:t>
        <a:bodyPr/>
        <a:lstStyle/>
        <a:p>
          <a:pPr>
            <a:lnSpc>
              <a:spcPct val="100000"/>
            </a:lnSpc>
          </a:pPr>
          <a:endParaRPr lang="en-US"/>
        </a:p>
      </dgm:t>
    </dgm:pt>
    <dgm:pt modelId="{8B041AE2-5B97-4B50-BF07-AD244AD9DB81}">
      <dgm:prSet/>
      <dgm:spPr/>
      <dgm:t>
        <a:bodyPr/>
        <a:lstStyle/>
        <a:p>
          <a:pPr>
            <a:lnSpc>
              <a:spcPct val="100000"/>
            </a:lnSpc>
          </a:pPr>
          <a:r>
            <a:rPr lang="en-US"/>
            <a:t>Do not permit medically unnecessary services to be deemed Non-allowed.</a:t>
          </a:r>
        </a:p>
      </dgm:t>
    </dgm:pt>
    <dgm:pt modelId="{F995F80A-6B64-4398-ACB9-FF26F1456240}" type="parTrans" cxnId="{3F19384B-C699-4A6D-A1BD-FD11D966F1DD}">
      <dgm:prSet/>
      <dgm:spPr/>
      <dgm:t>
        <a:bodyPr/>
        <a:lstStyle/>
        <a:p>
          <a:endParaRPr lang="en-US"/>
        </a:p>
      </dgm:t>
    </dgm:pt>
    <dgm:pt modelId="{B0A8B471-3542-43EC-AFB7-31A5BEF57393}" type="sibTrans" cxnId="{3F19384B-C699-4A6D-A1BD-FD11D966F1DD}">
      <dgm:prSet/>
      <dgm:spPr/>
      <dgm:t>
        <a:bodyPr/>
        <a:lstStyle/>
        <a:p>
          <a:pPr>
            <a:lnSpc>
              <a:spcPct val="100000"/>
            </a:lnSpc>
          </a:pPr>
          <a:endParaRPr lang="en-US"/>
        </a:p>
      </dgm:t>
    </dgm:pt>
    <dgm:pt modelId="{98CAEFB3-8F49-448B-B7E5-320E15F95E84}">
      <dgm:prSet/>
      <dgm:spPr/>
      <dgm:t>
        <a:bodyPr/>
        <a:lstStyle/>
        <a:p>
          <a:pPr>
            <a:lnSpc>
              <a:spcPct val="100000"/>
            </a:lnSpc>
          </a:pPr>
          <a:r>
            <a:rPr lang="en-US"/>
            <a:t>Pay careful attention to contract requirements that make you appeal only to the plan and prevent you from appealing to the state external review mechanism for payment determination.</a:t>
          </a:r>
        </a:p>
      </dgm:t>
    </dgm:pt>
    <dgm:pt modelId="{E475A5B5-051C-484F-B50F-DCD500B86F73}" type="parTrans" cxnId="{23033D0B-18D3-415A-9618-18E6793A28D1}">
      <dgm:prSet/>
      <dgm:spPr/>
      <dgm:t>
        <a:bodyPr/>
        <a:lstStyle/>
        <a:p>
          <a:endParaRPr lang="en-US"/>
        </a:p>
      </dgm:t>
    </dgm:pt>
    <dgm:pt modelId="{0932DFDB-932C-46E9-B471-9F549B9586CA}" type="sibTrans" cxnId="{23033D0B-18D3-415A-9618-18E6793A28D1}">
      <dgm:prSet/>
      <dgm:spPr/>
      <dgm:t>
        <a:bodyPr/>
        <a:lstStyle/>
        <a:p>
          <a:endParaRPr lang="en-US"/>
        </a:p>
      </dgm:t>
    </dgm:pt>
    <dgm:pt modelId="{B310F8CB-DC4F-4923-847F-08BAC150754E}" type="pres">
      <dgm:prSet presAssocID="{2CD28ACE-84BA-43C2-AA93-096A48F6FE45}" presName="root" presStyleCnt="0">
        <dgm:presLayoutVars>
          <dgm:dir/>
          <dgm:resizeHandles val="exact"/>
        </dgm:presLayoutVars>
      </dgm:prSet>
      <dgm:spPr/>
    </dgm:pt>
    <dgm:pt modelId="{EAEB8C7B-831B-40DD-85D8-01C98DFC6EDE}" type="pres">
      <dgm:prSet presAssocID="{2CD28ACE-84BA-43C2-AA93-096A48F6FE45}" presName="container" presStyleCnt="0">
        <dgm:presLayoutVars>
          <dgm:dir/>
          <dgm:resizeHandles val="exact"/>
        </dgm:presLayoutVars>
      </dgm:prSet>
      <dgm:spPr/>
    </dgm:pt>
    <dgm:pt modelId="{B97D51B2-E308-4CB1-BB21-38FAB2FCAA32}" type="pres">
      <dgm:prSet presAssocID="{A73CE2CF-3903-4E5C-B25D-CB1BF5CDAC88}" presName="compNode" presStyleCnt="0"/>
      <dgm:spPr/>
    </dgm:pt>
    <dgm:pt modelId="{D196A19C-EEC9-494D-B8E0-CF2C24A3F6C6}" type="pres">
      <dgm:prSet presAssocID="{A73CE2CF-3903-4E5C-B25D-CB1BF5CDAC88}" presName="iconBgRect" presStyleLbl="bgShp" presStyleIdx="0" presStyleCnt="6"/>
      <dgm:spPr/>
    </dgm:pt>
    <dgm:pt modelId="{3C097F9E-96DE-4C69-837D-40DB219771B7}" type="pres">
      <dgm:prSet presAssocID="{A73CE2CF-3903-4E5C-B25D-CB1BF5CDAC8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4C0E8406-0737-4E52-8FFE-8DC658412539}" type="pres">
      <dgm:prSet presAssocID="{A73CE2CF-3903-4E5C-B25D-CB1BF5CDAC88}" presName="spaceRect" presStyleCnt="0"/>
      <dgm:spPr/>
    </dgm:pt>
    <dgm:pt modelId="{C0FE4E05-1538-4591-82F5-92B55E74D9D2}" type="pres">
      <dgm:prSet presAssocID="{A73CE2CF-3903-4E5C-B25D-CB1BF5CDAC88}" presName="textRect" presStyleLbl="revTx" presStyleIdx="0" presStyleCnt="6">
        <dgm:presLayoutVars>
          <dgm:chMax val="1"/>
          <dgm:chPref val="1"/>
        </dgm:presLayoutVars>
      </dgm:prSet>
      <dgm:spPr/>
    </dgm:pt>
    <dgm:pt modelId="{0C68AEAE-5157-46CB-8AF3-013D60469E94}" type="pres">
      <dgm:prSet presAssocID="{10C1D5A5-C2AA-4D47-B1CC-467508865958}" presName="sibTrans" presStyleLbl="sibTrans2D1" presStyleIdx="0" presStyleCnt="0"/>
      <dgm:spPr/>
    </dgm:pt>
    <dgm:pt modelId="{6DE7658F-98C8-4E02-8AAD-53CE39243DBC}" type="pres">
      <dgm:prSet presAssocID="{4C652342-1142-4924-AC55-B523DD345955}" presName="compNode" presStyleCnt="0"/>
      <dgm:spPr/>
    </dgm:pt>
    <dgm:pt modelId="{8F647BA6-25CC-48A2-8B5D-DCE61BA26595}" type="pres">
      <dgm:prSet presAssocID="{4C652342-1142-4924-AC55-B523DD345955}" presName="iconBgRect" presStyleLbl="bgShp" presStyleIdx="1" presStyleCnt="6"/>
      <dgm:spPr/>
    </dgm:pt>
    <dgm:pt modelId="{84A580AC-1933-4DEF-8829-F30446EB92B7}" type="pres">
      <dgm:prSet presAssocID="{4C652342-1142-4924-AC55-B523DD34595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B150C700-743F-4EF8-A40C-ACA1FDC1BF75}" type="pres">
      <dgm:prSet presAssocID="{4C652342-1142-4924-AC55-B523DD345955}" presName="spaceRect" presStyleCnt="0"/>
      <dgm:spPr/>
    </dgm:pt>
    <dgm:pt modelId="{2D13AC9B-784E-42D2-BD15-C8492D9B5854}" type="pres">
      <dgm:prSet presAssocID="{4C652342-1142-4924-AC55-B523DD345955}" presName="textRect" presStyleLbl="revTx" presStyleIdx="1" presStyleCnt="6">
        <dgm:presLayoutVars>
          <dgm:chMax val="1"/>
          <dgm:chPref val="1"/>
        </dgm:presLayoutVars>
      </dgm:prSet>
      <dgm:spPr/>
    </dgm:pt>
    <dgm:pt modelId="{9D1BDE7A-657C-4F6F-91CD-FF6B8DE624BC}" type="pres">
      <dgm:prSet presAssocID="{686E9BD0-9EF6-4AA4-B04B-7069416A5B69}" presName="sibTrans" presStyleLbl="sibTrans2D1" presStyleIdx="0" presStyleCnt="0"/>
      <dgm:spPr/>
    </dgm:pt>
    <dgm:pt modelId="{C98DBB3B-F2F7-44F0-9EBC-62522D21FD49}" type="pres">
      <dgm:prSet presAssocID="{3449A6A6-7965-4D4D-810B-19DC7A932126}" presName="compNode" presStyleCnt="0"/>
      <dgm:spPr/>
    </dgm:pt>
    <dgm:pt modelId="{126CA6CB-7B4A-4605-872F-C1E3B09176FD}" type="pres">
      <dgm:prSet presAssocID="{3449A6A6-7965-4D4D-810B-19DC7A932126}" presName="iconBgRect" presStyleLbl="bgShp" presStyleIdx="2" presStyleCnt="6"/>
      <dgm:spPr/>
    </dgm:pt>
    <dgm:pt modelId="{5704D267-4452-40DD-A559-E106805256C4}" type="pres">
      <dgm:prSet presAssocID="{3449A6A6-7965-4D4D-810B-19DC7A93212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7D63EE2D-2F40-44D1-869B-B14C1C3F3B8A}" type="pres">
      <dgm:prSet presAssocID="{3449A6A6-7965-4D4D-810B-19DC7A932126}" presName="spaceRect" presStyleCnt="0"/>
      <dgm:spPr/>
    </dgm:pt>
    <dgm:pt modelId="{8449626C-B02A-4320-8650-3E8C0A4E6D9F}" type="pres">
      <dgm:prSet presAssocID="{3449A6A6-7965-4D4D-810B-19DC7A932126}" presName="textRect" presStyleLbl="revTx" presStyleIdx="2" presStyleCnt="6">
        <dgm:presLayoutVars>
          <dgm:chMax val="1"/>
          <dgm:chPref val="1"/>
        </dgm:presLayoutVars>
      </dgm:prSet>
      <dgm:spPr/>
    </dgm:pt>
    <dgm:pt modelId="{0C5C12DF-6E6A-4D14-B7D7-3F793591871E}" type="pres">
      <dgm:prSet presAssocID="{7C11E3FE-8151-48B1-A3C1-6F31012A8BDF}" presName="sibTrans" presStyleLbl="sibTrans2D1" presStyleIdx="0" presStyleCnt="0"/>
      <dgm:spPr/>
    </dgm:pt>
    <dgm:pt modelId="{297D32B3-2E68-49B5-B573-B56B7845DF26}" type="pres">
      <dgm:prSet presAssocID="{DB1F2B9E-D1F5-4EAF-8A24-897E1C251EAC}" presName="compNode" presStyleCnt="0"/>
      <dgm:spPr/>
    </dgm:pt>
    <dgm:pt modelId="{8BFA55DB-C326-4011-8A88-A04CA0F45B6D}" type="pres">
      <dgm:prSet presAssocID="{DB1F2B9E-D1F5-4EAF-8A24-897E1C251EAC}" presName="iconBgRect" presStyleLbl="bgShp" presStyleIdx="3" presStyleCnt="6"/>
      <dgm:spPr/>
    </dgm:pt>
    <dgm:pt modelId="{A0A8019C-DAA2-4640-849C-81292F422826}" type="pres">
      <dgm:prSet presAssocID="{DB1F2B9E-D1F5-4EAF-8A24-897E1C251EA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al"/>
        </a:ext>
      </dgm:extLst>
    </dgm:pt>
    <dgm:pt modelId="{33446D30-161C-4949-82A1-7A0EA8D9C363}" type="pres">
      <dgm:prSet presAssocID="{DB1F2B9E-D1F5-4EAF-8A24-897E1C251EAC}" presName="spaceRect" presStyleCnt="0"/>
      <dgm:spPr/>
    </dgm:pt>
    <dgm:pt modelId="{0FE125A5-1BB2-4510-97BF-52D56DC77102}" type="pres">
      <dgm:prSet presAssocID="{DB1F2B9E-D1F5-4EAF-8A24-897E1C251EAC}" presName="textRect" presStyleLbl="revTx" presStyleIdx="3" presStyleCnt="6">
        <dgm:presLayoutVars>
          <dgm:chMax val="1"/>
          <dgm:chPref val="1"/>
        </dgm:presLayoutVars>
      </dgm:prSet>
      <dgm:spPr/>
    </dgm:pt>
    <dgm:pt modelId="{0FE55941-8CE0-4839-94F4-6C1001B048E2}" type="pres">
      <dgm:prSet presAssocID="{8D59B550-3845-40E5-AC62-21DFBCE67FD9}" presName="sibTrans" presStyleLbl="sibTrans2D1" presStyleIdx="0" presStyleCnt="0"/>
      <dgm:spPr/>
    </dgm:pt>
    <dgm:pt modelId="{AB9CAA35-C40D-4B76-B0AB-847D828BC5F4}" type="pres">
      <dgm:prSet presAssocID="{8B041AE2-5B97-4B50-BF07-AD244AD9DB81}" presName="compNode" presStyleCnt="0"/>
      <dgm:spPr/>
    </dgm:pt>
    <dgm:pt modelId="{4EE41611-72BE-48CF-BD5F-043BFF21CB20}" type="pres">
      <dgm:prSet presAssocID="{8B041AE2-5B97-4B50-BF07-AD244AD9DB81}" presName="iconBgRect" presStyleLbl="bgShp" presStyleIdx="4" presStyleCnt="6"/>
      <dgm:spPr/>
    </dgm:pt>
    <dgm:pt modelId="{05BB519C-2C7F-49C6-9796-B6141265D618}" type="pres">
      <dgm:prSet presAssocID="{8B041AE2-5B97-4B50-BF07-AD244AD9DB8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No sign"/>
        </a:ext>
      </dgm:extLst>
    </dgm:pt>
    <dgm:pt modelId="{153BDDBA-1213-4013-A17C-619B1868561C}" type="pres">
      <dgm:prSet presAssocID="{8B041AE2-5B97-4B50-BF07-AD244AD9DB81}" presName="spaceRect" presStyleCnt="0"/>
      <dgm:spPr/>
    </dgm:pt>
    <dgm:pt modelId="{22AE2A82-555B-4F10-BAA7-54B7DC10324D}" type="pres">
      <dgm:prSet presAssocID="{8B041AE2-5B97-4B50-BF07-AD244AD9DB81}" presName="textRect" presStyleLbl="revTx" presStyleIdx="4" presStyleCnt="6">
        <dgm:presLayoutVars>
          <dgm:chMax val="1"/>
          <dgm:chPref val="1"/>
        </dgm:presLayoutVars>
      </dgm:prSet>
      <dgm:spPr/>
    </dgm:pt>
    <dgm:pt modelId="{6AA8CE67-7B11-4AB2-8505-D34A6644EE57}" type="pres">
      <dgm:prSet presAssocID="{B0A8B471-3542-43EC-AFB7-31A5BEF57393}" presName="sibTrans" presStyleLbl="sibTrans2D1" presStyleIdx="0" presStyleCnt="0"/>
      <dgm:spPr/>
    </dgm:pt>
    <dgm:pt modelId="{44FF573C-CBC0-4EF0-9957-C12FE583E8E9}" type="pres">
      <dgm:prSet presAssocID="{98CAEFB3-8F49-448B-B7E5-320E15F95E84}" presName="compNode" presStyleCnt="0"/>
      <dgm:spPr/>
    </dgm:pt>
    <dgm:pt modelId="{0FE876E5-74A5-4405-867E-6A1830217D40}" type="pres">
      <dgm:prSet presAssocID="{98CAEFB3-8F49-448B-B7E5-320E15F95E84}" presName="iconBgRect" presStyleLbl="bgShp" presStyleIdx="5" presStyleCnt="6"/>
      <dgm:spPr/>
    </dgm:pt>
    <dgm:pt modelId="{A0E52534-D130-4FC6-B525-E2B68A35F75E}" type="pres">
      <dgm:prSet presAssocID="{98CAEFB3-8F49-448B-B7E5-320E15F95E8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Judge"/>
        </a:ext>
      </dgm:extLst>
    </dgm:pt>
    <dgm:pt modelId="{D2249811-2D2F-4406-90CF-12F681E1F287}" type="pres">
      <dgm:prSet presAssocID="{98CAEFB3-8F49-448B-B7E5-320E15F95E84}" presName="spaceRect" presStyleCnt="0"/>
      <dgm:spPr/>
    </dgm:pt>
    <dgm:pt modelId="{2F9F268E-D82C-47DA-8D35-45ED97776BB8}" type="pres">
      <dgm:prSet presAssocID="{98CAEFB3-8F49-448B-B7E5-320E15F95E84}" presName="textRect" presStyleLbl="revTx" presStyleIdx="5" presStyleCnt="6">
        <dgm:presLayoutVars>
          <dgm:chMax val="1"/>
          <dgm:chPref val="1"/>
        </dgm:presLayoutVars>
      </dgm:prSet>
      <dgm:spPr/>
    </dgm:pt>
  </dgm:ptLst>
  <dgm:cxnLst>
    <dgm:cxn modelId="{BA094E06-A914-4AC7-87D6-2093EE77BBB1}" type="presOf" srcId="{3449A6A6-7965-4D4D-810B-19DC7A932126}" destId="{8449626C-B02A-4320-8650-3E8C0A4E6D9F}" srcOrd="0" destOrd="0" presId="urn:microsoft.com/office/officeart/2018/2/layout/IconCircleList"/>
    <dgm:cxn modelId="{23033D0B-18D3-415A-9618-18E6793A28D1}" srcId="{2CD28ACE-84BA-43C2-AA93-096A48F6FE45}" destId="{98CAEFB3-8F49-448B-B7E5-320E15F95E84}" srcOrd="5" destOrd="0" parTransId="{E475A5B5-051C-484F-B50F-DCD500B86F73}" sibTransId="{0932DFDB-932C-46E9-B471-9F549B9586CA}"/>
    <dgm:cxn modelId="{3A2FD10E-B3ED-4A70-B5A0-AA546FA70412}" type="presOf" srcId="{686E9BD0-9EF6-4AA4-B04B-7069416A5B69}" destId="{9D1BDE7A-657C-4F6F-91CD-FF6B8DE624BC}" srcOrd="0" destOrd="0" presId="urn:microsoft.com/office/officeart/2018/2/layout/IconCircleList"/>
    <dgm:cxn modelId="{D5F6E118-2C71-4870-B9B2-504C3B437214}" type="presOf" srcId="{98CAEFB3-8F49-448B-B7E5-320E15F95E84}" destId="{2F9F268E-D82C-47DA-8D35-45ED97776BB8}" srcOrd="0" destOrd="0" presId="urn:microsoft.com/office/officeart/2018/2/layout/IconCircleList"/>
    <dgm:cxn modelId="{3D89891A-F7C0-493C-8CBC-556BA45CD7DD}" type="presOf" srcId="{DB1F2B9E-D1F5-4EAF-8A24-897E1C251EAC}" destId="{0FE125A5-1BB2-4510-97BF-52D56DC77102}" srcOrd="0" destOrd="0" presId="urn:microsoft.com/office/officeart/2018/2/layout/IconCircleList"/>
    <dgm:cxn modelId="{3F19384B-C699-4A6D-A1BD-FD11D966F1DD}" srcId="{2CD28ACE-84BA-43C2-AA93-096A48F6FE45}" destId="{8B041AE2-5B97-4B50-BF07-AD244AD9DB81}" srcOrd="4" destOrd="0" parTransId="{F995F80A-6B64-4398-ACB9-FF26F1456240}" sibTransId="{B0A8B471-3542-43EC-AFB7-31A5BEF57393}"/>
    <dgm:cxn modelId="{95FFEC6C-1BDA-4205-BCD7-15728C284F50}" type="presOf" srcId="{A73CE2CF-3903-4E5C-B25D-CB1BF5CDAC88}" destId="{C0FE4E05-1538-4591-82F5-92B55E74D9D2}" srcOrd="0" destOrd="0" presId="urn:microsoft.com/office/officeart/2018/2/layout/IconCircleList"/>
    <dgm:cxn modelId="{E45CFF4D-C99F-4144-B573-2A880AD000F3}" type="presOf" srcId="{10C1D5A5-C2AA-4D47-B1CC-467508865958}" destId="{0C68AEAE-5157-46CB-8AF3-013D60469E94}" srcOrd="0" destOrd="0" presId="urn:microsoft.com/office/officeart/2018/2/layout/IconCircleList"/>
    <dgm:cxn modelId="{E945E84E-89C8-4F0B-8047-2F6D87F00FE5}" srcId="{2CD28ACE-84BA-43C2-AA93-096A48F6FE45}" destId="{DB1F2B9E-D1F5-4EAF-8A24-897E1C251EAC}" srcOrd="3" destOrd="0" parTransId="{5454410B-34AD-4EFC-98C6-A50246CFF976}" sibTransId="{8D59B550-3845-40E5-AC62-21DFBCE67FD9}"/>
    <dgm:cxn modelId="{799BFE6F-10CC-4AEC-B8DC-3DC066F6AD90}" type="presOf" srcId="{7C11E3FE-8151-48B1-A3C1-6F31012A8BDF}" destId="{0C5C12DF-6E6A-4D14-B7D7-3F793591871E}" srcOrd="0" destOrd="0" presId="urn:microsoft.com/office/officeart/2018/2/layout/IconCircleList"/>
    <dgm:cxn modelId="{98EA2277-A5C8-4FFF-8134-AB5A5D2E7E84}" srcId="{2CD28ACE-84BA-43C2-AA93-096A48F6FE45}" destId="{3449A6A6-7965-4D4D-810B-19DC7A932126}" srcOrd="2" destOrd="0" parTransId="{AF89D550-595F-4841-B485-EFEB6DCED6B1}" sibTransId="{7C11E3FE-8151-48B1-A3C1-6F31012A8BDF}"/>
    <dgm:cxn modelId="{58857F7C-A1C0-41C5-BBBE-AB8FEEFC69E8}" type="presOf" srcId="{8D59B550-3845-40E5-AC62-21DFBCE67FD9}" destId="{0FE55941-8CE0-4839-94F4-6C1001B048E2}" srcOrd="0" destOrd="0" presId="urn:microsoft.com/office/officeart/2018/2/layout/IconCircleList"/>
    <dgm:cxn modelId="{14B65B91-5501-4E40-89EF-80DCEE0AC2DF}" type="presOf" srcId="{4C652342-1142-4924-AC55-B523DD345955}" destId="{2D13AC9B-784E-42D2-BD15-C8492D9B5854}" srcOrd="0" destOrd="0" presId="urn:microsoft.com/office/officeart/2018/2/layout/IconCircleList"/>
    <dgm:cxn modelId="{6F20D492-BF9A-46A8-8FAA-73B9B3B51B9A}" type="presOf" srcId="{2CD28ACE-84BA-43C2-AA93-096A48F6FE45}" destId="{B310F8CB-DC4F-4923-847F-08BAC150754E}" srcOrd="0" destOrd="0" presId="urn:microsoft.com/office/officeart/2018/2/layout/IconCircleList"/>
    <dgm:cxn modelId="{7E0F649B-5859-41CA-B417-294869E4607F}" type="presOf" srcId="{8B041AE2-5B97-4B50-BF07-AD244AD9DB81}" destId="{22AE2A82-555B-4F10-BAA7-54B7DC10324D}" srcOrd="0" destOrd="0" presId="urn:microsoft.com/office/officeart/2018/2/layout/IconCircleList"/>
    <dgm:cxn modelId="{3433449C-86BF-4C81-AB8E-BCC95B16508C}" srcId="{2CD28ACE-84BA-43C2-AA93-096A48F6FE45}" destId="{4C652342-1142-4924-AC55-B523DD345955}" srcOrd="1" destOrd="0" parTransId="{A7C784AF-889D-43E7-98E9-762059CB2408}" sibTransId="{686E9BD0-9EF6-4AA4-B04B-7069416A5B69}"/>
    <dgm:cxn modelId="{15887DC5-A3E4-437A-8CDE-92C96C2C2149}" type="presOf" srcId="{B0A8B471-3542-43EC-AFB7-31A5BEF57393}" destId="{6AA8CE67-7B11-4AB2-8505-D34A6644EE57}" srcOrd="0" destOrd="0" presId="urn:microsoft.com/office/officeart/2018/2/layout/IconCircleList"/>
    <dgm:cxn modelId="{22EB08E7-A854-46DD-8F92-F62AB9CE1C6A}" srcId="{2CD28ACE-84BA-43C2-AA93-096A48F6FE45}" destId="{A73CE2CF-3903-4E5C-B25D-CB1BF5CDAC88}" srcOrd="0" destOrd="0" parTransId="{A19546B9-E34B-4426-BAA3-099CB8F004CC}" sibTransId="{10C1D5A5-C2AA-4D47-B1CC-467508865958}"/>
    <dgm:cxn modelId="{5F666CE3-831A-4377-B0B4-E1ED1989BF53}" type="presParOf" srcId="{B310F8CB-DC4F-4923-847F-08BAC150754E}" destId="{EAEB8C7B-831B-40DD-85D8-01C98DFC6EDE}" srcOrd="0" destOrd="0" presId="urn:microsoft.com/office/officeart/2018/2/layout/IconCircleList"/>
    <dgm:cxn modelId="{33D4CFED-9584-49E2-A81C-4CBDB65590AD}" type="presParOf" srcId="{EAEB8C7B-831B-40DD-85D8-01C98DFC6EDE}" destId="{B97D51B2-E308-4CB1-BB21-38FAB2FCAA32}" srcOrd="0" destOrd="0" presId="urn:microsoft.com/office/officeart/2018/2/layout/IconCircleList"/>
    <dgm:cxn modelId="{1F1673C3-637A-4952-BF64-4CC106806C71}" type="presParOf" srcId="{B97D51B2-E308-4CB1-BB21-38FAB2FCAA32}" destId="{D196A19C-EEC9-494D-B8E0-CF2C24A3F6C6}" srcOrd="0" destOrd="0" presId="urn:microsoft.com/office/officeart/2018/2/layout/IconCircleList"/>
    <dgm:cxn modelId="{484433FB-FA6A-40D7-A1C3-C73BAB4AEBC4}" type="presParOf" srcId="{B97D51B2-E308-4CB1-BB21-38FAB2FCAA32}" destId="{3C097F9E-96DE-4C69-837D-40DB219771B7}" srcOrd="1" destOrd="0" presId="urn:microsoft.com/office/officeart/2018/2/layout/IconCircleList"/>
    <dgm:cxn modelId="{5A7DFD76-9A77-48B2-BD89-84A238132AC5}" type="presParOf" srcId="{B97D51B2-E308-4CB1-BB21-38FAB2FCAA32}" destId="{4C0E8406-0737-4E52-8FFE-8DC658412539}" srcOrd="2" destOrd="0" presId="urn:microsoft.com/office/officeart/2018/2/layout/IconCircleList"/>
    <dgm:cxn modelId="{0C5D3603-EC42-4013-B569-7413BBA0F4F4}" type="presParOf" srcId="{B97D51B2-E308-4CB1-BB21-38FAB2FCAA32}" destId="{C0FE4E05-1538-4591-82F5-92B55E74D9D2}" srcOrd="3" destOrd="0" presId="urn:microsoft.com/office/officeart/2018/2/layout/IconCircleList"/>
    <dgm:cxn modelId="{BB9A24FF-4782-4C9C-A2EA-0F7576FF653A}" type="presParOf" srcId="{EAEB8C7B-831B-40DD-85D8-01C98DFC6EDE}" destId="{0C68AEAE-5157-46CB-8AF3-013D60469E94}" srcOrd="1" destOrd="0" presId="urn:microsoft.com/office/officeart/2018/2/layout/IconCircleList"/>
    <dgm:cxn modelId="{EDBC39B2-A704-49F9-A36C-91157CB9827F}" type="presParOf" srcId="{EAEB8C7B-831B-40DD-85D8-01C98DFC6EDE}" destId="{6DE7658F-98C8-4E02-8AAD-53CE39243DBC}" srcOrd="2" destOrd="0" presId="urn:microsoft.com/office/officeart/2018/2/layout/IconCircleList"/>
    <dgm:cxn modelId="{2D538694-D4A5-42E3-881C-3F844CA85937}" type="presParOf" srcId="{6DE7658F-98C8-4E02-8AAD-53CE39243DBC}" destId="{8F647BA6-25CC-48A2-8B5D-DCE61BA26595}" srcOrd="0" destOrd="0" presId="urn:microsoft.com/office/officeart/2018/2/layout/IconCircleList"/>
    <dgm:cxn modelId="{5879EE05-78ED-449C-93CC-6317BF0067C7}" type="presParOf" srcId="{6DE7658F-98C8-4E02-8AAD-53CE39243DBC}" destId="{84A580AC-1933-4DEF-8829-F30446EB92B7}" srcOrd="1" destOrd="0" presId="urn:microsoft.com/office/officeart/2018/2/layout/IconCircleList"/>
    <dgm:cxn modelId="{3D3FDFFE-2892-4659-BF6F-DED314BD2D4E}" type="presParOf" srcId="{6DE7658F-98C8-4E02-8AAD-53CE39243DBC}" destId="{B150C700-743F-4EF8-A40C-ACA1FDC1BF75}" srcOrd="2" destOrd="0" presId="urn:microsoft.com/office/officeart/2018/2/layout/IconCircleList"/>
    <dgm:cxn modelId="{37116824-8712-43A5-AA9F-BA88E165D290}" type="presParOf" srcId="{6DE7658F-98C8-4E02-8AAD-53CE39243DBC}" destId="{2D13AC9B-784E-42D2-BD15-C8492D9B5854}" srcOrd="3" destOrd="0" presId="urn:microsoft.com/office/officeart/2018/2/layout/IconCircleList"/>
    <dgm:cxn modelId="{7307988D-4F7A-4CA0-A981-613BFAD5E3F3}" type="presParOf" srcId="{EAEB8C7B-831B-40DD-85D8-01C98DFC6EDE}" destId="{9D1BDE7A-657C-4F6F-91CD-FF6B8DE624BC}" srcOrd="3" destOrd="0" presId="urn:microsoft.com/office/officeart/2018/2/layout/IconCircleList"/>
    <dgm:cxn modelId="{20D06FEF-F07F-4348-9B7C-03E40F407444}" type="presParOf" srcId="{EAEB8C7B-831B-40DD-85D8-01C98DFC6EDE}" destId="{C98DBB3B-F2F7-44F0-9EBC-62522D21FD49}" srcOrd="4" destOrd="0" presId="urn:microsoft.com/office/officeart/2018/2/layout/IconCircleList"/>
    <dgm:cxn modelId="{2A2F6636-22D5-40D2-866E-251BEDF3DB2F}" type="presParOf" srcId="{C98DBB3B-F2F7-44F0-9EBC-62522D21FD49}" destId="{126CA6CB-7B4A-4605-872F-C1E3B09176FD}" srcOrd="0" destOrd="0" presId="urn:microsoft.com/office/officeart/2018/2/layout/IconCircleList"/>
    <dgm:cxn modelId="{444820A4-CFC8-424B-BF40-21B9095A8404}" type="presParOf" srcId="{C98DBB3B-F2F7-44F0-9EBC-62522D21FD49}" destId="{5704D267-4452-40DD-A559-E106805256C4}" srcOrd="1" destOrd="0" presId="urn:microsoft.com/office/officeart/2018/2/layout/IconCircleList"/>
    <dgm:cxn modelId="{F27168A9-A6EF-4E69-876B-B34560218B13}" type="presParOf" srcId="{C98DBB3B-F2F7-44F0-9EBC-62522D21FD49}" destId="{7D63EE2D-2F40-44D1-869B-B14C1C3F3B8A}" srcOrd="2" destOrd="0" presId="urn:microsoft.com/office/officeart/2018/2/layout/IconCircleList"/>
    <dgm:cxn modelId="{93AAD0DC-C4DA-42A0-A524-61C5BF545B60}" type="presParOf" srcId="{C98DBB3B-F2F7-44F0-9EBC-62522D21FD49}" destId="{8449626C-B02A-4320-8650-3E8C0A4E6D9F}" srcOrd="3" destOrd="0" presId="urn:microsoft.com/office/officeart/2018/2/layout/IconCircleList"/>
    <dgm:cxn modelId="{C9AF4294-B0B5-4367-8BFD-35D9AAD5CC62}" type="presParOf" srcId="{EAEB8C7B-831B-40DD-85D8-01C98DFC6EDE}" destId="{0C5C12DF-6E6A-4D14-B7D7-3F793591871E}" srcOrd="5" destOrd="0" presId="urn:microsoft.com/office/officeart/2018/2/layout/IconCircleList"/>
    <dgm:cxn modelId="{2EF5D7ED-C697-40D7-AA57-821024A4332E}" type="presParOf" srcId="{EAEB8C7B-831B-40DD-85D8-01C98DFC6EDE}" destId="{297D32B3-2E68-49B5-B573-B56B7845DF26}" srcOrd="6" destOrd="0" presId="urn:microsoft.com/office/officeart/2018/2/layout/IconCircleList"/>
    <dgm:cxn modelId="{07AE8CB6-538F-41B6-A0A8-E3F601B7800B}" type="presParOf" srcId="{297D32B3-2E68-49B5-B573-B56B7845DF26}" destId="{8BFA55DB-C326-4011-8A88-A04CA0F45B6D}" srcOrd="0" destOrd="0" presId="urn:microsoft.com/office/officeart/2018/2/layout/IconCircleList"/>
    <dgm:cxn modelId="{F2135CBE-1EE8-44C0-9D2D-5A667F051C01}" type="presParOf" srcId="{297D32B3-2E68-49B5-B573-B56B7845DF26}" destId="{A0A8019C-DAA2-4640-849C-81292F422826}" srcOrd="1" destOrd="0" presId="urn:microsoft.com/office/officeart/2018/2/layout/IconCircleList"/>
    <dgm:cxn modelId="{C120A8B4-D107-4AF7-B552-31CB9BEEAA3F}" type="presParOf" srcId="{297D32B3-2E68-49B5-B573-B56B7845DF26}" destId="{33446D30-161C-4949-82A1-7A0EA8D9C363}" srcOrd="2" destOrd="0" presId="urn:microsoft.com/office/officeart/2018/2/layout/IconCircleList"/>
    <dgm:cxn modelId="{C0F24923-67A5-4C5D-AB69-3EC66A82CC3B}" type="presParOf" srcId="{297D32B3-2E68-49B5-B573-B56B7845DF26}" destId="{0FE125A5-1BB2-4510-97BF-52D56DC77102}" srcOrd="3" destOrd="0" presId="urn:microsoft.com/office/officeart/2018/2/layout/IconCircleList"/>
    <dgm:cxn modelId="{5329E602-5974-462A-AC31-7772B506D0B9}" type="presParOf" srcId="{EAEB8C7B-831B-40DD-85D8-01C98DFC6EDE}" destId="{0FE55941-8CE0-4839-94F4-6C1001B048E2}" srcOrd="7" destOrd="0" presId="urn:microsoft.com/office/officeart/2018/2/layout/IconCircleList"/>
    <dgm:cxn modelId="{7787A0E8-A346-4C86-AEC2-B05599A84B05}" type="presParOf" srcId="{EAEB8C7B-831B-40DD-85D8-01C98DFC6EDE}" destId="{AB9CAA35-C40D-4B76-B0AB-847D828BC5F4}" srcOrd="8" destOrd="0" presId="urn:microsoft.com/office/officeart/2018/2/layout/IconCircleList"/>
    <dgm:cxn modelId="{992E2479-12E2-41D1-B66E-7C9D0BA2EDD7}" type="presParOf" srcId="{AB9CAA35-C40D-4B76-B0AB-847D828BC5F4}" destId="{4EE41611-72BE-48CF-BD5F-043BFF21CB20}" srcOrd="0" destOrd="0" presId="urn:microsoft.com/office/officeart/2018/2/layout/IconCircleList"/>
    <dgm:cxn modelId="{B3DD89B7-3C41-41E8-B1D2-87A14481B3E4}" type="presParOf" srcId="{AB9CAA35-C40D-4B76-B0AB-847D828BC5F4}" destId="{05BB519C-2C7F-49C6-9796-B6141265D618}" srcOrd="1" destOrd="0" presId="urn:microsoft.com/office/officeart/2018/2/layout/IconCircleList"/>
    <dgm:cxn modelId="{97D41677-2087-4E16-8BDF-C43833F7817F}" type="presParOf" srcId="{AB9CAA35-C40D-4B76-B0AB-847D828BC5F4}" destId="{153BDDBA-1213-4013-A17C-619B1868561C}" srcOrd="2" destOrd="0" presId="urn:microsoft.com/office/officeart/2018/2/layout/IconCircleList"/>
    <dgm:cxn modelId="{151BB3E5-7331-420B-9368-5B0B8C043455}" type="presParOf" srcId="{AB9CAA35-C40D-4B76-B0AB-847D828BC5F4}" destId="{22AE2A82-555B-4F10-BAA7-54B7DC10324D}" srcOrd="3" destOrd="0" presId="urn:microsoft.com/office/officeart/2018/2/layout/IconCircleList"/>
    <dgm:cxn modelId="{BA65CD96-CE95-4ACC-9989-6BA4C7BE2377}" type="presParOf" srcId="{EAEB8C7B-831B-40DD-85D8-01C98DFC6EDE}" destId="{6AA8CE67-7B11-4AB2-8505-D34A6644EE57}" srcOrd="9" destOrd="0" presId="urn:microsoft.com/office/officeart/2018/2/layout/IconCircleList"/>
    <dgm:cxn modelId="{7A8EB303-BCF9-4822-A5C8-F992DC521EA7}" type="presParOf" srcId="{EAEB8C7B-831B-40DD-85D8-01C98DFC6EDE}" destId="{44FF573C-CBC0-4EF0-9957-C12FE583E8E9}" srcOrd="10" destOrd="0" presId="urn:microsoft.com/office/officeart/2018/2/layout/IconCircleList"/>
    <dgm:cxn modelId="{FE5FA811-4F91-46D1-BB8E-F64F05F8F404}" type="presParOf" srcId="{44FF573C-CBC0-4EF0-9957-C12FE583E8E9}" destId="{0FE876E5-74A5-4405-867E-6A1830217D40}" srcOrd="0" destOrd="0" presId="urn:microsoft.com/office/officeart/2018/2/layout/IconCircleList"/>
    <dgm:cxn modelId="{0FB4D445-418A-4100-A630-0BF788E77287}" type="presParOf" srcId="{44FF573C-CBC0-4EF0-9957-C12FE583E8E9}" destId="{A0E52534-D130-4FC6-B525-E2B68A35F75E}" srcOrd="1" destOrd="0" presId="urn:microsoft.com/office/officeart/2018/2/layout/IconCircleList"/>
    <dgm:cxn modelId="{11E59887-EA49-448B-B8C2-F393FD0B0D1F}" type="presParOf" srcId="{44FF573C-CBC0-4EF0-9957-C12FE583E8E9}" destId="{D2249811-2D2F-4406-90CF-12F681E1F287}" srcOrd="2" destOrd="0" presId="urn:microsoft.com/office/officeart/2018/2/layout/IconCircleList"/>
    <dgm:cxn modelId="{615DED8D-FF4A-4B4B-9E6C-CC1638CEA1C9}" type="presParOf" srcId="{44FF573C-CBC0-4EF0-9957-C12FE583E8E9}" destId="{2F9F268E-D82C-47DA-8D35-45ED97776BB8}"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226955-0D22-4E8A-9547-9B1396F5ED5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D1A3224-2D6C-450C-9C4F-FEC7393D0A22}">
      <dgm:prSet/>
      <dgm:spPr/>
      <dgm:t>
        <a:bodyPr/>
        <a:lstStyle/>
        <a:p>
          <a:pPr>
            <a:lnSpc>
              <a:spcPct val="100000"/>
            </a:lnSpc>
          </a:pPr>
          <a:r>
            <a:rPr lang="en-US"/>
            <a:t>Establish bundling logic and attach to the contract in specific terms</a:t>
          </a:r>
        </a:p>
      </dgm:t>
    </dgm:pt>
    <dgm:pt modelId="{66213CE6-9DA6-4612-9E82-D8F43A0D44E0}" type="parTrans" cxnId="{48D3BD9B-0F65-46D2-AFBA-8B45F42EC540}">
      <dgm:prSet/>
      <dgm:spPr/>
      <dgm:t>
        <a:bodyPr/>
        <a:lstStyle/>
        <a:p>
          <a:endParaRPr lang="en-US" sz="1000"/>
        </a:p>
      </dgm:t>
    </dgm:pt>
    <dgm:pt modelId="{17B95509-7AD3-4BD8-8F1B-76B785AA40A8}" type="sibTrans" cxnId="{48D3BD9B-0F65-46D2-AFBA-8B45F42EC540}">
      <dgm:prSet/>
      <dgm:spPr/>
      <dgm:t>
        <a:bodyPr/>
        <a:lstStyle/>
        <a:p>
          <a:endParaRPr lang="en-US"/>
        </a:p>
      </dgm:t>
    </dgm:pt>
    <dgm:pt modelId="{81F5ED56-064E-43D8-9220-34B9F9A65C53}">
      <dgm:prSet/>
      <dgm:spPr/>
      <dgm:t>
        <a:bodyPr/>
        <a:lstStyle/>
        <a:p>
          <a:pPr>
            <a:lnSpc>
              <a:spcPct val="100000"/>
            </a:lnSpc>
          </a:pPr>
          <a:r>
            <a:rPr lang="en-US"/>
            <a:t>Never assume Medicare rules for coding, billing and/or bundling – even for Medicare when managed care is involved outside of CMS.</a:t>
          </a:r>
        </a:p>
      </dgm:t>
    </dgm:pt>
    <dgm:pt modelId="{ECC83F66-3555-4A38-BDCE-56DDDC080CFD}" type="parTrans" cxnId="{9E4D830A-B9F8-467B-B25F-25CF985F7E80}">
      <dgm:prSet/>
      <dgm:spPr/>
      <dgm:t>
        <a:bodyPr/>
        <a:lstStyle/>
        <a:p>
          <a:endParaRPr lang="en-US" sz="1000"/>
        </a:p>
      </dgm:t>
    </dgm:pt>
    <dgm:pt modelId="{E7990A47-51AB-4A82-8D33-92598A6D9AB7}" type="sibTrans" cxnId="{9E4D830A-B9F8-467B-B25F-25CF985F7E80}">
      <dgm:prSet/>
      <dgm:spPr/>
      <dgm:t>
        <a:bodyPr/>
        <a:lstStyle/>
        <a:p>
          <a:endParaRPr lang="en-US"/>
        </a:p>
      </dgm:t>
    </dgm:pt>
    <dgm:pt modelId="{807D2E73-4A3E-4079-8B91-7A0BCD7F564E}">
      <dgm:prSet/>
      <dgm:spPr/>
      <dgm:t>
        <a:bodyPr/>
        <a:lstStyle/>
        <a:p>
          <a:pPr>
            <a:lnSpc>
              <a:spcPct val="100000"/>
            </a:lnSpc>
          </a:pPr>
          <a:r>
            <a:rPr lang="en-US"/>
            <a:t>Services deemed “non-allowed” should be specified in the contract. If there is no logic; don’t agree. They should be rare and limited in number and occurrence.</a:t>
          </a:r>
        </a:p>
      </dgm:t>
    </dgm:pt>
    <dgm:pt modelId="{2762A69E-A078-4CD9-92E7-BD61FC0364A5}" type="parTrans" cxnId="{51D0F537-CF8C-48DA-8034-5902B0727BCA}">
      <dgm:prSet/>
      <dgm:spPr/>
      <dgm:t>
        <a:bodyPr/>
        <a:lstStyle/>
        <a:p>
          <a:endParaRPr lang="en-US" sz="1000"/>
        </a:p>
      </dgm:t>
    </dgm:pt>
    <dgm:pt modelId="{88929BEE-4CAB-4AC3-BFA3-B87629E435FF}" type="sibTrans" cxnId="{51D0F537-CF8C-48DA-8034-5902B0727BCA}">
      <dgm:prSet/>
      <dgm:spPr/>
      <dgm:t>
        <a:bodyPr/>
        <a:lstStyle/>
        <a:p>
          <a:endParaRPr lang="en-US"/>
        </a:p>
      </dgm:t>
    </dgm:pt>
    <dgm:pt modelId="{8AD87EF0-C2A1-47B0-BA30-1B1C7830060A}">
      <dgm:prSet/>
      <dgm:spPr/>
      <dgm:t>
        <a:bodyPr/>
        <a:lstStyle/>
        <a:p>
          <a:pPr>
            <a:lnSpc>
              <a:spcPct val="100000"/>
            </a:lnSpc>
          </a:pPr>
          <a:r>
            <a:rPr lang="en-US"/>
            <a:t>No services are free if they are required or requested specifically by the patient.</a:t>
          </a:r>
        </a:p>
      </dgm:t>
    </dgm:pt>
    <dgm:pt modelId="{CA4752C7-F834-4225-B439-6FE06BECFD6D}" type="parTrans" cxnId="{F2FAA26F-34E5-4006-A2A6-4DAB5FAD55B9}">
      <dgm:prSet/>
      <dgm:spPr/>
      <dgm:t>
        <a:bodyPr/>
        <a:lstStyle/>
        <a:p>
          <a:endParaRPr lang="en-US" sz="1000"/>
        </a:p>
      </dgm:t>
    </dgm:pt>
    <dgm:pt modelId="{A256B7BB-021A-4C6E-91B2-7FD7313F6F91}" type="sibTrans" cxnId="{F2FAA26F-34E5-4006-A2A6-4DAB5FAD55B9}">
      <dgm:prSet/>
      <dgm:spPr/>
      <dgm:t>
        <a:bodyPr/>
        <a:lstStyle/>
        <a:p>
          <a:endParaRPr lang="en-US"/>
        </a:p>
      </dgm:t>
    </dgm:pt>
    <dgm:pt modelId="{8C02788F-DF89-4826-ACF0-82247F92072D}">
      <dgm:prSet/>
      <dgm:spPr/>
      <dgm:t>
        <a:bodyPr/>
        <a:lstStyle/>
        <a:p>
          <a:pPr>
            <a:lnSpc>
              <a:spcPct val="100000"/>
            </a:lnSpc>
          </a:pPr>
          <a:r>
            <a:rPr lang="en-US"/>
            <a:t>Pay careful attention to contract requirements that make you appeal only to the plan and prevent you from appealing to the state external review mechanism for payment determination.</a:t>
          </a:r>
        </a:p>
      </dgm:t>
    </dgm:pt>
    <dgm:pt modelId="{213C20E3-0E6E-4CB3-B01A-00DA5CDA07FF}" type="parTrans" cxnId="{64ECAD46-F9EC-4301-83E7-CB18B138ED3A}">
      <dgm:prSet/>
      <dgm:spPr/>
      <dgm:t>
        <a:bodyPr/>
        <a:lstStyle/>
        <a:p>
          <a:endParaRPr lang="en-US" sz="1000"/>
        </a:p>
      </dgm:t>
    </dgm:pt>
    <dgm:pt modelId="{7A3CA6F2-1EC9-4B31-A555-27CE1078AD90}" type="sibTrans" cxnId="{64ECAD46-F9EC-4301-83E7-CB18B138ED3A}">
      <dgm:prSet/>
      <dgm:spPr/>
      <dgm:t>
        <a:bodyPr/>
        <a:lstStyle/>
        <a:p>
          <a:endParaRPr lang="en-US"/>
        </a:p>
      </dgm:t>
    </dgm:pt>
    <dgm:pt modelId="{441F6B04-8B29-4626-A480-01CDAB5685A9}" type="pres">
      <dgm:prSet presAssocID="{8E226955-0D22-4E8A-9547-9B1396F5ED5B}" presName="root" presStyleCnt="0">
        <dgm:presLayoutVars>
          <dgm:dir/>
          <dgm:resizeHandles val="exact"/>
        </dgm:presLayoutVars>
      </dgm:prSet>
      <dgm:spPr/>
    </dgm:pt>
    <dgm:pt modelId="{4EEE95BA-36FA-492B-99E5-B19CE6A445CD}" type="pres">
      <dgm:prSet presAssocID="{0D1A3224-2D6C-450C-9C4F-FEC7393D0A22}" presName="compNode" presStyleCnt="0"/>
      <dgm:spPr/>
    </dgm:pt>
    <dgm:pt modelId="{19777F8C-C4E7-49A9-858D-263D9C6350D3}" type="pres">
      <dgm:prSet presAssocID="{0D1A3224-2D6C-450C-9C4F-FEC7393D0A22}" presName="bgRect" presStyleLbl="bgShp" presStyleIdx="0" presStyleCnt="5"/>
      <dgm:spPr/>
    </dgm:pt>
    <dgm:pt modelId="{C0B15EE9-1153-4132-96C9-717B0F8CD5BD}" type="pres">
      <dgm:prSet presAssocID="{0D1A3224-2D6C-450C-9C4F-FEC7393D0A2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3D2D029F-6B74-4EAE-9FDB-7AD3F7BEE38D}" type="pres">
      <dgm:prSet presAssocID="{0D1A3224-2D6C-450C-9C4F-FEC7393D0A22}" presName="spaceRect" presStyleCnt="0"/>
      <dgm:spPr/>
    </dgm:pt>
    <dgm:pt modelId="{F7EA5F7D-B0E4-4641-B4B4-EED9782801EB}" type="pres">
      <dgm:prSet presAssocID="{0D1A3224-2D6C-450C-9C4F-FEC7393D0A22}" presName="parTx" presStyleLbl="revTx" presStyleIdx="0" presStyleCnt="5">
        <dgm:presLayoutVars>
          <dgm:chMax val="0"/>
          <dgm:chPref val="0"/>
        </dgm:presLayoutVars>
      </dgm:prSet>
      <dgm:spPr/>
    </dgm:pt>
    <dgm:pt modelId="{D8470056-FE72-443E-B5F7-AADADB2E2CB0}" type="pres">
      <dgm:prSet presAssocID="{17B95509-7AD3-4BD8-8F1B-76B785AA40A8}" presName="sibTrans" presStyleCnt="0"/>
      <dgm:spPr/>
    </dgm:pt>
    <dgm:pt modelId="{9D6DC968-8CFC-418D-B19A-3E0FF43B7E55}" type="pres">
      <dgm:prSet presAssocID="{81F5ED56-064E-43D8-9220-34B9F9A65C53}" presName="compNode" presStyleCnt="0"/>
      <dgm:spPr/>
    </dgm:pt>
    <dgm:pt modelId="{4D3CF66F-888F-457B-ABB4-C3A12FC89392}" type="pres">
      <dgm:prSet presAssocID="{81F5ED56-064E-43D8-9220-34B9F9A65C53}" presName="bgRect" presStyleLbl="bgShp" presStyleIdx="1" presStyleCnt="5"/>
      <dgm:spPr/>
    </dgm:pt>
    <dgm:pt modelId="{96446179-46D9-4227-92BE-2AFBDD8C93A0}" type="pres">
      <dgm:prSet presAssocID="{81F5ED56-064E-43D8-9220-34B9F9A65C5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05CDE714-3F21-47A6-B5BA-2234FE78FDA5}" type="pres">
      <dgm:prSet presAssocID="{81F5ED56-064E-43D8-9220-34B9F9A65C53}" presName="spaceRect" presStyleCnt="0"/>
      <dgm:spPr/>
    </dgm:pt>
    <dgm:pt modelId="{2E5A6DC4-C5B7-4167-AB22-39C69F96FD44}" type="pres">
      <dgm:prSet presAssocID="{81F5ED56-064E-43D8-9220-34B9F9A65C53}" presName="parTx" presStyleLbl="revTx" presStyleIdx="1" presStyleCnt="5">
        <dgm:presLayoutVars>
          <dgm:chMax val="0"/>
          <dgm:chPref val="0"/>
        </dgm:presLayoutVars>
      </dgm:prSet>
      <dgm:spPr/>
    </dgm:pt>
    <dgm:pt modelId="{312FBE36-BA27-4796-8AE3-1E84C7829C96}" type="pres">
      <dgm:prSet presAssocID="{E7990A47-51AB-4A82-8D33-92598A6D9AB7}" presName="sibTrans" presStyleCnt="0"/>
      <dgm:spPr/>
    </dgm:pt>
    <dgm:pt modelId="{2F9971F8-E4DA-4DBF-9481-45A28FA59BD5}" type="pres">
      <dgm:prSet presAssocID="{807D2E73-4A3E-4079-8B91-7A0BCD7F564E}" presName="compNode" presStyleCnt="0"/>
      <dgm:spPr/>
    </dgm:pt>
    <dgm:pt modelId="{FD83A3EA-A64D-44EB-8DFB-8C6B2578D977}" type="pres">
      <dgm:prSet presAssocID="{807D2E73-4A3E-4079-8B91-7A0BCD7F564E}" presName="bgRect" presStyleLbl="bgShp" presStyleIdx="2" presStyleCnt="5"/>
      <dgm:spPr/>
    </dgm:pt>
    <dgm:pt modelId="{BC3073C8-2F17-48FD-B641-700E12E1AA24}" type="pres">
      <dgm:prSet presAssocID="{807D2E73-4A3E-4079-8B91-7A0BCD7F564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tract"/>
        </a:ext>
      </dgm:extLst>
    </dgm:pt>
    <dgm:pt modelId="{B694C959-0AAA-47FB-A6A7-711435BDD9F1}" type="pres">
      <dgm:prSet presAssocID="{807D2E73-4A3E-4079-8B91-7A0BCD7F564E}" presName="spaceRect" presStyleCnt="0"/>
      <dgm:spPr/>
    </dgm:pt>
    <dgm:pt modelId="{F198FAB2-5BB6-483A-AFBF-7917B0EB860B}" type="pres">
      <dgm:prSet presAssocID="{807D2E73-4A3E-4079-8B91-7A0BCD7F564E}" presName="parTx" presStyleLbl="revTx" presStyleIdx="2" presStyleCnt="5">
        <dgm:presLayoutVars>
          <dgm:chMax val="0"/>
          <dgm:chPref val="0"/>
        </dgm:presLayoutVars>
      </dgm:prSet>
      <dgm:spPr/>
    </dgm:pt>
    <dgm:pt modelId="{A146943F-0BA3-4F60-8998-94913EACCAFA}" type="pres">
      <dgm:prSet presAssocID="{88929BEE-4CAB-4AC3-BFA3-B87629E435FF}" presName="sibTrans" presStyleCnt="0"/>
      <dgm:spPr/>
    </dgm:pt>
    <dgm:pt modelId="{AFC39A66-5BF8-491E-AE66-659F4DDC9124}" type="pres">
      <dgm:prSet presAssocID="{8AD87EF0-C2A1-47B0-BA30-1B1C7830060A}" presName="compNode" presStyleCnt="0"/>
      <dgm:spPr/>
    </dgm:pt>
    <dgm:pt modelId="{AB2A83FC-B317-4FF4-A355-987A3396BE64}" type="pres">
      <dgm:prSet presAssocID="{8AD87EF0-C2A1-47B0-BA30-1B1C7830060A}" presName="bgRect" presStyleLbl="bgShp" presStyleIdx="3" presStyleCnt="5"/>
      <dgm:spPr/>
    </dgm:pt>
    <dgm:pt modelId="{0A336AEF-8D4A-47E0-A7B1-64FE88E87615}" type="pres">
      <dgm:prSet presAssocID="{8AD87EF0-C2A1-47B0-BA30-1B1C7830060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tor"/>
        </a:ext>
      </dgm:extLst>
    </dgm:pt>
    <dgm:pt modelId="{F286F0C3-D849-40E4-B748-6977755211FA}" type="pres">
      <dgm:prSet presAssocID="{8AD87EF0-C2A1-47B0-BA30-1B1C7830060A}" presName="spaceRect" presStyleCnt="0"/>
      <dgm:spPr/>
    </dgm:pt>
    <dgm:pt modelId="{D618DE88-FF91-4852-A15C-2C75E8580CF6}" type="pres">
      <dgm:prSet presAssocID="{8AD87EF0-C2A1-47B0-BA30-1B1C7830060A}" presName="parTx" presStyleLbl="revTx" presStyleIdx="3" presStyleCnt="5">
        <dgm:presLayoutVars>
          <dgm:chMax val="0"/>
          <dgm:chPref val="0"/>
        </dgm:presLayoutVars>
      </dgm:prSet>
      <dgm:spPr/>
    </dgm:pt>
    <dgm:pt modelId="{1E7C2683-BF70-4BEA-AEB7-A2AB662B9A84}" type="pres">
      <dgm:prSet presAssocID="{A256B7BB-021A-4C6E-91B2-7FD7313F6F91}" presName="sibTrans" presStyleCnt="0"/>
      <dgm:spPr/>
    </dgm:pt>
    <dgm:pt modelId="{B426406B-99F3-4247-A55D-F431F1A88358}" type="pres">
      <dgm:prSet presAssocID="{8C02788F-DF89-4826-ACF0-82247F92072D}" presName="compNode" presStyleCnt="0"/>
      <dgm:spPr/>
    </dgm:pt>
    <dgm:pt modelId="{BF07A2AF-91E9-4FBD-BC57-6904615DF0A0}" type="pres">
      <dgm:prSet presAssocID="{8C02788F-DF89-4826-ACF0-82247F92072D}" presName="bgRect" presStyleLbl="bgShp" presStyleIdx="4" presStyleCnt="5"/>
      <dgm:spPr/>
    </dgm:pt>
    <dgm:pt modelId="{AE6710D1-5E1A-4F58-9AFA-D544ED0497D5}" type="pres">
      <dgm:prSet presAssocID="{8C02788F-DF89-4826-ACF0-82247F92072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Judge"/>
        </a:ext>
      </dgm:extLst>
    </dgm:pt>
    <dgm:pt modelId="{35C051D5-8904-478D-93C7-0ACEDD002668}" type="pres">
      <dgm:prSet presAssocID="{8C02788F-DF89-4826-ACF0-82247F92072D}" presName="spaceRect" presStyleCnt="0"/>
      <dgm:spPr/>
    </dgm:pt>
    <dgm:pt modelId="{D656027F-D2E1-43FA-8E0B-10483A319B2D}" type="pres">
      <dgm:prSet presAssocID="{8C02788F-DF89-4826-ACF0-82247F92072D}" presName="parTx" presStyleLbl="revTx" presStyleIdx="4" presStyleCnt="5">
        <dgm:presLayoutVars>
          <dgm:chMax val="0"/>
          <dgm:chPref val="0"/>
        </dgm:presLayoutVars>
      </dgm:prSet>
      <dgm:spPr/>
    </dgm:pt>
  </dgm:ptLst>
  <dgm:cxnLst>
    <dgm:cxn modelId="{9E4D830A-B9F8-467B-B25F-25CF985F7E80}" srcId="{8E226955-0D22-4E8A-9547-9B1396F5ED5B}" destId="{81F5ED56-064E-43D8-9220-34B9F9A65C53}" srcOrd="1" destOrd="0" parTransId="{ECC83F66-3555-4A38-BDCE-56DDDC080CFD}" sibTransId="{E7990A47-51AB-4A82-8D33-92598A6D9AB7}"/>
    <dgm:cxn modelId="{2F94CE2E-6DCD-49E1-82D6-3954A84E111F}" type="presOf" srcId="{8AD87EF0-C2A1-47B0-BA30-1B1C7830060A}" destId="{D618DE88-FF91-4852-A15C-2C75E8580CF6}" srcOrd="0" destOrd="0" presId="urn:microsoft.com/office/officeart/2018/2/layout/IconVerticalSolidList"/>
    <dgm:cxn modelId="{51D0F537-CF8C-48DA-8034-5902B0727BCA}" srcId="{8E226955-0D22-4E8A-9547-9B1396F5ED5B}" destId="{807D2E73-4A3E-4079-8B91-7A0BCD7F564E}" srcOrd="2" destOrd="0" parTransId="{2762A69E-A078-4CD9-92E7-BD61FC0364A5}" sibTransId="{88929BEE-4CAB-4AC3-BFA3-B87629E435FF}"/>
    <dgm:cxn modelId="{35B8AC5B-E7FF-42AC-BE2F-9A91E3996906}" type="presOf" srcId="{81F5ED56-064E-43D8-9220-34B9F9A65C53}" destId="{2E5A6DC4-C5B7-4167-AB22-39C69F96FD44}" srcOrd="0" destOrd="0" presId="urn:microsoft.com/office/officeart/2018/2/layout/IconVerticalSolidList"/>
    <dgm:cxn modelId="{0F9A1E46-2D8F-45A0-B63C-FE5B3140F347}" type="presOf" srcId="{0D1A3224-2D6C-450C-9C4F-FEC7393D0A22}" destId="{F7EA5F7D-B0E4-4641-B4B4-EED9782801EB}" srcOrd="0" destOrd="0" presId="urn:microsoft.com/office/officeart/2018/2/layout/IconVerticalSolidList"/>
    <dgm:cxn modelId="{64ECAD46-F9EC-4301-83E7-CB18B138ED3A}" srcId="{8E226955-0D22-4E8A-9547-9B1396F5ED5B}" destId="{8C02788F-DF89-4826-ACF0-82247F92072D}" srcOrd="4" destOrd="0" parTransId="{213C20E3-0E6E-4CB3-B01A-00DA5CDA07FF}" sibTransId="{7A3CA6F2-1EC9-4B31-A555-27CE1078AD90}"/>
    <dgm:cxn modelId="{F9EFF067-5308-414E-8D08-D8C0E0347E2C}" type="presOf" srcId="{8E226955-0D22-4E8A-9547-9B1396F5ED5B}" destId="{441F6B04-8B29-4626-A480-01CDAB5685A9}" srcOrd="0" destOrd="0" presId="urn:microsoft.com/office/officeart/2018/2/layout/IconVerticalSolidList"/>
    <dgm:cxn modelId="{8198394E-9140-4FC0-A725-862577ADD8B3}" type="presOf" srcId="{8C02788F-DF89-4826-ACF0-82247F92072D}" destId="{D656027F-D2E1-43FA-8E0B-10483A319B2D}" srcOrd="0" destOrd="0" presId="urn:microsoft.com/office/officeart/2018/2/layout/IconVerticalSolidList"/>
    <dgm:cxn modelId="{F2FAA26F-34E5-4006-A2A6-4DAB5FAD55B9}" srcId="{8E226955-0D22-4E8A-9547-9B1396F5ED5B}" destId="{8AD87EF0-C2A1-47B0-BA30-1B1C7830060A}" srcOrd="3" destOrd="0" parTransId="{CA4752C7-F834-4225-B439-6FE06BECFD6D}" sibTransId="{A256B7BB-021A-4C6E-91B2-7FD7313F6F91}"/>
    <dgm:cxn modelId="{FD4B9C8F-96AE-453D-A34A-1BD7D045BCDD}" type="presOf" srcId="{807D2E73-4A3E-4079-8B91-7A0BCD7F564E}" destId="{F198FAB2-5BB6-483A-AFBF-7917B0EB860B}" srcOrd="0" destOrd="0" presId="urn:microsoft.com/office/officeart/2018/2/layout/IconVerticalSolidList"/>
    <dgm:cxn modelId="{48D3BD9B-0F65-46D2-AFBA-8B45F42EC540}" srcId="{8E226955-0D22-4E8A-9547-9B1396F5ED5B}" destId="{0D1A3224-2D6C-450C-9C4F-FEC7393D0A22}" srcOrd="0" destOrd="0" parTransId="{66213CE6-9DA6-4612-9E82-D8F43A0D44E0}" sibTransId="{17B95509-7AD3-4BD8-8F1B-76B785AA40A8}"/>
    <dgm:cxn modelId="{C82F89E7-6232-4EA7-A2D0-7DEB56092695}" type="presParOf" srcId="{441F6B04-8B29-4626-A480-01CDAB5685A9}" destId="{4EEE95BA-36FA-492B-99E5-B19CE6A445CD}" srcOrd="0" destOrd="0" presId="urn:microsoft.com/office/officeart/2018/2/layout/IconVerticalSolidList"/>
    <dgm:cxn modelId="{AC255F40-59A3-4E4B-9A0F-58F61BFFCE2D}" type="presParOf" srcId="{4EEE95BA-36FA-492B-99E5-B19CE6A445CD}" destId="{19777F8C-C4E7-49A9-858D-263D9C6350D3}" srcOrd="0" destOrd="0" presId="urn:microsoft.com/office/officeart/2018/2/layout/IconVerticalSolidList"/>
    <dgm:cxn modelId="{DD8DF183-3C82-4351-8D6B-44897533613E}" type="presParOf" srcId="{4EEE95BA-36FA-492B-99E5-B19CE6A445CD}" destId="{C0B15EE9-1153-4132-96C9-717B0F8CD5BD}" srcOrd="1" destOrd="0" presId="urn:microsoft.com/office/officeart/2018/2/layout/IconVerticalSolidList"/>
    <dgm:cxn modelId="{FEEB9538-5E3A-4187-A34B-CCF86B9ACEAD}" type="presParOf" srcId="{4EEE95BA-36FA-492B-99E5-B19CE6A445CD}" destId="{3D2D029F-6B74-4EAE-9FDB-7AD3F7BEE38D}" srcOrd="2" destOrd="0" presId="urn:microsoft.com/office/officeart/2018/2/layout/IconVerticalSolidList"/>
    <dgm:cxn modelId="{8A605E1B-8566-4284-A108-4C718CAF6B5D}" type="presParOf" srcId="{4EEE95BA-36FA-492B-99E5-B19CE6A445CD}" destId="{F7EA5F7D-B0E4-4641-B4B4-EED9782801EB}" srcOrd="3" destOrd="0" presId="urn:microsoft.com/office/officeart/2018/2/layout/IconVerticalSolidList"/>
    <dgm:cxn modelId="{59EA4E26-723E-499A-AF61-EC0FD4BE032B}" type="presParOf" srcId="{441F6B04-8B29-4626-A480-01CDAB5685A9}" destId="{D8470056-FE72-443E-B5F7-AADADB2E2CB0}" srcOrd="1" destOrd="0" presId="urn:microsoft.com/office/officeart/2018/2/layout/IconVerticalSolidList"/>
    <dgm:cxn modelId="{F7B26822-2629-427C-BAB1-DC6111B4E8CD}" type="presParOf" srcId="{441F6B04-8B29-4626-A480-01CDAB5685A9}" destId="{9D6DC968-8CFC-418D-B19A-3E0FF43B7E55}" srcOrd="2" destOrd="0" presId="urn:microsoft.com/office/officeart/2018/2/layout/IconVerticalSolidList"/>
    <dgm:cxn modelId="{5AD15531-4552-4E27-A313-A0DCE6A0412F}" type="presParOf" srcId="{9D6DC968-8CFC-418D-B19A-3E0FF43B7E55}" destId="{4D3CF66F-888F-457B-ABB4-C3A12FC89392}" srcOrd="0" destOrd="0" presId="urn:microsoft.com/office/officeart/2018/2/layout/IconVerticalSolidList"/>
    <dgm:cxn modelId="{571706F1-D447-4FB7-B5D7-0BA14F316AFA}" type="presParOf" srcId="{9D6DC968-8CFC-418D-B19A-3E0FF43B7E55}" destId="{96446179-46D9-4227-92BE-2AFBDD8C93A0}" srcOrd="1" destOrd="0" presId="urn:microsoft.com/office/officeart/2018/2/layout/IconVerticalSolidList"/>
    <dgm:cxn modelId="{ADAD94C8-73A8-43EE-BDCD-4CF82FE8FD86}" type="presParOf" srcId="{9D6DC968-8CFC-418D-B19A-3E0FF43B7E55}" destId="{05CDE714-3F21-47A6-B5BA-2234FE78FDA5}" srcOrd="2" destOrd="0" presId="urn:microsoft.com/office/officeart/2018/2/layout/IconVerticalSolidList"/>
    <dgm:cxn modelId="{629AD989-D5A3-4CA3-BE32-D3C40A1506CF}" type="presParOf" srcId="{9D6DC968-8CFC-418D-B19A-3E0FF43B7E55}" destId="{2E5A6DC4-C5B7-4167-AB22-39C69F96FD44}" srcOrd="3" destOrd="0" presId="urn:microsoft.com/office/officeart/2018/2/layout/IconVerticalSolidList"/>
    <dgm:cxn modelId="{DEF5EBB3-ADAB-47A7-8991-28BEC8C47A5F}" type="presParOf" srcId="{441F6B04-8B29-4626-A480-01CDAB5685A9}" destId="{312FBE36-BA27-4796-8AE3-1E84C7829C96}" srcOrd="3" destOrd="0" presId="urn:microsoft.com/office/officeart/2018/2/layout/IconVerticalSolidList"/>
    <dgm:cxn modelId="{228CF676-CDAA-4142-A167-B559F59C2BE6}" type="presParOf" srcId="{441F6B04-8B29-4626-A480-01CDAB5685A9}" destId="{2F9971F8-E4DA-4DBF-9481-45A28FA59BD5}" srcOrd="4" destOrd="0" presId="urn:microsoft.com/office/officeart/2018/2/layout/IconVerticalSolidList"/>
    <dgm:cxn modelId="{D860E4B1-C0D6-4438-8E90-51A27B841060}" type="presParOf" srcId="{2F9971F8-E4DA-4DBF-9481-45A28FA59BD5}" destId="{FD83A3EA-A64D-44EB-8DFB-8C6B2578D977}" srcOrd="0" destOrd="0" presId="urn:microsoft.com/office/officeart/2018/2/layout/IconVerticalSolidList"/>
    <dgm:cxn modelId="{AB681B8A-9793-4CA1-85B5-10D0B7E06C69}" type="presParOf" srcId="{2F9971F8-E4DA-4DBF-9481-45A28FA59BD5}" destId="{BC3073C8-2F17-48FD-B641-700E12E1AA24}" srcOrd="1" destOrd="0" presId="urn:microsoft.com/office/officeart/2018/2/layout/IconVerticalSolidList"/>
    <dgm:cxn modelId="{95A1DE6E-2292-4CCE-9DFF-DAFB776D2DE4}" type="presParOf" srcId="{2F9971F8-E4DA-4DBF-9481-45A28FA59BD5}" destId="{B694C959-0AAA-47FB-A6A7-711435BDD9F1}" srcOrd="2" destOrd="0" presId="urn:microsoft.com/office/officeart/2018/2/layout/IconVerticalSolidList"/>
    <dgm:cxn modelId="{48DD6CE8-F8D5-4B1C-8D8C-F1AC4D014DB4}" type="presParOf" srcId="{2F9971F8-E4DA-4DBF-9481-45A28FA59BD5}" destId="{F198FAB2-5BB6-483A-AFBF-7917B0EB860B}" srcOrd="3" destOrd="0" presId="urn:microsoft.com/office/officeart/2018/2/layout/IconVerticalSolidList"/>
    <dgm:cxn modelId="{F03E9578-96E9-4EDD-B537-512128F89A7E}" type="presParOf" srcId="{441F6B04-8B29-4626-A480-01CDAB5685A9}" destId="{A146943F-0BA3-4F60-8998-94913EACCAFA}" srcOrd="5" destOrd="0" presId="urn:microsoft.com/office/officeart/2018/2/layout/IconVerticalSolidList"/>
    <dgm:cxn modelId="{E4ADF622-C8D7-4D58-B412-13755AE0A3E5}" type="presParOf" srcId="{441F6B04-8B29-4626-A480-01CDAB5685A9}" destId="{AFC39A66-5BF8-491E-AE66-659F4DDC9124}" srcOrd="6" destOrd="0" presId="urn:microsoft.com/office/officeart/2018/2/layout/IconVerticalSolidList"/>
    <dgm:cxn modelId="{C93E9A82-C95D-4852-A10D-731CBD5660D8}" type="presParOf" srcId="{AFC39A66-5BF8-491E-AE66-659F4DDC9124}" destId="{AB2A83FC-B317-4FF4-A355-987A3396BE64}" srcOrd="0" destOrd="0" presId="urn:microsoft.com/office/officeart/2018/2/layout/IconVerticalSolidList"/>
    <dgm:cxn modelId="{FC5247C9-0AC6-4D08-A0B7-B68170B2079D}" type="presParOf" srcId="{AFC39A66-5BF8-491E-AE66-659F4DDC9124}" destId="{0A336AEF-8D4A-47E0-A7B1-64FE88E87615}" srcOrd="1" destOrd="0" presId="urn:microsoft.com/office/officeart/2018/2/layout/IconVerticalSolidList"/>
    <dgm:cxn modelId="{334F186F-AD64-41A2-885A-A67DE9D73C86}" type="presParOf" srcId="{AFC39A66-5BF8-491E-AE66-659F4DDC9124}" destId="{F286F0C3-D849-40E4-B748-6977755211FA}" srcOrd="2" destOrd="0" presId="urn:microsoft.com/office/officeart/2018/2/layout/IconVerticalSolidList"/>
    <dgm:cxn modelId="{1298A667-F55F-43A4-994F-A7D8A2F857DB}" type="presParOf" srcId="{AFC39A66-5BF8-491E-AE66-659F4DDC9124}" destId="{D618DE88-FF91-4852-A15C-2C75E8580CF6}" srcOrd="3" destOrd="0" presId="urn:microsoft.com/office/officeart/2018/2/layout/IconVerticalSolidList"/>
    <dgm:cxn modelId="{5FF4DCD9-AB46-44DB-896D-74F1B8C3AEBF}" type="presParOf" srcId="{441F6B04-8B29-4626-A480-01CDAB5685A9}" destId="{1E7C2683-BF70-4BEA-AEB7-A2AB662B9A84}" srcOrd="7" destOrd="0" presId="urn:microsoft.com/office/officeart/2018/2/layout/IconVerticalSolidList"/>
    <dgm:cxn modelId="{C62F4796-0595-45F9-BAFA-347287E99E41}" type="presParOf" srcId="{441F6B04-8B29-4626-A480-01CDAB5685A9}" destId="{B426406B-99F3-4247-A55D-F431F1A88358}" srcOrd="8" destOrd="0" presId="urn:microsoft.com/office/officeart/2018/2/layout/IconVerticalSolidList"/>
    <dgm:cxn modelId="{2160D416-B15A-463C-8AF2-C69FD4D1BAE6}" type="presParOf" srcId="{B426406B-99F3-4247-A55D-F431F1A88358}" destId="{BF07A2AF-91E9-4FBD-BC57-6904615DF0A0}" srcOrd="0" destOrd="0" presId="urn:microsoft.com/office/officeart/2018/2/layout/IconVerticalSolidList"/>
    <dgm:cxn modelId="{1C6A91AC-1BB9-403D-BC37-EEB0574984F3}" type="presParOf" srcId="{B426406B-99F3-4247-A55D-F431F1A88358}" destId="{AE6710D1-5E1A-4F58-9AFA-D544ED0497D5}" srcOrd="1" destOrd="0" presId="urn:microsoft.com/office/officeart/2018/2/layout/IconVerticalSolidList"/>
    <dgm:cxn modelId="{C603454C-83EF-4D82-A871-91E7BE7D3F1D}" type="presParOf" srcId="{B426406B-99F3-4247-A55D-F431F1A88358}" destId="{35C051D5-8904-478D-93C7-0ACEDD002668}" srcOrd="2" destOrd="0" presId="urn:microsoft.com/office/officeart/2018/2/layout/IconVerticalSolidList"/>
    <dgm:cxn modelId="{EE543DB0-B42D-4474-ADE7-989565F30A88}" type="presParOf" srcId="{B426406B-99F3-4247-A55D-F431F1A88358}" destId="{D656027F-D2E1-43FA-8E0B-10483A319B2D}"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BFE804-BCAF-44EE-9FB3-BAB43AEB052B}"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1E709B33-E02A-4FFC-8644-AF447C0C2FCF}">
      <dgm:prSet/>
      <dgm:spPr/>
      <dgm:t>
        <a:bodyPr/>
        <a:lstStyle/>
        <a:p>
          <a:pPr rtl="0"/>
          <a:r>
            <a:rPr lang="en-US"/>
            <a:t>Reasonable advance written notice is all that should be required on routine fee increases or changes.</a:t>
          </a:r>
        </a:p>
      </dgm:t>
    </dgm:pt>
    <dgm:pt modelId="{A2E686EB-9084-4F00-BC8F-9775EA70D42E}" type="parTrans" cxnId="{35704904-FB77-4F5A-891C-DA1751FD7F19}">
      <dgm:prSet/>
      <dgm:spPr/>
      <dgm:t>
        <a:bodyPr/>
        <a:lstStyle/>
        <a:p>
          <a:endParaRPr lang="en-US" sz="1050"/>
        </a:p>
      </dgm:t>
    </dgm:pt>
    <dgm:pt modelId="{8F87BBC0-E55C-433A-9410-FE4F13C1CF4C}" type="sibTrans" cxnId="{35704904-FB77-4F5A-891C-DA1751FD7F19}">
      <dgm:prSet/>
      <dgm:spPr/>
      <dgm:t>
        <a:bodyPr/>
        <a:lstStyle/>
        <a:p>
          <a:endParaRPr lang="en-US"/>
        </a:p>
      </dgm:t>
    </dgm:pt>
    <dgm:pt modelId="{D8212B63-04DF-4B18-9A8A-B02FEA603FFA}">
      <dgm:prSet/>
      <dgm:spPr/>
      <dgm:t>
        <a:bodyPr/>
        <a:lstStyle/>
        <a:p>
          <a:pPr rtl="0"/>
          <a:r>
            <a:rPr lang="en-US"/>
            <a:t>New services that must be added may require additional negotiation to ensure coverage and payment expectations are met.</a:t>
          </a:r>
        </a:p>
      </dgm:t>
    </dgm:pt>
    <dgm:pt modelId="{D1279DD2-51D0-44E8-A64D-7EA20685E406}" type="parTrans" cxnId="{FB4ECA0A-251C-4D24-AF4C-A32AA912FDA3}">
      <dgm:prSet/>
      <dgm:spPr/>
      <dgm:t>
        <a:bodyPr/>
        <a:lstStyle/>
        <a:p>
          <a:endParaRPr lang="en-US" sz="1050"/>
        </a:p>
      </dgm:t>
    </dgm:pt>
    <dgm:pt modelId="{36F4040A-9736-4951-9B2E-F88ADB45994E}" type="sibTrans" cxnId="{FB4ECA0A-251C-4D24-AF4C-A32AA912FDA3}">
      <dgm:prSet/>
      <dgm:spPr/>
      <dgm:t>
        <a:bodyPr/>
        <a:lstStyle/>
        <a:p>
          <a:endParaRPr lang="en-US"/>
        </a:p>
      </dgm:t>
    </dgm:pt>
    <dgm:pt modelId="{CB34AE3A-2EC4-46EC-B486-FA452C3D0393}">
      <dgm:prSet/>
      <dgm:spPr/>
      <dgm:t>
        <a:bodyPr/>
        <a:lstStyle/>
        <a:p>
          <a:pPr rtl="0"/>
          <a:r>
            <a:rPr lang="en-US"/>
            <a:t>Brand name changes for which a new NDC or J Code is anticipated, for services already contracted, should be a notification as a formality, if at all, but should be mentioned so that the entire understanding is evidenced in the contract.</a:t>
          </a:r>
        </a:p>
      </dgm:t>
    </dgm:pt>
    <dgm:pt modelId="{37FFD1A5-6260-4EA0-AE73-C59C75F99E88}" type="parTrans" cxnId="{206B0AA6-0AA6-450E-A243-E14433BC440C}">
      <dgm:prSet/>
      <dgm:spPr/>
      <dgm:t>
        <a:bodyPr/>
        <a:lstStyle/>
        <a:p>
          <a:endParaRPr lang="en-US" sz="1050"/>
        </a:p>
      </dgm:t>
    </dgm:pt>
    <dgm:pt modelId="{B07D5C00-93E2-41FE-9934-B3B1C8FAEC63}" type="sibTrans" cxnId="{206B0AA6-0AA6-450E-A243-E14433BC440C}">
      <dgm:prSet/>
      <dgm:spPr/>
      <dgm:t>
        <a:bodyPr/>
        <a:lstStyle/>
        <a:p>
          <a:endParaRPr lang="en-US"/>
        </a:p>
      </dgm:t>
    </dgm:pt>
    <dgm:pt modelId="{37453E41-F09C-4DE5-A81A-788FCF7F9CC8}" type="pres">
      <dgm:prSet presAssocID="{4CBFE804-BCAF-44EE-9FB3-BAB43AEB052B}" presName="vert0" presStyleCnt="0">
        <dgm:presLayoutVars>
          <dgm:dir/>
          <dgm:animOne val="branch"/>
          <dgm:animLvl val="lvl"/>
        </dgm:presLayoutVars>
      </dgm:prSet>
      <dgm:spPr/>
    </dgm:pt>
    <dgm:pt modelId="{A1A16317-31D7-4141-B939-F2018178A722}" type="pres">
      <dgm:prSet presAssocID="{1E709B33-E02A-4FFC-8644-AF447C0C2FCF}" presName="thickLine" presStyleLbl="alignNode1" presStyleIdx="0" presStyleCnt="3"/>
      <dgm:spPr/>
    </dgm:pt>
    <dgm:pt modelId="{C46B13D6-CB45-4D67-8475-9FAF9B9AD407}" type="pres">
      <dgm:prSet presAssocID="{1E709B33-E02A-4FFC-8644-AF447C0C2FCF}" presName="horz1" presStyleCnt="0"/>
      <dgm:spPr/>
    </dgm:pt>
    <dgm:pt modelId="{9851EF73-4982-4D81-AA70-D5BD82C6AB47}" type="pres">
      <dgm:prSet presAssocID="{1E709B33-E02A-4FFC-8644-AF447C0C2FCF}" presName="tx1" presStyleLbl="revTx" presStyleIdx="0" presStyleCnt="3"/>
      <dgm:spPr/>
    </dgm:pt>
    <dgm:pt modelId="{C5E6ABFA-62DB-4CE8-B1A9-DE0B83E08D8A}" type="pres">
      <dgm:prSet presAssocID="{1E709B33-E02A-4FFC-8644-AF447C0C2FCF}" presName="vert1" presStyleCnt="0"/>
      <dgm:spPr/>
    </dgm:pt>
    <dgm:pt modelId="{88454F54-0937-4F77-9D96-A92F077EF72F}" type="pres">
      <dgm:prSet presAssocID="{D8212B63-04DF-4B18-9A8A-B02FEA603FFA}" presName="thickLine" presStyleLbl="alignNode1" presStyleIdx="1" presStyleCnt="3"/>
      <dgm:spPr/>
    </dgm:pt>
    <dgm:pt modelId="{91812CE8-56F7-4BB2-B390-A45375821168}" type="pres">
      <dgm:prSet presAssocID="{D8212B63-04DF-4B18-9A8A-B02FEA603FFA}" presName="horz1" presStyleCnt="0"/>
      <dgm:spPr/>
    </dgm:pt>
    <dgm:pt modelId="{ED0E06FC-DBDA-4685-A2E6-D4D756930546}" type="pres">
      <dgm:prSet presAssocID="{D8212B63-04DF-4B18-9A8A-B02FEA603FFA}" presName="tx1" presStyleLbl="revTx" presStyleIdx="1" presStyleCnt="3"/>
      <dgm:spPr/>
    </dgm:pt>
    <dgm:pt modelId="{69603D7B-471D-43DD-91E3-C8E1A25E8CDE}" type="pres">
      <dgm:prSet presAssocID="{D8212B63-04DF-4B18-9A8A-B02FEA603FFA}" presName="vert1" presStyleCnt="0"/>
      <dgm:spPr/>
    </dgm:pt>
    <dgm:pt modelId="{6C7D9A03-5752-4FAE-942D-4C62487136CF}" type="pres">
      <dgm:prSet presAssocID="{CB34AE3A-2EC4-46EC-B486-FA452C3D0393}" presName="thickLine" presStyleLbl="alignNode1" presStyleIdx="2" presStyleCnt="3"/>
      <dgm:spPr/>
    </dgm:pt>
    <dgm:pt modelId="{EF521108-C47B-46C8-9FC7-6F473094BAA1}" type="pres">
      <dgm:prSet presAssocID="{CB34AE3A-2EC4-46EC-B486-FA452C3D0393}" presName="horz1" presStyleCnt="0"/>
      <dgm:spPr/>
    </dgm:pt>
    <dgm:pt modelId="{8CB9C06C-B811-4CA6-AFA8-D67E1DF8D675}" type="pres">
      <dgm:prSet presAssocID="{CB34AE3A-2EC4-46EC-B486-FA452C3D0393}" presName="tx1" presStyleLbl="revTx" presStyleIdx="2" presStyleCnt="3"/>
      <dgm:spPr/>
    </dgm:pt>
    <dgm:pt modelId="{CE33865B-DBDB-4DF1-AC57-F5291AEA683B}" type="pres">
      <dgm:prSet presAssocID="{CB34AE3A-2EC4-46EC-B486-FA452C3D0393}" presName="vert1" presStyleCnt="0"/>
      <dgm:spPr/>
    </dgm:pt>
  </dgm:ptLst>
  <dgm:cxnLst>
    <dgm:cxn modelId="{35704904-FB77-4F5A-891C-DA1751FD7F19}" srcId="{4CBFE804-BCAF-44EE-9FB3-BAB43AEB052B}" destId="{1E709B33-E02A-4FFC-8644-AF447C0C2FCF}" srcOrd="0" destOrd="0" parTransId="{A2E686EB-9084-4F00-BC8F-9775EA70D42E}" sibTransId="{8F87BBC0-E55C-433A-9410-FE4F13C1CF4C}"/>
    <dgm:cxn modelId="{FB4ECA0A-251C-4D24-AF4C-A32AA912FDA3}" srcId="{4CBFE804-BCAF-44EE-9FB3-BAB43AEB052B}" destId="{D8212B63-04DF-4B18-9A8A-B02FEA603FFA}" srcOrd="1" destOrd="0" parTransId="{D1279DD2-51D0-44E8-A64D-7EA20685E406}" sibTransId="{36F4040A-9736-4951-9B2E-F88ADB45994E}"/>
    <dgm:cxn modelId="{4D17AA77-BAF0-4C6A-9700-E14D335D0142}" type="presOf" srcId="{1E709B33-E02A-4FFC-8644-AF447C0C2FCF}" destId="{9851EF73-4982-4D81-AA70-D5BD82C6AB47}" srcOrd="0" destOrd="0" presId="urn:microsoft.com/office/officeart/2008/layout/LinedList"/>
    <dgm:cxn modelId="{39103788-16D3-4ED2-A95A-E9B7F9B8404E}" type="presOf" srcId="{CB34AE3A-2EC4-46EC-B486-FA452C3D0393}" destId="{8CB9C06C-B811-4CA6-AFA8-D67E1DF8D675}" srcOrd="0" destOrd="0" presId="urn:microsoft.com/office/officeart/2008/layout/LinedList"/>
    <dgm:cxn modelId="{EFD1438A-4BB3-4D4B-842D-43BAE4B03B58}" type="presOf" srcId="{4CBFE804-BCAF-44EE-9FB3-BAB43AEB052B}" destId="{37453E41-F09C-4DE5-A81A-788FCF7F9CC8}" srcOrd="0" destOrd="0" presId="urn:microsoft.com/office/officeart/2008/layout/LinedList"/>
    <dgm:cxn modelId="{E3C2459E-DD7D-4675-94D9-12BCD12ACEDF}" type="presOf" srcId="{D8212B63-04DF-4B18-9A8A-B02FEA603FFA}" destId="{ED0E06FC-DBDA-4685-A2E6-D4D756930546}" srcOrd="0" destOrd="0" presId="urn:microsoft.com/office/officeart/2008/layout/LinedList"/>
    <dgm:cxn modelId="{206B0AA6-0AA6-450E-A243-E14433BC440C}" srcId="{4CBFE804-BCAF-44EE-9FB3-BAB43AEB052B}" destId="{CB34AE3A-2EC4-46EC-B486-FA452C3D0393}" srcOrd="2" destOrd="0" parTransId="{37FFD1A5-6260-4EA0-AE73-C59C75F99E88}" sibTransId="{B07D5C00-93E2-41FE-9934-B3B1C8FAEC63}"/>
    <dgm:cxn modelId="{D0B7BB14-3E1B-4735-A691-12D85EA4862E}" type="presParOf" srcId="{37453E41-F09C-4DE5-A81A-788FCF7F9CC8}" destId="{A1A16317-31D7-4141-B939-F2018178A722}" srcOrd="0" destOrd="0" presId="urn:microsoft.com/office/officeart/2008/layout/LinedList"/>
    <dgm:cxn modelId="{845F480E-FDEF-42CB-BBD5-714CC4412D94}" type="presParOf" srcId="{37453E41-F09C-4DE5-A81A-788FCF7F9CC8}" destId="{C46B13D6-CB45-4D67-8475-9FAF9B9AD407}" srcOrd="1" destOrd="0" presId="urn:microsoft.com/office/officeart/2008/layout/LinedList"/>
    <dgm:cxn modelId="{92DF26C7-5762-4C41-AE62-30F772236184}" type="presParOf" srcId="{C46B13D6-CB45-4D67-8475-9FAF9B9AD407}" destId="{9851EF73-4982-4D81-AA70-D5BD82C6AB47}" srcOrd="0" destOrd="0" presId="urn:microsoft.com/office/officeart/2008/layout/LinedList"/>
    <dgm:cxn modelId="{81C0C595-4A7C-4889-8121-6ADFAF73B1CC}" type="presParOf" srcId="{C46B13D6-CB45-4D67-8475-9FAF9B9AD407}" destId="{C5E6ABFA-62DB-4CE8-B1A9-DE0B83E08D8A}" srcOrd="1" destOrd="0" presId="urn:microsoft.com/office/officeart/2008/layout/LinedList"/>
    <dgm:cxn modelId="{4FA4527A-D1A0-44E5-AB0A-7E0DFA8005EE}" type="presParOf" srcId="{37453E41-F09C-4DE5-A81A-788FCF7F9CC8}" destId="{88454F54-0937-4F77-9D96-A92F077EF72F}" srcOrd="2" destOrd="0" presId="urn:microsoft.com/office/officeart/2008/layout/LinedList"/>
    <dgm:cxn modelId="{513207FE-264B-4F75-B7F1-B283A8AE1CF6}" type="presParOf" srcId="{37453E41-F09C-4DE5-A81A-788FCF7F9CC8}" destId="{91812CE8-56F7-4BB2-B390-A45375821168}" srcOrd="3" destOrd="0" presId="urn:microsoft.com/office/officeart/2008/layout/LinedList"/>
    <dgm:cxn modelId="{C28A658D-08A6-4643-A8F1-26B02E693C09}" type="presParOf" srcId="{91812CE8-56F7-4BB2-B390-A45375821168}" destId="{ED0E06FC-DBDA-4685-A2E6-D4D756930546}" srcOrd="0" destOrd="0" presId="urn:microsoft.com/office/officeart/2008/layout/LinedList"/>
    <dgm:cxn modelId="{7C4346B9-1C2E-4944-9FF7-AD671CF39A5E}" type="presParOf" srcId="{91812CE8-56F7-4BB2-B390-A45375821168}" destId="{69603D7B-471D-43DD-91E3-C8E1A25E8CDE}" srcOrd="1" destOrd="0" presId="urn:microsoft.com/office/officeart/2008/layout/LinedList"/>
    <dgm:cxn modelId="{44BDD561-0655-4A02-A031-BFC3C5C0E92C}" type="presParOf" srcId="{37453E41-F09C-4DE5-A81A-788FCF7F9CC8}" destId="{6C7D9A03-5752-4FAE-942D-4C62487136CF}" srcOrd="4" destOrd="0" presId="urn:microsoft.com/office/officeart/2008/layout/LinedList"/>
    <dgm:cxn modelId="{7C3541B2-9FF1-486F-AEC2-76FF14E18878}" type="presParOf" srcId="{37453E41-F09C-4DE5-A81A-788FCF7F9CC8}" destId="{EF521108-C47B-46C8-9FC7-6F473094BAA1}" srcOrd="5" destOrd="0" presId="urn:microsoft.com/office/officeart/2008/layout/LinedList"/>
    <dgm:cxn modelId="{C5A11B1A-86C9-4B7D-A2D9-0736F5280801}" type="presParOf" srcId="{EF521108-C47B-46C8-9FC7-6F473094BAA1}" destId="{8CB9C06C-B811-4CA6-AFA8-D67E1DF8D675}" srcOrd="0" destOrd="0" presId="urn:microsoft.com/office/officeart/2008/layout/LinedList"/>
    <dgm:cxn modelId="{A2ADB64C-A07C-4D28-89B2-D9712DA38C39}" type="presParOf" srcId="{EF521108-C47B-46C8-9FC7-6F473094BAA1}" destId="{CE33865B-DBDB-4DF1-AC57-F5291AEA683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5D7C441-5ED6-4A45-A972-C879B8184004}"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7F0B3025-E07E-4998-B418-4F109473A3A1}">
      <dgm:prSet/>
      <dgm:spPr/>
      <dgm:t>
        <a:bodyPr/>
        <a:lstStyle/>
        <a:p>
          <a:pPr rtl="0"/>
          <a:r>
            <a:rPr lang="en-US"/>
            <a:t>Inquire first</a:t>
          </a:r>
        </a:p>
      </dgm:t>
    </dgm:pt>
    <dgm:pt modelId="{31E7A803-665C-4BED-A8A1-FA694516F4B9}" type="parTrans" cxnId="{57C0D37B-4ECE-4AA4-A45D-61DCE585E258}">
      <dgm:prSet/>
      <dgm:spPr/>
      <dgm:t>
        <a:bodyPr/>
        <a:lstStyle/>
        <a:p>
          <a:endParaRPr lang="en-US" sz="4000"/>
        </a:p>
      </dgm:t>
    </dgm:pt>
    <dgm:pt modelId="{833C6A21-81A6-4D04-8F49-7BEDEF6A12EF}" type="sibTrans" cxnId="{57C0D37B-4ECE-4AA4-A45D-61DCE585E258}">
      <dgm:prSet/>
      <dgm:spPr/>
      <dgm:t>
        <a:bodyPr/>
        <a:lstStyle/>
        <a:p>
          <a:endParaRPr lang="en-US"/>
        </a:p>
      </dgm:t>
    </dgm:pt>
    <dgm:pt modelId="{659AD1F0-2FFC-4CE1-9B1E-EF3AA1CF6810}">
      <dgm:prSet/>
      <dgm:spPr/>
      <dgm:t>
        <a:bodyPr/>
        <a:lstStyle/>
        <a:p>
          <a:pPr rtl="0"/>
          <a:r>
            <a:rPr lang="en-US"/>
            <a:t>Negotiate payment and coverage conditions in writing as an amendment to the Entire Agreement.</a:t>
          </a:r>
        </a:p>
      </dgm:t>
    </dgm:pt>
    <dgm:pt modelId="{A3A43320-8999-41E5-B712-994AA941642C}" type="parTrans" cxnId="{225E4F5F-8227-4F49-82A4-B9FEB754DEA6}">
      <dgm:prSet/>
      <dgm:spPr/>
      <dgm:t>
        <a:bodyPr/>
        <a:lstStyle/>
        <a:p>
          <a:endParaRPr lang="en-US" sz="4000"/>
        </a:p>
      </dgm:t>
    </dgm:pt>
    <dgm:pt modelId="{F1FD48FF-365A-426E-B19E-92EE38364609}" type="sibTrans" cxnId="{225E4F5F-8227-4F49-82A4-B9FEB754DEA6}">
      <dgm:prSet/>
      <dgm:spPr/>
      <dgm:t>
        <a:bodyPr/>
        <a:lstStyle/>
        <a:p>
          <a:endParaRPr lang="en-US"/>
        </a:p>
      </dgm:t>
    </dgm:pt>
    <dgm:pt modelId="{979D04D9-1159-4F15-B305-EA358D017850}">
      <dgm:prSet/>
      <dgm:spPr/>
      <dgm:t>
        <a:bodyPr/>
        <a:lstStyle/>
        <a:p>
          <a:pPr rtl="0"/>
          <a:r>
            <a:rPr lang="en-US"/>
            <a:t>No written amendment means you are ok with rendering the service for free as you didn’t negotiate a price or inclusion and should never “ass-u-me”</a:t>
          </a:r>
        </a:p>
      </dgm:t>
    </dgm:pt>
    <dgm:pt modelId="{744B4187-4BC1-42B2-834D-4EAA77542714}" type="parTrans" cxnId="{8DEFF926-5BEE-4A55-869A-15432DE1AC4A}">
      <dgm:prSet/>
      <dgm:spPr/>
      <dgm:t>
        <a:bodyPr/>
        <a:lstStyle/>
        <a:p>
          <a:endParaRPr lang="en-US" sz="4000"/>
        </a:p>
      </dgm:t>
    </dgm:pt>
    <dgm:pt modelId="{A3F4B0E3-6F32-4D58-B599-44A5AB543FE3}" type="sibTrans" cxnId="{8DEFF926-5BEE-4A55-869A-15432DE1AC4A}">
      <dgm:prSet/>
      <dgm:spPr/>
      <dgm:t>
        <a:bodyPr/>
        <a:lstStyle/>
        <a:p>
          <a:endParaRPr lang="en-US"/>
        </a:p>
      </dgm:t>
    </dgm:pt>
    <dgm:pt modelId="{A2FB1778-7F0A-48CF-A70C-9754D38C2BBF}">
      <dgm:prSet/>
      <dgm:spPr/>
      <dgm:t>
        <a:bodyPr/>
        <a:lstStyle/>
        <a:p>
          <a:pPr rtl="0"/>
          <a:r>
            <a:rPr lang="en-US"/>
            <a:t>Detail any special documentation or pre-certification requirements</a:t>
          </a:r>
        </a:p>
      </dgm:t>
    </dgm:pt>
    <dgm:pt modelId="{A36EDDC0-E73A-43D5-B7EE-CEE5BE549BC6}" type="parTrans" cxnId="{D8CE3D19-EC06-496A-94A2-61433A503EAA}">
      <dgm:prSet/>
      <dgm:spPr/>
      <dgm:t>
        <a:bodyPr/>
        <a:lstStyle/>
        <a:p>
          <a:endParaRPr lang="en-US" sz="4000"/>
        </a:p>
      </dgm:t>
    </dgm:pt>
    <dgm:pt modelId="{A3058584-A9C0-47EB-BF15-9757AA9A56DA}" type="sibTrans" cxnId="{D8CE3D19-EC06-496A-94A2-61433A503EAA}">
      <dgm:prSet/>
      <dgm:spPr/>
      <dgm:t>
        <a:bodyPr/>
        <a:lstStyle/>
        <a:p>
          <a:endParaRPr lang="en-US"/>
        </a:p>
      </dgm:t>
    </dgm:pt>
    <dgm:pt modelId="{5BD8FD9B-ED7A-448E-818F-96C085AB779F}">
      <dgm:prSet/>
      <dgm:spPr/>
      <dgm:t>
        <a:bodyPr/>
        <a:lstStyle/>
        <a:p>
          <a:pPr rtl="0"/>
          <a:endParaRPr lang="en-US"/>
        </a:p>
      </dgm:t>
    </dgm:pt>
    <dgm:pt modelId="{09CA8263-9038-4002-A298-3F03563AD015}" type="parTrans" cxnId="{077FBA6F-1A2B-46C7-B9E5-2545ADF89B6E}">
      <dgm:prSet/>
      <dgm:spPr/>
      <dgm:t>
        <a:bodyPr/>
        <a:lstStyle/>
        <a:p>
          <a:endParaRPr lang="en-US" sz="4000"/>
        </a:p>
      </dgm:t>
    </dgm:pt>
    <dgm:pt modelId="{3EDD39A8-5345-4F32-B75A-300EA5C3FB8D}" type="sibTrans" cxnId="{077FBA6F-1A2B-46C7-B9E5-2545ADF89B6E}">
      <dgm:prSet/>
      <dgm:spPr/>
      <dgm:t>
        <a:bodyPr/>
        <a:lstStyle/>
        <a:p>
          <a:endParaRPr lang="en-US"/>
        </a:p>
      </dgm:t>
    </dgm:pt>
    <dgm:pt modelId="{905EA1DC-3184-406B-B2B1-AE320C9E4B2B}">
      <dgm:prSet/>
      <dgm:spPr/>
      <dgm:t>
        <a:bodyPr/>
        <a:lstStyle/>
        <a:p>
          <a:pPr rtl="0"/>
          <a:r>
            <a:rPr lang="en-US"/>
            <a:t>Include written copies of any plan established coverage determinations / policies, as attachments.</a:t>
          </a:r>
        </a:p>
      </dgm:t>
    </dgm:pt>
    <dgm:pt modelId="{E75F3011-7964-42C9-8D40-8491AA162A88}" type="parTrans" cxnId="{834E9891-CBA5-4B54-8510-1E860E99EDB4}">
      <dgm:prSet/>
      <dgm:spPr/>
      <dgm:t>
        <a:bodyPr/>
        <a:lstStyle/>
        <a:p>
          <a:endParaRPr lang="en-US" sz="4000"/>
        </a:p>
      </dgm:t>
    </dgm:pt>
    <dgm:pt modelId="{3D530D05-539D-4762-9198-7DFAA37C3358}" type="sibTrans" cxnId="{834E9891-CBA5-4B54-8510-1E860E99EDB4}">
      <dgm:prSet/>
      <dgm:spPr/>
      <dgm:t>
        <a:bodyPr/>
        <a:lstStyle/>
        <a:p>
          <a:endParaRPr lang="en-US"/>
        </a:p>
      </dgm:t>
    </dgm:pt>
    <dgm:pt modelId="{9B61DF5A-AFA1-4903-BE47-136B0A2F5085}">
      <dgm:prSet/>
      <dgm:spPr/>
      <dgm:t>
        <a:bodyPr/>
        <a:lstStyle/>
        <a:p>
          <a:pPr rtl="0"/>
          <a:r>
            <a:rPr lang="en-US"/>
            <a:t>If none are established, come up with an alternative to document the understanding so that you are not exposed for </a:t>
          </a:r>
          <a:r>
            <a:rPr lang="en-US" i="1"/>
            <a:t>ad hoc</a:t>
          </a:r>
          <a:r>
            <a:rPr lang="en-US"/>
            <a:t> decisions.</a:t>
          </a:r>
        </a:p>
      </dgm:t>
    </dgm:pt>
    <dgm:pt modelId="{627936F4-54B8-4D3E-A7A9-D5792D401A9B}" type="parTrans" cxnId="{2AAEB0C1-3E2F-4209-B790-082D79AE7322}">
      <dgm:prSet/>
      <dgm:spPr/>
      <dgm:t>
        <a:bodyPr/>
        <a:lstStyle/>
        <a:p>
          <a:endParaRPr lang="en-US" sz="4000"/>
        </a:p>
      </dgm:t>
    </dgm:pt>
    <dgm:pt modelId="{F2329925-E958-4316-ABF2-1DC2C45D6E5D}" type="sibTrans" cxnId="{2AAEB0C1-3E2F-4209-B790-082D79AE7322}">
      <dgm:prSet/>
      <dgm:spPr/>
      <dgm:t>
        <a:bodyPr/>
        <a:lstStyle/>
        <a:p>
          <a:endParaRPr lang="en-US"/>
        </a:p>
      </dgm:t>
    </dgm:pt>
    <dgm:pt modelId="{D388E32B-F741-41AA-BE55-C1B2CED77BB5}">
      <dgm:prSet/>
      <dgm:spPr/>
      <dgm:t>
        <a:bodyPr/>
        <a:lstStyle/>
        <a:p>
          <a:pPr rtl="0"/>
          <a:r>
            <a:rPr lang="en-US"/>
            <a:t>Then purchase equipment or order supplies</a:t>
          </a:r>
        </a:p>
      </dgm:t>
    </dgm:pt>
    <dgm:pt modelId="{92EBC55E-BF43-42EB-9ACB-58EDDF313171}" type="parTrans" cxnId="{A7D3AE80-7F7A-4F37-9703-DD24E76B65AF}">
      <dgm:prSet/>
      <dgm:spPr/>
      <dgm:t>
        <a:bodyPr/>
        <a:lstStyle/>
        <a:p>
          <a:endParaRPr lang="en-US" sz="4000"/>
        </a:p>
      </dgm:t>
    </dgm:pt>
    <dgm:pt modelId="{3D334A05-CA15-4B4A-8BFD-4A226F33956E}" type="sibTrans" cxnId="{A7D3AE80-7F7A-4F37-9703-DD24E76B65AF}">
      <dgm:prSet/>
      <dgm:spPr/>
      <dgm:t>
        <a:bodyPr/>
        <a:lstStyle/>
        <a:p>
          <a:endParaRPr lang="en-US"/>
        </a:p>
      </dgm:t>
    </dgm:pt>
    <dgm:pt modelId="{62C194B9-0B69-4377-A8E5-5AF0054EEF68}" type="pres">
      <dgm:prSet presAssocID="{25D7C441-5ED6-4A45-A972-C879B8184004}" presName="linear" presStyleCnt="0">
        <dgm:presLayoutVars>
          <dgm:animLvl val="lvl"/>
          <dgm:resizeHandles val="exact"/>
        </dgm:presLayoutVars>
      </dgm:prSet>
      <dgm:spPr/>
    </dgm:pt>
    <dgm:pt modelId="{323A2217-21D2-4E2D-8DE2-B265D879BDA3}" type="pres">
      <dgm:prSet presAssocID="{7F0B3025-E07E-4998-B418-4F109473A3A1}" presName="parentText" presStyleLbl="node1" presStyleIdx="0" presStyleCnt="3">
        <dgm:presLayoutVars>
          <dgm:chMax val="0"/>
          <dgm:bulletEnabled val="1"/>
        </dgm:presLayoutVars>
      </dgm:prSet>
      <dgm:spPr/>
    </dgm:pt>
    <dgm:pt modelId="{1DC63B9C-71F8-4539-B6B1-C97281E69D40}" type="pres">
      <dgm:prSet presAssocID="{833C6A21-81A6-4D04-8F49-7BEDEF6A12EF}" presName="spacer" presStyleCnt="0"/>
      <dgm:spPr/>
    </dgm:pt>
    <dgm:pt modelId="{286FAE07-4DCC-489B-BC4E-10827A22B828}" type="pres">
      <dgm:prSet presAssocID="{659AD1F0-2FFC-4CE1-9B1E-EF3AA1CF6810}" presName="parentText" presStyleLbl="node1" presStyleIdx="1" presStyleCnt="3">
        <dgm:presLayoutVars>
          <dgm:chMax val="0"/>
          <dgm:bulletEnabled val="1"/>
        </dgm:presLayoutVars>
      </dgm:prSet>
      <dgm:spPr/>
    </dgm:pt>
    <dgm:pt modelId="{F0999467-3B1A-4EF8-90D3-6D1AFF4D7BF9}" type="pres">
      <dgm:prSet presAssocID="{659AD1F0-2FFC-4CE1-9B1E-EF3AA1CF6810}" presName="childText" presStyleLbl="revTx" presStyleIdx="0" presStyleCnt="1">
        <dgm:presLayoutVars>
          <dgm:bulletEnabled val="1"/>
        </dgm:presLayoutVars>
      </dgm:prSet>
      <dgm:spPr/>
    </dgm:pt>
    <dgm:pt modelId="{E42AA8C2-F8F1-4A5F-9A29-0C4BC610590D}" type="pres">
      <dgm:prSet presAssocID="{D388E32B-F741-41AA-BE55-C1B2CED77BB5}" presName="parentText" presStyleLbl="node1" presStyleIdx="2" presStyleCnt="3">
        <dgm:presLayoutVars>
          <dgm:chMax val="0"/>
          <dgm:bulletEnabled val="1"/>
        </dgm:presLayoutVars>
      </dgm:prSet>
      <dgm:spPr/>
    </dgm:pt>
  </dgm:ptLst>
  <dgm:cxnLst>
    <dgm:cxn modelId="{D8CE3D19-EC06-496A-94A2-61433A503EAA}" srcId="{659AD1F0-2FFC-4CE1-9B1E-EF3AA1CF6810}" destId="{A2FB1778-7F0A-48CF-A70C-9754D38C2BBF}" srcOrd="1" destOrd="0" parTransId="{A36EDDC0-E73A-43D5-B7EE-CEE5BE549BC6}" sibTransId="{A3058584-A9C0-47EB-BF15-9757AA9A56DA}"/>
    <dgm:cxn modelId="{67FA391B-63D2-46CD-B1C3-CBDD88A9F12F}" type="presOf" srcId="{A2FB1778-7F0A-48CF-A70C-9754D38C2BBF}" destId="{F0999467-3B1A-4EF8-90D3-6D1AFF4D7BF9}" srcOrd="0" destOrd="1" presId="urn:microsoft.com/office/officeart/2005/8/layout/vList2"/>
    <dgm:cxn modelId="{8DEFF926-5BEE-4A55-869A-15432DE1AC4A}" srcId="{659AD1F0-2FFC-4CE1-9B1E-EF3AA1CF6810}" destId="{979D04D9-1159-4F15-B305-EA358D017850}" srcOrd="0" destOrd="0" parTransId="{744B4187-4BC1-42B2-834D-4EAA77542714}" sibTransId="{A3F4B0E3-6F32-4D58-B599-44A5AB543FE3}"/>
    <dgm:cxn modelId="{C6BCED36-60DF-4517-9CE5-28061DD38074}" type="presOf" srcId="{25D7C441-5ED6-4A45-A972-C879B8184004}" destId="{62C194B9-0B69-4377-A8E5-5AF0054EEF68}" srcOrd="0" destOrd="0" presId="urn:microsoft.com/office/officeart/2005/8/layout/vList2"/>
    <dgm:cxn modelId="{6EA74037-DBD6-48CF-BB2B-001C4B8F819F}" type="presOf" srcId="{659AD1F0-2FFC-4CE1-9B1E-EF3AA1CF6810}" destId="{286FAE07-4DCC-489B-BC4E-10827A22B828}" srcOrd="0" destOrd="0" presId="urn:microsoft.com/office/officeart/2005/8/layout/vList2"/>
    <dgm:cxn modelId="{3AEA625C-B785-4747-8738-F0349410F2B3}" type="presOf" srcId="{5BD8FD9B-ED7A-448E-818F-96C085AB779F}" destId="{F0999467-3B1A-4EF8-90D3-6D1AFF4D7BF9}" srcOrd="0" destOrd="2" presId="urn:microsoft.com/office/officeart/2005/8/layout/vList2"/>
    <dgm:cxn modelId="{225E4F5F-8227-4F49-82A4-B9FEB754DEA6}" srcId="{25D7C441-5ED6-4A45-A972-C879B8184004}" destId="{659AD1F0-2FFC-4CE1-9B1E-EF3AA1CF6810}" srcOrd="1" destOrd="0" parTransId="{A3A43320-8999-41E5-B712-994AA941642C}" sibTransId="{F1FD48FF-365A-426E-B19E-92EE38364609}"/>
    <dgm:cxn modelId="{8B5C8342-0C17-4944-AFAF-3E961BA5D1F1}" type="presOf" srcId="{979D04D9-1159-4F15-B305-EA358D017850}" destId="{F0999467-3B1A-4EF8-90D3-6D1AFF4D7BF9}" srcOrd="0" destOrd="0" presId="urn:microsoft.com/office/officeart/2005/8/layout/vList2"/>
    <dgm:cxn modelId="{2D8F7163-34FF-41C0-97D7-3ACCE4BB6AE6}" type="presOf" srcId="{9B61DF5A-AFA1-4903-BE47-136B0A2F5085}" destId="{F0999467-3B1A-4EF8-90D3-6D1AFF4D7BF9}" srcOrd="0" destOrd="4" presId="urn:microsoft.com/office/officeart/2005/8/layout/vList2"/>
    <dgm:cxn modelId="{077FBA6F-1A2B-46C7-B9E5-2545ADF89B6E}" srcId="{659AD1F0-2FFC-4CE1-9B1E-EF3AA1CF6810}" destId="{5BD8FD9B-ED7A-448E-818F-96C085AB779F}" srcOrd="2" destOrd="0" parTransId="{09CA8263-9038-4002-A298-3F03563AD015}" sibTransId="{3EDD39A8-5345-4F32-B75A-300EA5C3FB8D}"/>
    <dgm:cxn modelId="{6CD1B974-DE83-410B-8D8C-394F02D13F73}" type="presOf" srcId="{D388E32B-F741-41AA-BE55-C1B2CED77BB5}" destId="{E42AA8C2-F8F1-4A5F-9A29-0C4BC610590D}" srcOrd="0" destOrd="0" presId="urn:microsoft.com/office/officeart/2005/8/layout/vList2"/>
    <dgm:cxn modelId="{57C0D37B-4ECE-4AA4-A45D-61DCE585E258}" srcId="{25D7C441-5ED6-4A45-A972-C879B8184004}" destId="{7F0B3025-E07E-4998-B418-4F109473A3A1}" srcOrd="0" destOrd="0" parTransId="{31E7A803-665C-4BED-A8A1-FA694516F4B9}" sibTransId="{833C6A21-81A6-4D04-8F49-7BEDEF6A12EF}"/>
    <dgm:cxn modelId="{A7D3AE80-7F7A-4F37-9703-DD24E76B65AF}" srcId="{25D7C441-5ED6-4A45-A972-C879B8184004}" destId="{D388E32B-F741-41AA-BE55-C1B2CED77BB5}" srcOrd="2" destOrd="0" parTransId="{92EBC55E-BF43-42EB-9ACB-58EDDF313171}" sibTransId="{3D334A05-CA15-4B4A-8BFD-4A226F33956E}"/>
    <dgm:cxn modelId="{65044990-6ECE-4882-BF70-D0DCC427AA4A}" type="presOf" srcId="{905EA1DC-3184-406B-B2B1-AE320C9E4B2B}" destId="{F0999467-3B1A-4EF8-90D3-6D1AFF4D7BF9}" srcOrd="0" destOrd="3" presId="urn:microsoft.com/office/officeart/2005/8/layout/vList2"/>
    <dgm:cxn modelId="{834E9891-CBA5-4B54-8510-1E860E99EDB4}" srcId="{659AD1F0-2FFC-4CE1-9B1E-EF3AA1CF6810}" destId="{905EA1DC-3184-406B-B2B1-AE320C9E4B2B}" srcOrd="3" destOrd="0" parTransId="{E75F3011-7964-42C9-8D40-8491AA162A88}" sibTransId="{3D530D05-539D-4762-9198-7DFAA37C3358}"/>
    <dgm:cxn modelId="{1B899AAD-928A-4711-892C-237094B95CFA}" type="presOf" srcId="{7F0B3025-E07E-4998-B418-4F109473A3A1}" destId="{323A2217-21D2-4E2D-8DE2-B265D879BDA3}" srcOrd="0" destOrd="0" presId="urn:microsoft.com/office/officeart/2005/8/layout/vList2"/>
    <dgm:cxn modelId="{2AAEB0C1-3E2F-4209-B790-082D79AE7322}" srcId="{905EA1DC-3184-406B-B2B1-AE320C9E4B2B}" destId="{9B61DF5A-AFA1-4903-BE47-136B0A2F5085}" srcOrd="0" destOrd="0" parTransId="{627936F4-54B8-4D3E-A7A9-D5792D401A9B}" sibTransId="{F2329925-E958-4316-ABF2-1DC2C45D6E5D}"/>
    <dgm:cxn modelId="{A583073D-E1A8-42D8-872F-C7552C6A836C}" type="presParOf" srcId="{62C194B9-0B69-4377-A8E5-5AF0054EEF68}" destId="{323A2217-21D2-4E2D-8DE2-B265D879BDA3}" srcOrd="0" destOrd="0" presId="urn:microsoft.com/office/officeart/2005/8/layout/vList2"/>
    <dgm:cxn modelId="{F0FB53D7-A9BD-4645-BC74-628891FB0F93}" type="presParOf" srcId="{62C194B9-0B69-4377-A8E5-5AF0054EEF68}" destId="{1DC63B9C-71F8-4539-B6B1-C97281E69D40}" srcOrd="1" destOrd="0" presId="urn:microsoft.com/office/officeart/2005/8/layout/vList2"/>
    <dgm:cxn modelId="{F058EB45-AC74-46D0-A314-292D7C682EFB}" type="presParOf" srcId="{62C194B9-0B69-4377-A8E5-5AF0054EEF68}" destId="{286FAE07-4DCC-489B-BC4E-10827A22B828}" srcOrd="2" destOrd="0" presId="urn:microsoft.com/office/officeart/2005/8/layout/vList2"/>
    <dgm:cxn modelId="{F9AA8D08-691F-4AF3-9411-C2A806334A61}" type="presParOf" srcId="{62C194B9-0B69-4377-A8E5-5AF0054EEF68}" destId="{F0999467-3B1A-4EF8-90D3-6D1AFF4D7BF9}" srcOrd="3" destOrd="0" presId="urn:microsoft.com/office/officeart/2005/8/layout/vList2"/>
    <dgm:cxn modelId="{BE8B4DA3-958E-43D6-91C8-CC68D4018EF1}" type="presParOf" srcId="{62C194B9-0B69-4377-A8E5-5AF0054EEF68}" destId="{E42AA8C2-F8F1-4A5F-9A29-0C4BC610590D}"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6FD0A-C9DD-434F-9E40-495AF9774747}">
      <dsp:nvSpPr>
        <dsp:cNvPr id="0" name=""/>
        <dsp:cNvSpPr/>
      </dsp:nvSpPr>
      <dsp:spPr>
        <a:xfrm>
          <a:off x="0" y="0"/>
          <a:ext cx="5713840"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8BAC1EC4-DEC8-4E43-AB5D-BE37F8B5B831}">
      <dsp:nvSpPr>
        <dsp:cNvPr id="0" name=""/>
        <dsp:cNvSpPr/>
      </dsp:nvSpPr>
      <dsp:spPr>
        <a:xfrm>
          <a:off x="0" y="0"/>
          <a:ext cx="5713840" cy="1629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US" sz="1400" kern="1200" dirty="0"/>
            <a:t>Address automatic fee escalations at periodic intervals for multi-year contracts.</a:t>
          </a:r>
        </a:p>
      </dsp:txBody>
      <dsp:txXfrm>
        <a:off x="0" y="0"/>
        <a:ext cx="5713840" cy="1629610"/>
      </dsp:txXfrm>
    </dsp:sp>
    <dsp:sp modelId="{9104D69B-ACF8-4E36-9B64-501844557725}">
      <dsp:nvSpPr>
        <dsp:cNvPr id="0" name=""/>
        <dsp:cNvSpPr/>
      </dsp:nvSpPr>
      <dsp:spPr>
        <a:xfrm>
          <a:off x="0" y="1629610"/>
          <a:ext cx="5713840"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825E5325-DE06-410B-B16D-2844EC1790D6}">
      <dsp:nvSpPr>
        <dsp:cNvPr id="0" name=""/>
        <dsp:cNvSpPr/>
      </dsp:nvSpPr>
      <dsp:spPr>
        <a:xfrm>
          <a:off x="0" y="1629610"/>
          <a:ext cx="5713840" cy="1629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US" sz="1400" kern="1200" dirty="0"/>
            <a:t>Establish a formula that is reliable or a straight percentage increase. </a:t>
          </a:r>
        </a:p>
        <a:p>
          <a:pPr marL="0" lvl="0" indent="0" algn="l" defTabSz="622300" rtl="0">
            <a:lnSpc>
              <a:spcPct val="90000"/>
            </a:lnSpc>
            <a:spcBef>
              <a:spcPct val="0"/>
            </a:spcBef>
            <a:spcAft>
              <a:spcPct val="35000"/>
            </a:spcAft>
            <a:buNone/>
          </a:pPr>
          <a:r>
            <a:rPr lang="en-US" sz="1400" kern="1200" dirty="0"/>
            <a:t>You may wish to tie to a reference basis such as CPI for Consumer Goods or some other standard.</a:t>
          </a:r>
        </a:p>
        <a:p>
          <a:pPr marL="0" lvl="0" indent="0" algn="l" defTabSz="622300" rtl="0">
            <a:lnSpc>
              <a:spcPct val="90000"/>
            </a:lnSpc>
            <a:spcBef>
              <a:spcPct val="0"/>
            </a:spcBef>
            <a:spcAft>
              <a:spcPct val="35000"/>
            </a:spcAft>
            <a:buNone/>
          </a:pPr>
          <a:r>
            <a:rPr lang="en-US" sz="1400" kern="1200" dirty="0"/>
            <a:t>Do not peg to CMS as it could go down and send you into a spiral.</a:t>
          </a:r>
        </a:p>
      </dsp:txBody>
      <dsp:txXfrm>
        <a:off x="0" y="1629610"/>
        <a:ext cx="5713840" cy="16296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AB131-0E5C-4285-A42E-6BC93C23D960}">
      <dsp:nvSpPr>
        <dsp:cNvPr id="0" name=""/>
        <dsp:cNvSpPr/>
      </dsp:nvSpPr>
      <dsp:spPr>
        <a:xfrm>
          <a:off x="0" y="594"/>
          <a:ext cx="57138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58F829-C98C-4540-A883-E35D2449BE6A}">
      <dsp:nvSpPr>
        <dsp:cNvPr id="0" name=""/>
        <dsp:cNvSpPr/>
      </dsp:nvSpPr>
      <dsp:spPr>
        <a:xfrm>
          <a:off x="0" y="594"/>
          <a:ext cx="5713840" cy="48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t>Has it been declared the new standard of care?</a:t>
          </a:r>
        </a:p>
      </dsp:txBody>
      <dsp:txXfrm>
        <a:off x="0" y="594"/>
        <a:ext cx="5713840" cy="486742"/>
      </dsp:txXfrm>
    </dsp:sp>
    <dsp:sp modelId="{58FBFBD5-1180-4527-BF02-1B8D134DE4C6}">
      <dsp:nvSpPr>
        <dsp:cNvPr id="0" name=""/>
        <dsp:cNvSpPr/>
      </dsp:nvSpPr>
      <dsp:spPr>
        <a:xfrm>
          <a:off x="0" y="487336"/>
          <a:ext cx="57138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57A6C2-15EF-496D-ABCE-1CA9D1FF72CF}">
      <dsp:nvSpPr>
        <dsp:cNvPr id="0" name=""/>
        <dsp:cNvSpPr/>
      </dsp:nvSpPr>
      <dsp:spPr>
        <a:xfrm>
          <a:off x="0" y="487336"/>
          <a:ext cx="5713840" cy="48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t>What does the new technology supplant?</a:t>
          </a:r>
        </a:p>
      </dsp:txBody>
      <dsp:txXfrm>
        <a:off x="0" y="487336"/>
        <a:ext cx="5713840" cy="486742"/>
      </dsp:txXfrm>
    </dsp:sp>
    <dsp:sp modelId="{1C6E2D48-8C6D-45BE-849C-F7175072305A}">
      <dsp:nvSpPr>
        <dsp:cNvPr id="0" name=""/>
        <dsp:cNvSpPr/>
      </dsp:nvSpPr>
      <dsp:spPr>
        <a:xfrm>
          <a:off x="0" y="974078"/>
          <a:ext cx="57138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7EDBFA-874B-4E0D-B230-C088E6E6C404}">
      <dsp:nvSpPr>
        <dsp:cNvPr id="0" name=""/>
        <dsp:cNvSpPr/>
      </dsp:nvSpPr>
      <dsp:spPr>
        <a:xfrm>
          <a:off x="0" y="974078"/>
          <a:ext cx="5713840" cy="48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t>Are there clear indications for its use?</a:t>
          </a:r>
        </a:p>
      </dsp:txBody>
      <dsp:txXfrm>
        <a:off x="0" y="974078"/>
        <a:ext cx="5713840" cy="486742"/>
      </dsp:txXfrm>
    </dsp:sp>
    <dsp:sp modelId="{ACE00DA8-7D70-41AE-AE22-62613D3DDF20}">
      <dsp:nvSpPr>
        <dsp:cNvPr id="0" name=""/>
        <dsp:cNvSpPr/>
      </dsp:nvSpPr>
      <dsp:spPr>
        <a:xfrm>
          <a:off x="0" y="1460820"/>
          <a:ext cx="57138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862ACF-1293-49C8-BFF9-E66A40EBCB65}">
      <dsp:nvSpPr>
        <dsp:cNvPr id="0" name=""/>
        <dsp:cNvSpPr/>
      </dsp:nvSpPr>
      <dsp:spPr>
        <a:xfrm>
          <a:off x="0" y="1460820"/>
          <a:ext cx="5713840" cy="48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t>How does it improve quality and outcomes? </a:t>
          </a:r>
        </a:p>
      </dsp:txBody>
      <dsp:txXfrm>
        <a:off x="0" y="1460820"/>
        <a:ext cx="5713840" cy="486742"/>
      </dsp:txXfrm>
    </dsp:sp>
    <dsp:sp modelId="{C5E6A2AF-B7D2-4403-A861-EE07C9067204}">
      <dsp:nvSpPr>
        <dsp:cNvPr id="0" name=""/>
        <dsp:cNvSpPr/>
      </dsp:nvSpPr>
      <dsp:spPr>
        <a:xfrm>
          <a:off x="0" y="1947562"/>
          <a:ext cx="57138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E93CD1-F7A3-4774-945F-EC8B751EC663}">
      <dsp:nvSpPr>
        <dsp:cNvPr id="0" name=""/>
        <dsp:cNvSpPr/>
      </dsp:nvSpPr>
      <dsp:spPr>
        <a:xfrm>
          <a:off x="0" y="1947562"/>
          <a:ext cx="5713840" cy="48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t>How does it reduce acuity and severity?</a:t>
          </a:r>
        </a:p>
      </dsp:txBody>
      <dsp:txXfrm>
        <a:off x="0" y="1947562"/>
        <a:ext cx="5713840" cy="486742"/>
      </dsp:txXfrm>
    </dsp:sp>
    <dsp:sp modelId="{07DE0214-60C5-4AA1-BEE0-C9BB1C1DB5CE}">
      <dsp:nvSpPr>
        <dsp:cNvPr id="0" name=""/>
        <dsp:cNvSpPr/>
      </dsp:nvSpPr>
      <dsp:spPr>
        <a:xfrm>
          <a:off x="0" y="2434304"/>
          <a:ext cx="57138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5E9F93-14CA-46BA-84CA-60B995F92538}">
      <dsp:nvSpPr>
        <dsp:cNvPr id="0" name=""/>
        <dsp:cNvSpPr/>
      </dsp:nvSpPr>
      <dsp:spPr>
        <a:xfrm>
          <a:off x="0" y="2434304"/>
          <a:ext cx="5713840" cy="48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t>How will demand be managed?</a:t>
          </a:r>
        </a:p>
      </dsp:txBody>
      <dsp:txXfrm>
        <a:off x="0" y="2434304"/>
        <a:ext cx="5713840" cy="486742"/>
      </dsp:txXfrm>
    </dsp:sp>
    <dsp:sp modelId="{7CA5D71D-AE59-4BEF-9EBF-8F047CA528D0}">
      <dsp:nvSpPr>
        <dsp:cNvPr id="0" name=""/>
        <dsp:cNvSpPr/>
      </dsp:nvSpPr>
      <dsp:spPr>
        <a:xfrm>
          <a:off x="0" y="2921046"/>
          <a:ext cx="57138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F3E851-AAFC-445A-BD20-7CF5050977CA}">
      <dsp:nvSpPr>
        <dsp:cNvPr id="0" name=""/>
        <dsp:cNvSpPr/>
      </dsp:nvSpPr>
      <dsp:spPr>
        <a:xfrm>
          <a:off x="0" y="2921046"/>
          <a:ext cx="5713840" cy="48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t>Any provider credentialing needed?</a:t>
          </a:r>
        </a:p>
      </dsp:txBody>
      <dsp:txXfrm>
        <a:off x="0" y="2921046"/>
        <a:ext cx="5713840" cy="486742"/>
      </dsp:txXfrm>
    </dsp:sp>
    <dsp:sp modelId="{6B7B7DAD-4D6C-447C-827E-72E811E02F0B}">
      <dsp:nvSpPr>
        <dsp:cNvPr id="0" name=""/>
        <dsp:cNvSpPr/>
      </dsp:nvSpPr>
      <dsp:spPr>
        <a:xfrm>
          <a:off x="0" y="3407788"/>
          <a:ext cx="57138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B7ECC5-8A5A-4DCF-B658-7D59E25B2C37}">
      <dsp:nvSpPr>
        <dsp:cNvPr id="0" name=""/>
        <dsp:cNvSpPr/>
      </dsp:nvSpPr>
      <dsp:spPr>
        <a:xfrm>
          <a:off x="0" y="3407788"/>
          <a:ext cx="5713840" cy="48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t>What are the projections for utilization over the next 3-5 years?</a:t>
          </a:r>
        </a:p>
      </dsp:txBody>
      <dsp:txXfrm>
        <a:off x="0" y="3407788"/>
        <a:ext cx="5713840" cy="486742"/>
      </dsp:txXfrm>
    </dsp:sp>
    <dsp:sp modelId="{9BB55C37-89E4-4A5C-8F05-6AACB636A601}">
      <dsp:nvSpPr>
        <dsp:cNvPr id="0" name=""/>
        <dsp:cNvSpPr/>
      </dsp:nvSpPr>
      <dsp:spPr>
        <a:xfrm>
          <a:off x="0" y="3894530"/>
          <a:ext cx="57138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77872D-342E-4C16-8757-8CD3669ECA29}">
      <dsp:nvSpPr>
        <dsp:cNvPr id="0" name=""/>
        <dsp:cNvSpPr/>
      </dsp:nvSpPr>
      <dsp:spPr>
        <a:xfrm>
          <a:off x="0" y="3894530"/>
          <a:ext cx="5713840" cy="48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t>What if they don’t cover it? Public perception? Liabilities created?</a:t>
          </a:r>
        </a:p>
      </dsp:txBody>
      <dsp:txXfrm>
        <a:off x="0" y="3894530"/>
        <a:ext cx="5713840" cy="486742"/>
      </dsp:txXfrm>
    </dsp:sp>
    <dsp:sp modelId="{4CB3E73E-2440-43DE-A8AF-73BD1E8A89FB}">
      <dsp:nvSpPr>
        <dsp:cNvPr id="0" name=""/>
        <dsp:cNvSpPr/>
      </dsp:nvSpPr>
      <dsp:spPr>
        <a:xfrm>
          <a:off x="0" y="4381272"/>
          <a:ext cx="57138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EF966F-0F69-4C89-8FB1-5D9ABC4BFF99}">
      <dsp:nvSpPr>
        <dsp:cNvPr id="0" name=""/>
        <dsp:cNvSpPr/>
      </dsp:nvSpPr>
      <dsp:spPr>
        <a:xfrm>
          <a:off x="0" y="4381272"/>
          <a:ext cx="5713840" cy="486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t>What if we choose not to offer the new service or item? Market consequences? </a:t>
          </a:r>
        </a:p>
      </dsp:txBody>
      <dsp:txXfrm>
        <a:off x="0" y="4381272"/>
        <a:ext cx="5713840" cy="4867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A5C6C-01A2-4871-AA7D-AB8254ABBD9E}">
      <dsp:nvSpPr>
        <dsp:cNvPr id="0" name=""/>
        <dsp:cNvSpPr/>
      </dsp:nvSpPr>
      <dsp:spPr>
        <a:xfrm>
          <a:off x="102947" y="1291288"/>
          <a:ext cx="729184" cy="729184"/>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0F35DE-452F-4125-BFCA-2483F09B9CD3}">
      <dsp:nvSpPr>
        <dsp:cNvPr id="0" name=""/>
        <dsp:cNvSpPr/>
      </dsp:nvSpPr>
      <dsp:spPr>
        <a:xfrm>
          <a:off x="256075" y="1444417"/>
          <a:ext cx="422926" cy="4229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C81AC2-D24F-4C36-A511-20B3C6EE9EBC}">
      <dsp:nvSpPr>
        <dsp:cNvPr id="0" name=""/>
        <dsp:cNvSpPr/>
      </dsp:nvSpPr>
      <dsp:spPr>
        <a:xfrm>
          <a:off x="988385" y="1291288"/>
          <a:ext cx="1718791" cy="729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Many manufacturers’ reps have reimbursement troubleshooting teams </a:t>
          </a:r>
        </a:p>
      </dsp:txBody>
      <dsp:txXfrm>
        <a:off x="988385" y="1291288"/>
        <a:ext cx="1718791" cy="729184"/>
      </dsp:txXfrm>
    </dsp:sp>
    <dsp:sp modelId="{9EC272D2-BD6C-4904-9888-C1E6D45EC9C8}">
      <dsp:nvSpPr>
        <dsp:cNvPr id="0" name=""/>
        <dsp:cNvSpPr/>
      </dsp:nvSpPr>
      <dsp:spPr>
        <a:xfrm>
          <a:off x="3006663" y="1291288"/>
          <a:ext cx="729184" cy="729184"/>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ADEBD7-6E1A-4325-8B4B-EAD51CF9BEA2}">
      <dsp:nvSpPr>
        <dsp:cNvPr id="0" name=""/>
        <dsp:cNvSpPr/>
      </dsp:nvSpPr>
      <dsp:spPr>
        <a:xfrm>
          <a:off x="3159792" y="1444417"/>
          <a:ext cx="422926" cy="4229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EF4AA8-3FB3-4D92-B588-980DDD4FB423}">
      <dsp:nvSpPr>
        <dsp:cNvPr id="0" name=""/>
        <dsp:cNvSpPr/>
      </dsp:nvSpPr>
      <dsp:spPr>
        <a:xfrm>
          <a:off x="3892101" y="1291288"/>
          <a:ext cx="1718791" cy="729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Use their expertise and resources whenever possible.  Most are excellent!</a:t>
          </a:r>
        </a:p>
      </dsp:txBody>
      <dsp:txXfrm>
        <a:off x="3892101" y="1291288"/>
        <a:ext cx="1718791" cy="729184"/>
      </dsp:txXfrm>
    </dsp:sp>
    <dsp:sp modelId="{327C1527-9956-44AE-8197-FDFF19A0744B}">
      <dsp:nvSpPr>
        <dsp:cNvPr id="0" name=""/>
        <dsp:cNvSpPr/>
      </dsp:nvSpPr>
      <dsp:spPr>
        <a:xfrm>
          <a:off x="102947" y="2848136"/>
          <a:ext cx="729184" cy="729184"/>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A44DAB-8206-47AD-953B-589F5F72D0EF}">
      <dsp:nvSpPr>
        <dsp:cNvPr id="0" name=""/>
        <dsp:cNvSpPr/>
      </dsp:nvSpPr>
      <dsp:spPr>
        <a:xfrm>
          <a:off x="256075" y="3001264"/>
          <a:ext cx="422926" cy="4229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FE884B-3B2E-4629-B40C-6AE7EC087AFF}">
      <dsp:nvSpPr>
        <dsp:cNvPr id="0" name=""/>
        <dsp:cNvSpPr/>
      </dsp:nvSpPr>
      <dsp:spPr>
        <a:xfrm>
          <a:off x="988385" y="2848136"/>
          <a:ext cx="1718791" cy="729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Don’t assume anything about reimbursement that is not clearly stated in your specific contract.</a:t>
          </a:r>
        </a:p>
      </dsp:txBody>
      <dsp:txXfrm>
        <a:off x="988385" y="2848136"/>
        <a:ext cx="1718791" cy="729184"/>
      </dsp:txXfrm>
    </dsp:sp>
    <dsp:sp modelId="{F7A83107-E830-449E-99EF-8662897A106E}">
      <dsp:nvSpPr>
        <dsp:cNvPr id="0" name=""/>
        <dsp:cNvSpPr/>
      </dsp:nvSpPr>
      <dsp:spPr>
        <a:xfrm>
          <a:off x="3006663" y="2848136"/>
          <a:ext cx="729184" cy="729184"/>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997419-C205-4ACF-9295-7CF38170D32F}">
      <dsp:nvSpPr>
        <dsp:cNvPr id="0" name=""/>
        <dsp:cNvSpPr/>
      </dsp:nvSpPr>
      <dsp:spPr>
        <a:xfrm>
          <a:off x="3159792" y="3001264"/>
          <a:ext cx="422926" cy="4229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EB3B9A-404D-4D10-8F4E-8886DF132842}">
      <dsp:nvSpPr>
        <dsp:cNvPr id="0" name=""/>
        <dsp:cNvSpPr/>
      </dsp:nvSpPr>
      <dsp:spPr>
        <a:xfrm>
          <a:off x="3892101" y="2848136"/>
          <a:ext cx="1718791" cy="729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List all drugs by specific J Codes, whenever possible. If more than one standard dosage is used routinely, list variations or use a formula.  Address waste.  </a:t>
          </a:r>
        </a:p>
      </dsp:txBody>
      <dsp:txXfrm>
        <a:off x="3892101" y="2848136"/>
        <a:ext cx="1718791" cy="72918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C49DB-4F92-46C1-BEE5-1FB6D6BC2242}">
      <dsp:nvSpPr>
        <dsp:cNvPr id="0" name=""/>
        <dsp:cNvSpPr/>
      </dsp:nvSpPr>
      <dsp:spPr>
        <a:xfrm>
          <a:off x="469811" y="1293379"/>
          <a:ext cx="767285" cy="7672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FD9BA2-7DB4-40F5-83D8-D44D17512EAB}">
      <dsp:nvSpPr>
        <dsp:cNvPr id="0" name=""/>
        <dsp:cNvSpPr/>
      </dsp:nvSpPr>
      <dsp:spPr>
        <a:xfrm>
          <a:off x="914" y="2402988"/>
          <a:ext cx="1705078" cy="1172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Have the pharmacist or manufacturer’s rep perform a GAP ANALYSIS on the contract attachment that addresses pharmacy reimbursement.  Have them make sure everything is addressed appropriately.</a:t>
          </a:r>
        </a:p>
      </dsp:txBody>
      <dsp:txXfrm>
        <a:off x="914" y="2402988"/>
        <a:ext cx="1705078" cy="1172241"/>
      </dsp:txXfrm>
    </dsp:sp>
    <dsp:sp modelId="{0B274163-98DE-4BF7-BAB4-AA19419E4DEC}">
      <dsp:nvSpPr>
        <dsp:cNvPr id="0" name=""/>
        <dsp:cNvSpPr/>
      </dsp:nvSpPr>
      <dsp:spPr>
        <a:xfrm>
          <a:off x="2473277" y="1293379"/>
          <a:ext cx="767285" cy="7672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1037D8-8D76-4C08-B893-EA8A6F6022E3}">
      <dsp:nvSpPr>
        <dsp:cNvPr id="0" name=""/>
        <dsp:cNvSpPr/>
      </dsp:nvSpPr>
      <dsp:spPr>
        <a:xfrm>
          <a:off x="2004381" y="2402988"/>
          <a:ext cx="1705078" cy="1172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Address which release, version and publication of AWP / ASP will be used as reference standard in computing reimbursement.</a:t>
          </a:r>
        </a:p>
      </dsp:txBody>
      <dsp:txXfrm>
        <a:off x="2004381" y="2402988"/>
        <a:ext cx="1705078" cy="1172241"/>
      </dsp:txXfrm>
    </dsp:sp>
    <dsp:sp modelId="{A9833E8C-51B2-4588-8419-60B4D105D1BC}">
      <dsp:nvSpPr>
        <dsp:cNvPr id="0" name=""/>
        <dsp:cNvSpPr/>
      </dsp:nvSpPr>
      <dsp:spPr>
        <a:xfrm>
          <a:off x="4476744" y="1293379"/>
          <a:ext cx="767285" cy="7672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FCC50D-486F-43E1-9AF0-FC175657AF7E}">
      <dsp:nvSpPr>
        <dsp:cNvPr id="0" name=""/>
        <dsp:cNvSpPr/>
      </dsp:nvSpPr>
      <dsp:spPr>
        <a:xfrm>
          <a:off x="4007848" y="2402988"/>
          <a:ext cx="1705078" cy="1172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Avoid contract terms that require invoices to receive payment for drugs and supplies.  Make sure to review the GPO contract terms and conditions as they may prohibit sharing invoices with discounted prices on them.</a:t>
          </a:r>
        </a:p>
      </dsp:txBody>
      <dsp:txXfrm>
        <a:off x="4007848" y="2402988"/>
        <a:ext cx="1705078" cy="117224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6FAAC-551D-44E4-8BB6-33E5373CA1DA}">
      <dsp:nvSpPr>
        <dsp:cNvPr id="0" name=""/>
        <dsp:cNvSpPr/>
      </dsp:nvSpPr>
      <dsp:spPr>
        <a:xfrm>
          <a:off x="0" y="0"/>
          <a:ext cx="5713840"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D2FA402-6AE2-49BA-990E-C92FC3F18AC0}">
      <dsp:nvSpPr>
        <dsp:cNvPr id="0" name=""/>
        <dsp:cNvSpPr/>
      </dsp:nvSpPr>
      <dsp:spPr>
        <a:xfrm>
          <a:off x="0" y="0"/>
          <a:ext cx="5713840" cy="2434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rtl="0">
            <a:lnSpc>
              <a:spcPct val="90000"/>
            </a:lnSpc>
            <a:spcBef>
              <a:spcPct val="0"/>
            </a:spcBef>
            <a:spcAft>
              <a:spcPct val="35000"/>
            </a:spcAft>
            <a:buNone/>
          </a:pPr>
          <a:r>
            <a:rPr lang="en-US" sz="3800" kern="1200"/>
            <a:t>Address automatic fee escalations at periodic intervals for multi-year contracts.</a:t>
          </a:r>
        </a:p>
      </dsp:txBody>
      <dsp:txXfrm>
        <a:off x="0" y="0"/>
        <a:ext cx="5713840" cy="2434304"/>
      </dsp:txXfrm>
    </dsp:sp>
    <dsp:sp modelId="{9C5A526E-8D04-4206-82B2-33B9B2B72829}">
      <dsp:nvSpPr>
        <dsp:cNvPr id="0" name=""/>
        <dsp:cNvSpPr/>
      </dsp:nvSpPr>
      <dsp:spPr>
        <a:xfrm>
          <a:off x="0" y="2434304"/>
          <a:ext cx="5713840"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574C77D-29C0-4165-928E-7E419D170492}">
      <dsp:nvSpPr>
        <dsp:cNvPr id="0" name=""/>
        <dsp:cNvSpPr/>
      </dsp:nvSpPr>
      <dsp:spPr>
        <a:xfrm>
          <a:off x="0" y="2434304"/>
          <a:ext cx="5713840" cy="2434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rtl="0">
            <a:lnSpc>
              <a:spcPct val="90000"/>
            </a:lnSpc>
            <a:spcBef>
              <a:spcPct val="0"/>
            </a:spcBef>
            <a:spcAft>
              <a:spcPct val="35000"/>
            </a:spcAft>
            <a:buNone/>
          </a:pPr>
          <a:r>
            <a:rPr lang="en-US" sz="3800" kern="1200"/>
            <a:t>Establish a formula that is reliable or a straight percentage increase.</a:t>
          </a:r>
        </a:p>
      </dsp:txBody>
      <dsp:txXfrm>
        <a:off x="0" y="2434304"/>
        <a:ext cx="5713840" cy="243430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BE35A-81E8-4355-B495-FE4C30560398}">
      <dsp:nvSpPr>
        <dsp:cNvPr id="0" name=""/>
        <dsp:cNvSpPr/>
      </dsp:nvSpPr>
      <dsp:spPr>
        <a:xfrm>
          <a:off x="3252" y="1338867"/>
          <a:ext cx="918421" cy="9184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F300D9-6721-4DE8-9E2E-37C9C9534647}">
      <dsp:nvSpPr>
        <dsp:cNvPr id="0" name=""/>
        <dsp:cNvSpPr/>
      </dsp:nvSpPr>
      <dsp:spPr>
        <a:xfrm>
          <a:off x="3252" y="2351496"/>
          <a:ext cx="2624062" cy="651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Avoid the use of the word “</a:t>
          </a:r>
          <a:r>
            <a:rPr lang="en-US" sz="1400" b="1" i="1" kern="1200"/>
            <a:t>reasonable”</a:t>
          </a:r>
          <a:r>
            <a:rPr lang="en-US" sz="1400" kern="1200"/>
            <a:t> which may give rise to disputes</a:t>
          </a:r>
        </a:p>
      </dsp:txBody>
      <dsp:txXfrm>
        <a:off x="3252" y="2351496"/>
        <a:ext cx="2624062" cy="651915"/>
      </dsp:txXfrm>
    </dsp:sp>
    <dsp:sp modelId="{5824D283-C327-4FB6-A977-0F590002C70D}">
      <dsp:nvSpPr>
        <dsp:cNvPr id="0" name=""/>
        <dsp:cNvSpPr/>
      </dsp:nvSpPr>
      <dsp:spPr>
        <a:xfrm>
          <a:off x="3252" y="3047229"/>
          <a:ext cx="2624062" cy="482511"/>
        </a:xfrm>
        <a:prstGeom prst="rect">
          <a:avLst/>
        </a:prstGeom>
        <a:noFill/>
        <a:ln>
          <a:noFill/>
        </a:ln>
        <a:effectLst/>
      </dsp:spPr>
      <dsp:style>
        <a:lnRef idx="0">
          <a:scrgbClr r="0" g="0" b="0"/>
        </a:lnRef>
        <a:fillRef idx="0">
          <a:scrgbClr r="0" g="0" b="0"/>
        </a:fillRef>
        <a:effectRef idx="0">
          <a:scrgbClr r="0" g="0" b="0"/>
        </a:effectRef>
        <a:fontRef idx="minor"/>
      </dsp:style>
    </dsp:sp>
    <dsp:sp modelId="{3177514C-7404-48E5-AFF8-5F641952F6FC}">
      <dsp:nvSpPr>
        <dsp:cNvPr id="0" name=""/>
        <dsp:cNvSpPr/>
      </dsp:nvSpPr>
      <dsp:spPr>
        <a:xfrm>
          <a:off x="3086525" y="923947"/>
          <a:ext cx="918421" cy="9184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FA0EBB-1679-48FA-BCF8-83892AD8DB94}">
      <dsp:nvSpPr>
        <dsp:cNvPr id="0" name=""/>
        <dsp:cNvSpPr/>
      </dsp:nvSpPr>
      <dsp:spPr>
        <a:xfrm>
          <a:off x="3086525" y="1936576"/>
          <a:ext cx="2624062" cy="651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Include a formula statement:</a:t>
          </a:r>
        </a:p>
      </dsp:txBody>
      <dsp:txXfrm>
        <a:off x="3086525" y="1936576"/>
        <a:ext cx="2624062" cy="651915"/>
      </dsp:txXfrm>
    </dsp:sp>
    <dsp:sp modelId="{86B45AC4-0CF3-4A75-968D-7480DC6876D3}">
      <dsp:nvSpPr>
        <dsp:cNvPr id="0" name=""/>
        <dsp:cNvSpPr/>
      </dsp:nvSpPr>
      <dsp:spPr>
        <a:xfrm>
          <a:off x="3086525" y="2478331"/>
          <a:ext cx="2624062" cy="2142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i="1" kern="1200" dirty="0"/>
            <a:t>“95% of the 140</a:t>
          </a:r>
          <a:r>
            <a:rPr lang="en-US" sz="1100" i="1" kern="1200" baseline="30000" dirty="0"/>
            <a:t>th</a:t>
          </a:r>
          <a:r>
            <a:rPr lang="en-US" sz="1100" i="1" kern="1200" dirty="0"/>
            <a:t> percentile of [reference standard*] for the [City, State / MSA] for the period from [date] to [date]”</a:t>
          </a:r>
          <a:endParaRPr lang="en-US" sz="1100" kern="1200" dirty="0"/>
        </a:p>
      </dsp:txBody>
      <dsp:txXfrm>
        <a:off x="3086525" y="2478331"/>
        <a:ext cx="2624062" cy="214219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44473-37A2-4D8C-8973-2A15C4A34D0A}">
      <dsp:nvSpPr>
        <dsp:cNvPr id="0" name=""/>
        <dsp:cNvSpPr/>
      </dsp:nvSpPr>
      <dsp:spPr>
        <a:xfrm>
          <a:off x="0" y="2377"/>
          <a:ext cx="57138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196E0F-7F7F-49CB-BE2D-6A5B89CED146}">
      <dsp:nvSpPr>
        <dsp:cNvPr id="0" name=""/>
        <dsp:cNvSpPr/>
      </dsp:nvSpPr>
      <dsp:spPr>
        <a:xfrm>
          <a:off x="0" y="2377"/>
          <a:ext cx="5713840" cy="162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t>The day you sign the contract, you should download all existing policies and  procedures that are posted on the web that apply to your contract onto a Single- Use CD or DVD (at least 2 copies) and attach them to your contract as an Exhibit. </a:t>
          </a:r>
        </a:p>
      </dsp:txBody>
      <dsp:txXfrm>
        <a:off x="0" y="2377"/>
        <a:ext cx="5713840" cy="1621284"/>
      </dsp:txXfrm>
    </dsp:sp>
    <dsp:sp modelId="{69CC2360-3C81-4788-99F7-3FB7B8773330}">
      <dsp:nvSpPr>
        <dsp:cNvPr id="0" name=""/>
        <dsp:cNvSpPr/>
      </dsp:nvSpPr>
      <dsp:spPr>
        <a:xfrm>
          <a:off x="0" y="1623662"/>
          <a:ext cx="57138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C7BC33-8212-4E88-879E-E8D154877429}">
      <dsp:nvSpPr>
        <dsp:cNvPr id="0" name=""/>
        <dsp:cNvSpPr/>
      </dsp:nvSpPr>
      <dsp:spPr>
        <a:xfrm>
          <a:off x="0" y="1623662"/>
          <a:ext cx="5713840" cy="162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a:t>Have the plan’s representative counter initial the CD or DVD and mention it as “incorporated by reference.”  </a:t>
          </a:r>
        </a:p>
      </dsp:txBody>
      <dsp:txXfrm>
        <a:off x="0" y="1623662"/>
        <a:ext cx="5713840" cy="1621284"/>
      </dsp:txXfrm>
    </dsp:sp>
    <dsp:sp modelId="{16016182-03DD-4CE9-8777-3E0DC2DAE1D2}">
      <dsp:nvSpPr>
        <dsp:cNvPr id="0" name=""/>
        <dsp:cNvSpPr/>
      </dsp:nvSpPr>
      <dsp:spPr>
        <a:xfrm>
          <a:off x="0" y="3244946"/>
          <a:ext cx="57138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99119A-3794-447C-B853-549767457E89}">
      <dsp:nvSpPr>
        <dsp:cNvPr id="0" name=""/>
        <dsp:cNvSpPr/>
      </dsp:nvSpPr>
      <dsp:spPr>
        <a:xfrm>
          <a:off x="0" y="3244946"/>
          <a:ext cx="5713840" cy="162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a:t>This way, if they update the web and hold you to the amendment without proper notice, you have a record of what was on the website the day you signed the contract.  Without this historical  evidence, you have no proof that the updated site is not an amendment to your contract.</a:t>
          </a:r>
        </a:p>
      </dsp:txBody>
      <dsp:txXfrm>
        <a:off x="0" y="3244946"/>
        <a:ext cx="5713840" cy="162128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FA1EA-9759-4BD8-9C8F-25D3A007A76C}">
      <dsp:nvSpPr>
        <dsp:cNvPr id="0" name=""/>
        <dsp:cNvSpPr/>
      </dsp:nvSpPr>
      <dsp:spPr>
        <a:xfrm>
          <a:off x="0" y="0"/>
          <a:ext cx="5713840"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5B2F2A55-9873-4180-92DE-26AD1276DCB1}">
      <dsp:nvSpPr>
        <dsp:cNvPr id="0" name=""/>
        <dsp:cNvSpPr/>
      </dsp:nvSpPr>
      <dsp:spPr>
        <a:xfrm>
          <a:off x="0" y="0"/>
          <a:ext cx="5713840" cy="2434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rtl="0">
            <a:lnSpc>
              <a:spcPct val="90000"/>
            </a:lnSpc>
            <a:spcBef>
              <a:spcPct val="0"/>
            </a:spcBef>
            <a:spcAft>
              <a:spcPct val="35000"/>
            </a:spcAft>
            <a:buNone/>
          </a:pPr>
          <a:r>
            <a:rPr lang="en-US" sz="3800" kern="1200"/>
            <a:t>No one should get access to your discount without your express written approval</a:t>
          </a:r>
        </a:p>
      </dsp:txBody>
      <dsp:txXfrm>
        <a:off x="0" y="0"/>
        <a:ext cx="5713840" cy="2434304"/>
      </dsp:txXfrm>
    </dsp:sp>
    <dsp:sp modelId="{5F5DD483-DA9B-4EED-8558-F9EA1F7A0DFB}">
      <dsp:nvSpPr>
        <dsp:cNvPr id="0" name=""/>
        <dsp:cNvSpPr/>
      </dsp:nvSpPr>
      <dsp:spPr>
        <a:xfrm>
          <a:off x="0" y="2434304"/>
          <a:ext cx="5713840"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58B771C3-CDFF-4424-B633-F3AD1CC3A672}">
      <dsp:nvSpPr>
        <dsp:cNvPr id="0" name=""/>
        <dsp:cNvSpPr/>
      </dsp:nvSpPr>
      <dsp:spPr>
        <a:xfrm>
          <a:off x="0" y="2434304"/>
          <a:ext cx="5713840" cy="2434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rtl="0">
            <a:lnSpc>
              <a:spcPct val="90000"/>
            </a:lnSpc>
            <a:spcBef>
              <a:spcPct val="0"/>
            </a:spcBef>
            <a:spcAft>
              <a:spcPct val="35000"/>
            </a:spcAft>
            <a:buNone/>
          </a:pPr>
          <a:r>
            <a:rPr lang="en-US" sz="3800" kern="1200"/>
            <a:t>Pay close attention to the “Assignment” Clause</a:t>
          </a:r>
        </a:p>
      </dsp:txBody>
      <dsp:txXfrm>
        <a:off x="0" y="2434304"/>
        <a:ext cx="5713840" cy="243430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45C94-CF3B-4315-A0CD-C25F98FDD1BF}">
      <dsp:nvSpPr>
        <dsp:cNvPr id="0" name=""/>
        <dsp:cNvSpPr/>
      </dsp:nvSpPr>
      <dsp:spPr>
        <a:xfrm>
          <a:off x="0" y="0"/>
          <a:ext cx="57138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6B9EC2-E675-4636-976F-7478324FFD22}">
      <dsp:nvSpPr>
        <dsp:cNvPr id="0" name=""/>
        <dsp:cNvSpPr/>
      </dsp:nvSpPr>
      <dsp:spPr>
        <a:xfrm>
          <a:off x="0" y="0"/>
          <a:ext cx="5713840" cy="2434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a:t>IT’S TRUE: The plan cannot pay you except for bona fide emergencies until the credentials are vetted.</a:t>
          </a:r>
        </a:p>
      </dsp:txBody>
      <dsp:txXfrm>
        <a:off x="0" y="0"/>
        <a:ext cx="5713840" cy="2434304"/>
      </dsp:txXfrm>
    </dsp:sp>
    <dsp:sp modelId="{F0BF8A33-B1BB-4E84-A217-BE665E0684E1}">
      <dsp:nvSpPr>
        <dsp:cNvPr id="0" name=""/>
        <dsp:cNvSpPr/>
      </dsp:nvSpPr>
      <dsp:spPr>
        <a:xfrm>
          <a:off x="0" y="2434304"/>
          <a:ext cx="57138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571B96-B104-4823-B83A-FA7BC1466758}">
      <dsp:nvSpPr>
        <dsp:cNvPr id="0" name=""/>
        <dsp:cNvSpPr/>
      </dsp:nvSpPr>
      <dsp:spPr>
        <a:xfrm>
          <a:off x="0" y="2434304"/>
          <a:ext cx="5713840" cy="2434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dirty="0"/>
            <a:t>BARTER:  Ask for delegated credentialing but they need to cover the costs of the process.  They would have paid upwards of $300 per physician if they did it themselves.</a:t>
          </a:r>
        </a:p>
      </dsp:txBody>
      <dsp:txXfrm>
        <a:off x="0" y="2434304"/>
        <a:ext cx="5713840" cy="243430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A83A5-4E23-4A57-B97B-0100359D2C16}">
      <dsp:nvSpPr>
        <dsp:cNvPr id="0" name=""/>
        <dsp:cNvSpPr/>
      </dsp:nvSpPr>
      <dsp:spPr>
        <a:xfrm>
          <a:off x="0" y="34004"/>
          <a:ext cx="5713840" cy="83947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Develop</a:t>
          </a:r>
        </a:p>
      </dsp:txBody>
      <dsp:txXfrm>
        <a:off x="40980" y="74984"/>
        <a:ext cx="5631880" cy="757514"/>
      </dsp:txXfrm>
    </dsp:sp>
    <dsp:sp modelId="{20BC0B22-7454-4F2E-A402-BAFD97E08252}">
      <dsp:nvSpPr>
        <dsp:cNvPr id="0" name=""/>
        <dsp:cNvSpPr/>
      </dsp:nvSpPr>
      <dsp:spPr>
        <a:xfrm>
          <a:off x="0" y="873479"/>
          <a:ext cx="5713840"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414"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a:t>Develop a formula that is defensible</a:t>
          </a:r>
        </a:p>
      </dsp:txBody>
      <dsp:txXfrm>
        <a:off x="0" y="873479"/>
        <a:ext cx="5713840" cy="579600"/>
      </dsp:txXfrm>
    </dsp:sp>
    <dsp:sp modelId="{916B30DD-CD5D-4813-9B58-8137731A767E}">
      <dsp:nvSpPr>
        <dsp:cNvPr id="0" name=""/>
        <dsp:cNvSpPr/>
      </dsp:nvSpPr>
      <dsp:spPr>
        <a:xfrm>
          <a:off x="0" y="1453079"/>
          <a:ext cx="5713840" cy="83947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Consider</a:t>
          </a:r>
        </a:p>
      </dsp:txBody>
      <dsp:txXfrm>
        <a:off x="40980" y="1494059"/>
        <a:ext cx="5631880" cy="757514"/>
      </dsp:txXfrm>
    </dsp:sp>
    <dsp:sp modelId="{3443D540-373D-4AC6-B47F-390AE03A805E}">
      <dsp:nvSpPr>
        <dsp:cNvPr id="0" name=""/>
        <dsp:cNvSpPr/>
      </dsp:nvSpPr>
      <dsp:spPr>
        <a:xfrm>
          <a:off x="0" y="2292554"/>
          <a:ext cx="5713840" cy="851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414"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Consider the lack of control on REDIRECTED lives</a:t>
          </a:r>
        </a:p>
      </dsp:txBody>
      <dsp:txXfrm>
        <a:off x="0" y="2292554"/>
        <a:ext cx="5713840" cy="851287"/>
      </dsp:txXfrm>
    </dsp:sp>
    <dsp:sp modelId="{7C1D16AE-6D83-4309-B99D-575EE2852C96}">
      <dsp:nvSpPr>
        <dsp:cNvPr id="0" name=""/>
        <dsp:cNvSpPr/>
      </dsp:nvSpPr>
      <dsp:spPr>
        <a:xfrm>
          <a:off x="0" y="3143842"/>
          <a:ext cx="5713840" cy="83947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Steer</a:t>
          </a:r>
        </a:p>
      </dsp:txBody>
      <dsp:txXfrm>
        <a:off x="40980" y="3184822"/>
        <a:ext cx="5631880" cy="757514"/>
      </dsp:txXfrm>
    </dsp:sp>
    <dsp:sp modelId="{601856EF-7733-4FBD-8929-F6D43C7D88C0}">
      <dsp:nvSpPr>
        <dsp:cNvPr id="0" name=""/>
        <dsp:cNvSpPr/>
      </dsp:nvSpPr>
      <dsp:spPr>
        <a:xfrm>
          <a:off x="0" y="3983317"/>
          <a:ext cx="5713840" cy="851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414"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a:t>Steer only Primary – Secondary rarely steers </a:t>
          </a:r>
        </a:p>
      </dsp:txBody>
      <dsp:txXfrm>
        <a:off x="0" y="3983317"/>
        <a:ext cx="5713840" cy="85128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5F475-5A08-4CE3-B9AA-34D4D0B8C1A2}">
      <dsp:nvSpPr>
        <dsp:cNvPr id="0" name=""/>
        <dsp:cNvSpPr/>
      </dsp:nvSpPr>
      <dsp:spPr>
        <a:xfrm>
          <a:off x="3109280" y="744287"/>
          <a:ext cx="573738" cy="91440"/>
        </a:xfrm>
        <a:custGeom>
          <a:avLst/>
          <a:gdLst/>
          <a:ahLst/>
          <a:cxnLst/>
          <a:rect l="0" t="0" r="0" b="0"/>
          <a:pathLst>
            <a:path>
              <a:moveTo>
                <a:pt x="0" y="45720"/>
              </a:moveTo>
              <a:lnTo>
                <a:pt x="573738"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81041" y="786986"/>
        <a:ext cx="30216" cy="6043"/>
      </dsp:txXfrm>
    </dsp:sp>
    <dsp:sp modelId="{EFF4BCEF-E96E-4533-928F-532379840F53}">
      <dsp:nvSpPr>
        <dsp:cNvPr id="0" name=""/>
        <dsp:cNvSpPr/>
      </dsp:nvSpPr>
      <dsp:spPr>
        <a:xfrm>
          <a:off x="483520" y="1739"/>
          <a:ext cx="2627560" cy="1576536"/>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28753" tIns="135149" rIns="128753" bIns="135149" numCol="1" spcCol="1270" anchor="ctr" anchorCtr="0">
          <a:noAutofit/>
        </a:bodyPr>
        <a:lstStyle/>
        <a:p>
          <a:pPr marL="0" lvl="0" indent="0" algn="ctr" defTabSz="800100" rtl="0">
            <a:lnSpc>
              <a:spcPct val="90000"/>
            </a:lnSpc>
            <a:spcBef>
              <a:spcPct val="0"/>
            </a:spcBef>
            <a:spcAft>
              <a:spcPct val="35000"/>
            </a:spcAft>
            <a:buNone/>
          </a:pPr>
          <a:r>
            <a:rPr lang="en-US" sz="1800" kern="1200" dirty="0"/>
            <a:t>Is arbitration required?</a:t>
          </a:r>
        </a:p>
      </dsp:txBody>
      <dsp:txXfrm>
        <a:off x="483520" y="1739"/>
        <a:ext cx="2627560" cy="1576536"/>
      </dsp:txXfrm>
    </dsp:sp>
    <dsp:sp modelId="{4E80D5EE-AED4-4E58-9224-A173C2D98136}">
      <dsp:nvSpPr>
        <dsp:cNvPr id="0" name=""/>
        <dsp:cNvSpPr/>
      </dsp:nvSpPr>
      <dsp:spPr>
        <a:xfrm>
          <a:off x="6341180" y="744287"/>
          <a:ext cx="573738" cy="91440"/>
        </a:xfrm>
        <a:custGeom>
          <a:avLst/>
          <a:gdLst/>
          <a:ahLst/>
          <a:cxnLst/>
          <a:rect l="0" t="0" r="0" b="0"/>
          <a:pathLst>
            <a:path>
              <a:moveTo>
                <a:pt x="0" y="45720"/>
              </a:moveTo>
              <a:lnTo>
                <a:pt x="573738"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12941" y="786986"/>
        <a:ext cx="30216" cy="6043"/>
      </dsp:txXfrm>
    </dsp:sp>
    <dsp:sp modelId="{7BD03273-5C48-49BE-B947-FAE41F6B708A}">
      <dsp:nvSpPr>
        <dsp:cNvPr id="0" name=""/>
        <dsp:cNvSpPr/>
      </dsp:nvSpPr>
      <dsp:spPr>
        <a:xfrm>
          <a:off x="3715419" y="1739"/>
          <a:ext cx="2627560" cy="1576536"/>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28753" tIns="135149" rIns="128753" bIns="135149" numCol="1" spcCol="1270" anchor="ctr" anchorCtr="0">
          <a:noAutofit/>
        </a:bodyPr>
        <a:lstStyle/>
        <a:p>
          <a:pPr marL="0" lvl="0" indent="0" algn="ctr" defTabSz="800100" rtl="0">
            <a:lnSpc>
              <a:spcPct val="90000"/>
            </a:lnSpc>
            <a:spcBef>
              <a:spcPct val="0"/>
            </a:spcBef>
            <a:spcAft>
              <a:spcPct val="35000"/>
            </a:spcAft>
            <a:buNone/>
          </a:pPr>
          <a:r>
            <a:rPr lang="en-US" sz="1800" kern="1200" dirty="0"/>
            <a:t>Mediation?</a:t>
          </a:r>
        </a:p>
      </dsp:txBody>
      <dsp:txXfrm>
        <a:off x="3715419" y="1739"/>
        <a:ext cx="2627560" cy="1576536"/>
      </dsp:txXfrm>
    </dsp:sp>
    <dsp:sp modelId="{780CC7D7-D40A-4256-B3B3-818AAF9D4A94}">
      <dsp:nvSpPr>
        <dsp:cNvPr id="0" name=""/>
        <dsp:cNvSpPr/>
      </dsp:nvSpPr>
      <dsp:spPr>
        <a:xfrm>
          <a:off x="1797300" y="1576476"/>
          <a:ext cx="6463798" cy="573738"/>
        </a:xfrm>
        <a:custGeom>
          <a:avLst/>
          <a:gdLst/>
          <a:ahLst/>
          <a:cxnLst/>
          <a:rect l="0" t="0" r="0" b="0"/>
          <a:pathLst>
            <a:path>
              <a:moveTo>
                <a:pt x="6463798" y="0"/>
              </a:moveTo>
              <a:lnTo>
                <a:pt x="6463798" y="303969"/>
              </a:lnTo>
              <a:lnTo>
                <a:pt x="0" y="303969"/>
              </a:lnTo>
              <a:lnTo>
                <a:pt x="0" y="573738"/>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66900" y="1860323"/>
        <a:ext cx="324599" cy="6043"/>
      </dsp:txXfrm>
    </dsp:sp>
    <dsp:sp modelId="{77DCD893-E0AB-4428-A506-44C443337471}">
      <dsp:nvSpPr>
        <dsp:cNvPr id="0" name=""/>
        <dsp:cNvSpPr/>
      </dsp:nvSpPr>
      <dsp:spPr>
        <a:xfrm>
          <a:off x="6947319" y="1739"/>
          <a:ext cx="2627560" cy="1576536"/>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28753" tIns="135149" rIns="128753" bIns="135149" numCol="1" spcCol="1270" anchor="ctr" anchorCtr="0">
          <a:noAutofit/>
        </a:bodyPr>
        <a:lstStyle/>
        <a:p>
          <a:pPr marL="0" lvl="0" indent="0" algn="ctr" defTabSz="800100" rtl="0">
            <a:lnSpc>
              <a:spcPct val="90000"/>
            </a:lnSpc>
            <a:spcBef>
              <a:spcPct val="0"/>
            </a:spcBef>
            <a:spcAft>
              <a:spcPct val="35000"/>
            </a:spcAft>
            <a:buNone/>
          </a:pPr>
          <a:r>
            <a:rPr lang="en-US" sz="1800" kern="1200" dirty="0"/>
            <a:t>Litigation Permitted?</a:t>
          </a:r>
        </a:p>
      </dsp:txBody>
      <dsp:txXfrm>
        <a:off x="6947319" y="1739"/>
        <a:ext cx="2627560" cy="1576536"/>
      </dsp:txXfrm>
    </dsp:sp>
    <dsp:sp modelId="{9649B325-4F6D-4C3B-A6B5-8969A5FB28B9}">
      <dsp:nvSpPr>
        <dsp:cNvPr id="0" name=""/>
        <dsp:cNvSpPr/>
      </dsp:nvSpPr>
      <dsp:spPr>
        <a:xfrm>
          <a:off x="3109280" y="2925163"/>
          <a:ext cx="573738" cy="91440"/>
        </a:xfrm>
        <a:custGeom>
          <a:avLst/>
          <a:gdLst/>
          <a:ahLst/>
          <a:cxnLst/>
          <a:rect l="0" t="0" r="0" b="0"/>
          <a:pathLst>
            <a:path>
              <a:moveTo>
                <a:pt x="0" y="45720"/>
              </a:moveTo>
              <a:lnTo>
                <a:pt x="573738"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81041" y="2967861"/>
        <a:ext cx="30216" cy="6043"/>
      </dsp:txXfrm>
    </dsp:sp>
    <dsp:sp modelId="{14EDB490-372A-4006-A89B-3714455C0591}">
      <dsp:nvSpPr>
        <dsp:cNvPr id="0" name=""/>
        <dsp:cNvSpPr/>
      </dsp:nvSpPr>
      <dsp:spPr>
        <a:xfrm>
          <a:off x="483520" y="2182614"/>
          <a:ext cx="2627560" cy="1576536"/>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28753" tIns="135149" rIns="128753" bIns="135149" numCol="1" spcCol="1270" anchor="ctr" anchorCtr="0">
          <a:noAutofit/>
        </a:bodyPr>
        <a:lstStyle/>
        <a:p>
          <a:pPr marL="0" lvl="0" indent="0" algn="ctr" defTabSz="800100" rtl="0">
            <a:lnSpc>
              <a:spcPct val="90000"/>
            </a:lnSpc>
            <a:spcBef>
              <a:spcPct val="0"/>
            </a:spcBef>
            <a:spcAft>
              <a:spcPct val="35000"/>
            </a:spcAft>
            <a:buNone/>
          </a:pPr>
          <a:r>
            <a:rPr lang="en-US" sz="1800" kern="1200" dirty="0"/>
            <a:t>Are they asking you to give up the right to sue them or participate in class actions?</a:t>
          </a:r>
        </a:p>
      </dsp:txBody>
      <dsp:txXfrm>
        <a:off x="483520" y="2182614"/>
        <a:ext cx="2627560" cy="1576536"/>
      </dsp:txXfrm>
    </dsp:sp>
    <dsp:sp modelId="{2F8A0D29-419D-4DA0-B142-3ADB6417E81B}">
      <dsp:nvSpPr>
        <dsp:cNvPr id="0" name=""/>
        <dsp:cNvSpPr/>
      </dsp:nvSpPr>
      <dsp:spPr>
        <a:xfrm>
          <a:off x="3715419" y="2182614"/>
          <a:ext cx="2627560" cy="1576536"/>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28753" tIns="135149" rIns="128753" bIns="135149" numCol="1" spcCol="1270" anchor="t" anchorCtr="0">
          <a:noAutofit/>
        </a:bodyPr>
        <a:lstStyle/>
        <a:p>
          <a:pPr marL="0" lvl="0" indent="0" algn="l" defTabSz="800100" rtl="0">
            <a:lnSpc>
              <a:spcPct val="90000"/>
            </a:lnSpc>
            <a:spcBef>
              <a:spcPct val="0"/>
            </a:spcBef>
            <a:spcAft>
              <a:spcPct val="35000"/>
            </a:spcAft>
            <a:buNone/>
          </a:pPr>
          <a:r>
            <a:rPr lang="en-US" sz="1800" kern="1200" dirty="0"/>
            <a:t>Must you exhaust all administrative remedy first?</a:t>
          </a:r>
        </a:p>
        <a:p>
          <a:pPr marL="114300" lvl="1" indent="-114300" algn="l" defTabSz="622300" rtl="0">
            <a:lnSpc>
              <a:spcPct val="90000"/>
            </a:lnSpc>
            <a:spcBef>
              <a:spcPct val="0"/>
            </a:spcBef>
            <a:spcAft>
              <a:spcPct val="15000"/>
            </a:spcAft>
            <a:buChar char="•"/>
          </a:pPr>
          <a:r>
            <a:rPr lang="en-US" sz="1400" kern="1200" dirty="0"/>
            <a:t>What does that really mean?</a:t>
          </a:r>
        </a:p>
        <a:p>
          <a:pPr marL="114300" lvl="1" indent="-114300" algn="l" defTabSz="622300" rtl="0">
            <a:lnSpc>
              <a:spcPct val="90000"/>
            </a:lnSpc>
            <a:spcBef>
              <a:spcPct val="0"/>
            </a:spcBef>
            <a:spcAft>
              <a:spcPct val="15000"/>
            </a:spcAft>
            <a:buChar char="•"/>
          </a:pPr>
          <a:r>
            <a:rPr lang="en-US" sz="1400" kern="1200" dirty="0"/>
            <a:t>How is “all” quantified?</a:t>
          </a:r>
        </a:p>
      </dsp:txBody>
      <dsp:txXfrm>
        <a:off x="3715419" y="2182614"/>
        <a:ext cx="2627560" cy="15765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8AC29-907D-4A33-99C1-6D5B4CA65104}">
      <dsp:nvSpPr>
        <dsp:cNvPr id="0" name=""/>
        <dsp:cNvSpPr/>
      </dsp:nvSpPr>
      <dsp:spPr>
        <a:xfrm>
          <a:off x="134825" y="264859"/>
          <a:ext cx="1295909" cy="1295909"/>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83ED50-5293-4214-A2A0-91EC1D454CA5}">
      <dsp:nvSpPr>
        <dsp:cNvPr id="0" name=""/>
        <dsp:cNvSpPr/>
      </dsp:nvSpPr>
      <dsp:spPr>
        <a:xfrm>
          <a:off x="406966" y="537000"/>
          <a:ext cx="751627" cy="751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DAD0B3-37E7-432F-925C-8FFBB225EE5E}">
      <dsp:nvSpPr>
        <dsp:cNvPr id="0" name=""/>
        <dsp:cNvSpPr/>
      </dsp:nvSpPr>
      <dsp:spPr>
        <a:xfrm>
          <a:off x="1708430" y="264859"/>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Follow the instructions for your particular computer</a:t>
          </a:r>
        </a:p>
      </dsp:txBody>
      <dsp:txXfrm>
        <a:off x="1708430" y="264859"/>
        <a:ext cx="3054644" cy="1295909"/>
      </dsp:txXfrm>
    </dsp:sp>
    <dsp:sp modelId="{020608FF-0509-4F93-ADFA-C2048B1DAD87}">
      <dsp:nvSpPr>
        <dsp:cNvPr id="0" name=""/>
        <dsp:cNvSpPr/>
      </dsp:nvSpPr>
      <dsp:spPr>
        <a:xfrm>
          <a:off x="5295324" y="264859"/>
          <a:ext cx="1295909" cy="1295909"/>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8B3598-75EC-449B-AB90-C4A2FEA2FACA}">
      <dsp:nvSpPr>
        <dsp:cNvPr id="0" name=""/>
        <dsp:cNvSpPr/>
      </dsp:nvSpPr>
      <dsp:spPr>
        <a:xfrm>
          <a:off x="5567465" y="537000"/>
          <a:ext cx="751627" cy="7516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A9243B-5FEE-47B6-A542-967DCD9AB11E}">
      <dsp:nvSpPr>
        <dsp:cNvPr id="0" name=""/>
        <dsp:cNvSpPr/>
      </dsp:nvSpPr>
      <dsp:spPr>
        <a:xfrm>
          <a:off x="6868929" y="264859"/>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Add the Macro Files</a:t>
          </a:r>
        </a:p>
      </dsp:txBody>
      <dsp:txXfrm>
        <a:off x="6868929" y="264859"/>
        <a:ext cx="3054644" cy="1295909"/>
      </dsp:txXfrm>
    </dsp:sp>
    <dsp:sp modelId="{1058C42A-7C46-4745-B802-9DCB08C8B7A1}">
      <dsp:nvSpPr>
        <dsp:cNvPr id="0" name=""/>
        <dsp:cNvSpPr/>
      </dsp:nvSpPr>
      <dsp:spPr>
        <a:xfrm>
          <a:off x="134825" y="2200121"/>
          <a:ext cx="1295909" cy="1295909"/>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DD8565-39CA-4D21-99FC-3280CF94AACB}">
      <dsp:nvSpPr>
        <dsp:cNvPr id="0" name=""/>
        <dsp:cNvSpPr/>
      </dsp:nvSpPr>
      <dsp:spPr>
        <a:xfrm>
          <a:off x="406966" y="2472262"/>
          <a:ext cx="751627" cy="7516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BE9504-093D-4987-A424-B44DB8BD63FA}">
      <dsp:nvSpPr>
        <dsp:cNvPr id="0" name=""/>
        <dsp:cNvSpPr/>
      </dsp:nvSpPr>
      <dsp:spPr>
        <a:xfrm>
          <a:off x="1708430" y="2200121"/>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Run the Macro in MS Word on contract offers</a:t>
          </a:r>
        </a:p>
      </dsp:txBody>
      <dsp:txXfrm>
        <a:off x="1708430" y="2200121"/>
        <a:ext cx="3054644" cy="1295909"/>
      </dsp:txXfrm>
    </dsp:sp>
    <dsp:sp modelId="{9330C58D-933B-41BF-A2AF-E41D530A3963}">
      <dsp:nvSpPr>
        <dsp:cNvPr id="0" name=""/>
        <dsp:cNvSpPr/>
      </dsp:nvSpPr>
      <dsp:spPr>
        <a:xfrm>
          <a:off x="5295324" y="2200121"/>
          <a:ext cx="1295909" cy="1295909"/>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D1C32C-8FA0-4E98-9B6B-57F9E342B22C}">
      <dsp:nvSpPr>
        <dsp:cNvPr id="0" name=""/>
        <dsp:cNvSpPr/>
      </dsp:nvSpPr>
      <dsp:spPr>
        <a:xfrm>
          <a:off x="5567465" y="2472262"/>
          <a:ext cx="751627" cy="7516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350128-1808-4F42-ADEC-60624BB8AF4E}">
      <dsp:nvSpPr>
        <dsp:cNvPr id="0" name=""/>
        <dsp:cNvSpPr/>
      </dsp:nvSpPr>
      <dsp:spPr>
        <a:xfrm>
          <a:off x="6868929" y="2200121"/>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Understand the color coding and why the words were highlighted</a:t>
          </a:r>
        </a:p>
      </dsp:txBody>
      <dsp:txXfrm>
        <a:off x="6868929" y="2200121"/>
        <a:ext cx="3054644" cy="129590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42268-CFEA-4F22-A2F0-AE1E8DA44394}">
      <dsp:nvSpPr>
        <dsp:cNvPr id="0" name=""/>
        <dsp:cNvSpPr/>
      </dsp:nvSpPr>
      <dsp:spPr>
        <a:xfrm>
          <a:off x="0" y="652169"/>
          <a:ext cx="5713840" cy="41989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3458" tIns="895604" rIns="443458" bIns="99568" numCol="1" spcCol="1270" anchor="t" anchorCtr="0">
          <a:noAutofit/>
        </a:bodyPr>
        <a:lstStyle/>
        <a:p>
          <a:pPr marL="114300" lvl="1" indent="-114300" algn="l" defTabSz="622300" rtl="0">
            <a:lnSpc>
              <a:spcPct val="90000"/>
            </a:lnSpc>
            <a:spcBef>
              <a:spcPct val="0"/>
            </a:spcBef>
            <a:spcAft>
              <a:spcPct val="15000"/>
            </a:spcAft>
            <a:buChar char="•"/>
          </a:pPr>
          <a:endParaRPr lang="en-US" sz="1400" kern="1200"/>
        </a:p>
        <a:p>
          <a:pPr marL="114300" lvl="1" indent="-114300" algn="l" defTabSz="622300" rtl="0">
            <a:lnSpc>
              <a:spcPct val="90000"/>
            </a:lnSpc>
            <a:spcBef>
              <a:spcPct val="0"/>
            </a:spcBef>
            <a:spcAft>
              <a:spcPct val="15000"/>
            </a:spcAft>
            <a:buChar char="•"/>
          </a:pPr>
          <a:r>
            <a:rPr lang="en-US" sz="1400" kern="1200"/>
            <a:t>Changes to the website do not constitute proper notice.</a:t>
          </a:r>
        </a:p>
        <a:p>
          <a:pPr marL="114300" lvl="1" indent="-114300" algn="l" defTabSz="622300" rtl="0">
            <a:lnSpc>
              <a:spcPct val="90000"/>
            </a:lnSpc>
            <a:spcBef>
              <a:spcPct val="0"/>
            </a:spcBef>
            <a:spcAft>
              <a:spcPct val="15000"/>
            </a:spcAft>
            <a:buChar char="•"/>
          </a:pPr>
          <a:endParaRPr lang="en-US" sz="1400" kern="1200"/>
        </a:p>
        <a:p>
          <a:pPr marL="114300" lvl="1" indent="-114300" algn="l" defTabSz="622300" rtl="0">
            <a:lnSpc>
              <a:spcPct val="90000"/>
            </a:lnSpc>
            <a:spcBef>
              <a:spcPct val="0"/>
            </a:spcBef>
            <a:spcAft>
              <a:spcPct val="15000"/>
            </a:spcAft>
            <a:buChar char="•"/>
          </a:pPr>
          <a:r>
            <a:rPr lang="en-US" sz="1400" kern="1200" dirty="0"/>
            <a:t>Updates to payment policies as a notice on an EOB do not constitute notice.</a:t>
          </a:r>
        </a:p>
        <a:p>
          <a:pPr marL="114300" lvl="1" indent="-114300" algn="l" defTabSz="622300" rtl="0">
            <a:lnSpc>
              <a:spcPct val="90000"/>
            </a:lnSpc>
            <a:spcBef>
              <a:spcPct val="0"/>
            </a:spcBef>
            <a:spcAft>
              <a:spcPct val="15000"/>
            </a:spcAft>
            <a:buChar char="•"/>
          </a:pPr>
          <a:endParaRPr lang="en-US" sz="1400" kern="1200"/>
        </a:p>
        <a:p>
          <a:pPr marL="114300" lvl="1" indent="-114300" algn="l" defTabSz="622300" rtl="0">
            <a:lnSpc>
              <a:spcPct val="90000"/>
            </a:lnSpc>
            <a:spcBef>
              <a:spcPct val="0"/>
            </a:spcBef>
            <a:spcAft>
              <a:spcPct val="15000"/>
            </a:spcAft>
            <a:buChar char="•"/>
          </a:pPr>
          <a:r>
            <a:rPr lang="en-US" sz="1400" kern="1200"/>
            <a:t>There is no valid reason to accept “no” as an answer to this requirement. Tenacity is key.</a:t>
          </a:r>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r>
            <a:rPr lang="en-US" sz="1400" kern="1200"/>
            <a:t>If you receive a denial based on a new or existing policy or procedure, you must require entitlement to inspect that policy in the contract.</a:t>
          </a:r>
        </a:p>
        <a:p>
          <a:pPr marL="228600" lvl="2" indent="-114300" algn="l" defTabSz="622300" rtl="0">
            <a:lnSpc>
              <a:spcPct val="90000"/>
            </a:lnSpc>
            <a:spcBef>
              <a:spcPct val="0"/>
            </a:spcBef>
            <a:spcAft>
              <a:spcPct val="15000"/>
            </a:spcAft>
            <a:buChar char="•"/>
          </a:pPr>
          <a:r>
            <a:rPr lang="en-US" sz="1400" kern="1200"/>
            <a:t>For ERISA patients it will be necessary to be appointed as the patient’s </a:t>
          </a:r>
          <a:r>
            <a:rPr lang="en-US" sz="1400" b="1" i="1" u="sng" kern="1200"/>
            <a:t>Authorized Representative</a:t>
          </a:r>
          <a:r>
            <a:rPr lang="en-US" sz="1400" kern="1200"/>
            <a:t> in order to communicate with the plan for this purpose or for any other denial or appeal.</a:t>
          </a:r>
        </a:p>
      </dsp:txBody>
      <dsp:txXfrm>
        <a:off x="0" y="652169"/>
        <a:ext cx="5713840" cy="4198950"/>
      </dsp:txXfrm>
    </dsp:sp>
    <dsp:sp modelId="{1E714EF7-4BCF-4FCA-8396-1EE0686628BC}">
      <dsp:nvSpPr>
        <dsp:cNvPr id="0" name=""/>
        <dsp:cNvSpPr/>
      </dsp:nvSpPr>
      <dsp:spPr>
        <a:xfrm>
          <a:off x="285692" y="17489"/>
          <a:ext cx="3999688" cy="1269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1179" tIns="0" rIns="151179" bIns="0" numCol="1" spcCol="1270" anchor="ctr" anchorCtr="0">
          <a:noAutofit/>
        </a:bodyPr>
        <a:lstStyle/>
        <a:p>
          <a:pPr marL="0" lvl="0" indent="0" algn="l" defTabSz="622300" rtl="0">
            <a:lnSpc>
              <a:spcPct val="90000"/>
            </a:lnSpc>
            <a:spcBef>
              <a:spcPct val="0"/>
            </a:spcBef>
            <a:spcAft>
              <a:spcPct val="35000"/>
            </a:spcAft>
            <a:buNone/>
          </a:pPr>
          <a:r>
            <a:rPr lang="en-US" sz="1400" kern="1200" dirty="0"/>
            <a:t>Require that notices to any changes in policies or procedures be provided in writing, by certified mail, return receipt requested.</a:t>
          </a:r>
        </a:p>
      </dsp:txBody>
      <dsp:txXfrm>
        <a:off x="347657" y="79454"/>
        <a:ext cx="3875758" cy="114543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2C1D3-23CA-4430-B359-9AFC57BDD6B2}">
      <dsp:nvSpPr>
        <dsp:cNvPr id="0" name=""/>
        <dsp:cNvSpPr/>
      </dsp:nvSpPr>
      <dsp:spPr>
        <a:xfrm>
          <a:off x="0" y="234344"/>
          <a:ext cx="5713840" cy="1319759"/>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Certain plans include newsletter and updates to provider manuals as tools for conveying amendments to contracts.</a:t>
          </a:r>
        </a:p>
      </dsp:txBody>
      <dsp:txXfrm>
        <a:off x="64425" y="298769"/>
        <a:ext cx="5584990" cy="1190909"/>
      </dsp:txXfrm>
    </dsp:sp>
    <dsp:sp modelId="{D269269E-F8DD-4879-8392-2973BD3ACBCB}">
      <dsp:nvSpPr>
        <dsp:cNvPr id="0" name=""/>
        <dsp:cNvSpPr/>
      </dsp:nvSpPr>
      <dsp:spPr>
        <a:xfrm>
          <a:off x="0" y="1554104"/>
          <a:ext cx="5713840" cy="308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414" tIns="30480" rIns="170688" bIns="30480" numCol="1" spcCol="1270" anchor="t" anchorCtr="0">
          <a:noAutofit/>
        </a:bodyPr>
        <a:lstStyle/>
        <a:p>
          <a:pPr marL="171450" lvl="1" indent="-171450" algn="l" defTabSz="844550" rtl="0">
            <a:lnSpc>
              <a:spcPct val="90000"/>
            </a:lnSpc>
            <a:spcBef>
              <a:spcPct val="0"/>
            </a:spcBef>
            <a:spcAft>
              <a:spcPct val="20000"/>
            </a:spcAft>
            <a:buChar char="•"/>
          </a:pPr>
          <a:endParaRPr lang="en-US" sz="1900" kern="1200" dirty="0"/>
        </a:p>
        <a:p>
          <a:pPr marL="171450" lvl="1" indent="-171450" algn="l" defTabSz="844550" rtl="0">
            <a:lnSpc>
              <a:spcPct val="90000"/>
            </a:lnSpc>
            <a:spcBef>
              <a:spcPct val="0"/>
            </a:spcBef>
            <a:spcAft>
              <a:spcPct val="20000"/>
            </a:spcAft>
            <a:buChar char="•"/>
          </a:pPr>
          <a:r>
            <a:rPr lang="en-US" sz="1900" kern="1200" dirty="0"/>
            <a:t>Require that notices to </a:t>
          </a:r>
          <a:r>
            <a:rPr lang="en-US" sz="1900" b="1" u="sng" kern="1200" dirty="0"/>
            <a:t>any</a:t>
          </a:r>
          <a:r>
            <a:rPr lang="en-US" sz="1900" kern="1200" dirty="0"/>
            <a:t> changes in policies or procedures be provided in writing, by certified mail, return receipt requested.</a:t>
          </a:r>
        </a:p>
        <a:p>
          <a:pPr marL="171450" lvl="1" indent="-171450" algn="l" defTabSz="844550" rtl="0">
            <a:lnSpc>
              <a:spcPct val="90000"/>
            </a:lnSpc>
            <a:spcBef>
              <a:spcPct val="0"/>
            </a:spcBef>
            <a:spcAft>
              <a:spcPct val="20000"/>
            </a:spcAft>
            <a:buChar char="•"/>
          </a:pPr>
          <a:endParaRPr lang="en-US" sz="1900" kern="1200" dirty="0"/>
        </a:p>
        <a:p>
          <a:pPr marL="171450" lvl="1" indent="-171450" algn="l" defTabSz="844550" rtl="0">
            <a:lnSpc>
              <a:spcPct val="90000"/>
            </a:lnSpc>
            <a:spcBef>
              <a:spcPct val="0"/>
            </a:spcBef>
            <a:spcAft>
              <a:spcPct val="20000"/>
            </a:spcAft>
            <a:buChar char="•"/>
          </a:pPr>
          <a:r>
            <a:rPr lang="en-US" sz="1900" kern="1200" dirty="0"/>
            <a:t>There is no valid reason to accept “no” as an answer to this requirement. Tenacity is key.</a:t>
          </a:r>
        </a:p>
        <a:p>
          <a:pPr marL="171450" lvl="1" indent="-171450" algn="l" defTabSz="844550" rtl="0">
            <a:lnSpc>
              <a:spcPct val="90000"/>
            </a:lnSpc>
            <a:spcBef>
              <a:spcPct val="0"/>
            </a:spcBef>
            <a:spcAft>
              <a:spcPct val="20000"/>
            </a:spcAft>
            <a:buChar char="•"/>
          </a:pPr>
          <a:endParaRPr lang="en-US" sz="1900" kern="1200" dirty="0"/>
        </a:p>
        <a:p>
          <a:pPr marL="171450" lvl="1" indent="-171450" algn="l" defTabSz="844550" rtl="0">
            <a:lnSpc>
              <a:spcPct val="90000"/>
            </a:lnSpc>
            <a:spcBef>
              <a:spcPct val="0"/>
            </a:spcBef>
            <a:spcAft>
              <a:spcPct val="20000"/>
            </a:spcAft>
            <a:buChar char="•"/>
          </a:pPr>
          <a:r>
            <a:rPr lang="en-US" sz="1900" kern="1200" dirty="0"/>
            <a:t>Avoid “failure to object” language in your contracts.</a:t>
          </a:r>
        </a:p>
        <a:p>
          <a:pPr marL="171450" lvl="1" indent="-171450" algn="l" defTabSz="844550" rtl="0">
            <a:lnSpc>
              <a:spcPct val="90000"/>
            </a:lnSpc>
            <a:spcBef>
              <a:spcPct val="0"/>
            </a:spcBef>
            <a:spcAft>
              <a:spcPct val="20000"/>
            </a:spcAft>
            <a:buChar char="•"/>
          </a:pPr>
          <a:endParaRPr lang="en-US" sz="1900" kern="1200" dirty="0"/>
        </a:p>
      </dsp:txBody>
      <dsp:txXfrm>
        <a:off x="0" y="1554104"/>
        <a:ext cx="5713840" cy="308016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6DC33-B703-44C2-9CA8-22C70378D872}">
      <dsp:nvSpPr>
        <dsp:cNvPr id="0" name=""/>
        <dsp:cNvSpPr/>
      </dsp:nvSpPr>
      <dsp:spPr>
        <a:xfrm>
          <a:off x="2789" y="1394804"/>
          <a:ext cx="1427065" cy="207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rtl="0">
            <a:lnSpc>
              <a:spcPct val="90000"/>
            </a:lnSpc>
            <a:spcBef>
              <a:spcPct val="0"/>
            </a:spcBef>
            <a:spcAft>
              <a:spcPct val="35000"/>
            </a:spcAft>
            <a:buNone/>
          </a:pPr>
          <a:r>
            <a:rPr lang="en-US" sz="2000" kern="1200"/>
            <a:t>Determine state copy fees and recite them in the contract</a:t>
          </a:r>
        </a:p>
      </dsp:txBody>
      <dsp:txXfrm>
        <a:off x="2789" y="1394804"/>
        <a:ext cx="1427065" cy="2079000"/>
      </dsp:txXfrm>
    </dsp:sp>
    <dsp:sp modelId="{64B32797-976C-4F73-8264-85FB711FAAB1}">
      <dsp:nvSpPr>
        <dsp:cNvPr id="0" name=""/>
        <dsp:cNvSpPr/>
      </dsp:nvSpPr>
      <dsp:spPr>
        <a:xfrm>
          <a:off x="1429855" y="972507"/>
          <a:ext cx="285413" cy="2923593"/>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0559B2-6FB4-4F43-B639-699DAD1EAC1C}">
      <dsp:nvSpPr>
        <dsp:cNvPr id="0" name=""/>
        <dsp:cNvSpPr/>
      </dsp:nvSpPr>
      <dsp:spPr>
        <a:xfrm>
          <a:off x="1829433" y="972507"/>
          <a:ext cx="3881617" cy="2923593"/>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Char char="•"/>
          </a:pPr>
          <a:r>
            <a:rPr lang="en-US" sz="2000" kern="1200"/>
            <a:t>Managed Care</a:t>
          </a:r>
        </a:p>
        <a:p>
          <a:pPr marL="228600" lvl="1" indent="-228600" algn="l" defTabSz="889000" rtl="0">
            <a:lnSpc>
              <a:spcPct val="90000"/>
            </a:lnSpc>
            <a:spcBef>
              <a:spcPct val="0"/>
            </a:spcBef>
            <a:spcAft>
              <a:spcPct val="15000"/>
            </a:spcAft>
            <a:buChar char="•"/>
          </a:pPr>
          <a:r>
            <a:rPr lang="en-US" sz="2000" kern="1200"/>
            <a:t>Auto MVA</a:t>
          </a:r>
        </a:p>
        <a:p>
          <a:pPr marL="228600" lvl="1" indent="-228600" algn="l" defTabSz="889000" rtl="0">
            <a:lnSpc>
              <a:spcPct val="90000"/>
            </a:lnSpc>
            <a:spcBef>
              <a:spcPct val="0"/>
            </a:spcBef>
            <a:spcAft>
              <a:spcPct val="15000"/>
            </a:spcAft>
            <a:buChar char="•"/>
          </a:pPr>
          <a:r>
            <a:rPr lang="en-US" sz="2000" kern="1200"/>
            <a:t>Workers Comp</a:t>
          </a:r>
        </a:p>
        <a:p>
          <a:pPr marL="228600" lvl="1" indent="-228600" algn="l" defTabSz="889000" rtl="0">
            <a:lnSpc>
              <a:spcPct val="90000"/>
            </a:lnSpc>
            <a:spcBef>
              <a:spcPct val="0"/>
            </a:spcBef>
            <a:spcAft>
              <a:spcPct val="15000"/>
            </a:spcAft>
            <a:buChar char="•"/>
          </a:pPr>
          <a:r>
            <a:rPr lang="en-US" sz="2000" kern="1200"/>
            <a:t>Medicaid</a:t>
          </a:r>
        </a:p>
        <a:p>
          <a:pPr marL="228600" lvl="1" indent="-228600" algn="l" defTabSz="889000" rtl="0">
            <a:lnSpc>
              <a:spcPct val="90000"/>
            </a:lnSpc>
            <a:spcBef>
              <a:spcPct val="0"/>
            </a:spcBef>
            <a:spcAft>
              <a:spcPct val="15000"/>
            </a:spcAft>
            <a:buChar char="•"/>
          </a:pPr>
          <a:r>
            <a:rPr lang="en-US" sz="2000" kern="1200" dirty="0"/>
            <a:t>Also set an amount for deposition fees in legal cases</a:t>
          </a:r>
        </a:p>
        <a:p>
          <a:pPr marL="228600" lvl="1" indent="-228600" algn="l" defTabSz="889000" rtl="0">
            <a:lnSpc>
              <a:spcPct val="90000"/>
            </a:lnSpc>
            <a:spcBef>
              <a:spcPct val="0"/>
            </a:spcBef>
            <a:spcAft>
              <a:spcPct val="15000"/>
            </a:spcAft>
            <a:buChar char="•"/>
          </a:pPr>
          <a:r>
            <a:rPr lang="en-US" sz="2000" kern="1200" dirty="0"/>
            <a:t>Establish who is responsible for payment of the fees and when they are due and payable.</a:t>
          </a:r>
        </a:p>
      </dsp:txBody>
      <dsp:txXfrm>
        <a:off x="1829433" y="972507"/>
        <a:ext cx="3881617" cy="292359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33631-ADF5-4C9D-B7D6-18C0FA2D3969}">
      <dsp:nvSpPr>
        <dsp:cNvPr id="0" name=""/>
        <dsp:cNvSpPr/>
      </dsp:nvSpPr>
      <dsp:spPr>
        <a:xfrm>
          <a:off x="0" y="594"/>
          <a:ext cx="57138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1B6229-FEF4-4C75-90DE-466A784C7535}">
      <dsp:nvSpPr>
        <dsp:cNvPr id="0" name=""/>
        <dsp:cNvSpPr/>
      </dsp:nvSpPr>
      <dsp:spPr>
        <a:xfrm>
          <a:off x="0" y="594"/>
          <a:ext cx="5713840" cy="97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b="1" kern="1200" dirty="0"/>
            <a:t>Pay undisputed amount first</a:t>
          </a:r>
        </a:p>
      </dsp:txBody>
      <dsp:txXfrm>
        <a:off x="0" y="594"/>
        <a:ext cx="5713840" cy="973484"/>
      </dsp:txXfrm>
    </dsp:sp>
    <dsp:sp modelId="{7D60D6B4-F1F0-4457-8D1C-DFCB286688D4}">
      <dsp:nvSpPr>
        <dsp:cNvPr id="0" name=""/>
        <dsp:cNvSpPr/>
      </dsp:nvSpPr>
      <dsp:spPr>
        <a:xfrm>
          <a:off x="0" y="974078"/>
          <a:ext cx="57138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8ABE2-DC74-4920-991C-2A393DDD0B50}">
      <dsp:nvSpPr>
        <dsp:cNvPr id="0" name=""/>
        <dsp:cNvSpPr/>
      </dsp:nvSpPr>
      <dsp:spPr>
        <a:xfrm>
          <a:off x="0" y="974078"/>
          <a:ext cx="5713840" cy="97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b="1" kern="1200" dirty="0"/>
            <a:t>Pay an audit fee (fishing license)</a:t>
          </a:r>
        </a:p>
      </dsp:txBody>
      <dsp:txXfrm>
        <a:off x="0" y="974078"/>
        <a:ext cx="5713840" cy="973484"/>
      </dsp:txXfrm>
    </dsp:sp>
    <dsp:sp modelId="{9E31E49D-40DC-45A0-BF3C-068A47D0B955}">
      <dsp:nvSpPr>
        <dsp:cNvPr id="0" name=""/>
        <dsp:cNvSpPr/>
      </dsp:nvSpPr>
      <dsp:spPr>
        <a:xfrm>
          <a:off x="0" y="1947562"/>
          <a:ext cx="57138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CC90D5-20B8-4BEB-8642-8F00D5D2B2C9}">
      <dsp:nvSpPr>
        <dsp:cNvPr id="0" name=""/>
        <dsp:cNvSpPr/>
      </dsp:nvSpPr>
      <dsp:spPr>
        <a:xfrm>
          <a:off x="0" y="1947562"/>
          <a:ext cx="5713840" cy="97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b="1" kern="1200" dirty="0"/>
            <a:t>Track findings for materiality or hassle factor</a:t>
          </a:r>
        </a:p>
      </dsp:txBody>
      <dsp:txXfrm>
        <a:off x="0" y="1947562"/>
        <a:ext cx="5713840" cy="973484"/>
      </dsp:txXfrm>
    </dsp:sp>
    <dsp:sp modelId="{93B8B8C1-AF8F-437B-A8F8-8B0532978EA0}">
      <dsp:nvSpPr>
        <dsp:cNvPr id="0" name=""/>
        <dsp:cNvSpPr/>
      </dsp:nvSpPr>
      <dsp:spPr>
        <a:xfrm>
          <a:off x="0" y="2921046"/>
          <a:ext cx="57138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FCB026-E44D-49E6-A1A5-64191B81ED75}">
      <dsp:nvSpPr>
        <dsp:cNvPr id="0" name=""/>
        <dsp:cNvSpPr/>
      </dsp:nvSpPr>
      <dsp:spPr>
        <a:xfrm>
          <a:off x="0" y="2921046"/>
          <a:ext cx="5713840" cy="97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b="1" kern="1200" dirty="0"/>
            <a:t>Negotiate settlement windows for payment</a:t>
          </a:r>
        </a:p>
      </dsp:txBody>
      <dsp:txXfrm>
        <a:off x="0" y="2921046"/>
        <a:ext cx="5713840" cy="973484"/>
      </dsp:txXfrm>
    </dsp:sp>
    <dsp:sp modelId="{D310486A-80B0-47E0-BEA9-AEBA242EBD20}">
      <dsp:nvSpPr>
        <dsp:cNvPr id="0" name=""/>
        <dsp:cNvSpPr/>
      </dsp:nvSpPr>
      <dsp:spPr>
        <a:xfrm>
          <a:off x="0" y="3894530"/>
          <a:ext cx="57138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7450D9-9BFD-4ACF-8EDF-9B92AA6C52EE}">
      <dsp:nvSpPr>
        <dsp:cNvPr id="0" name=""/>
        <dsp:cNvSpPr/>
      </dsp:nvSpPr>
      <dsp:spPr>
        <a:xfrm>
          <a:off x="0" y="3894530"/>
          <a:ext cx="5713840" cy="97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b="1" kern="1200" dirty="0"/>
            <a:t>No offsets from future claims</a:t>
          </a:r>
        </a:p>
      </dsp:txBody>
      <dsp:txXfrm>
        <a:off x="0" y="3894530"/>
        <a:ext cx="5713840" cy="97348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7C2E7-81D3-4B3D-8AB8-087E1BB3658A}">
      <dsp:nvSpPr>
        <dsp:cNvPr id="0" name=""/>
        <dsp:cNvSpPr/>
      </dsp:nvSpPr>
      <dsp:spPr>
        <a:xfrm>
          <a:off x="0" y="31113"/>
          <a:ext cx="5713840" cy="1356029"/>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b="1" u="sng" kern="1200"/>
            <a:t>Utilization Management</a:t>
          </a:r>
          <a:r>
            <a:rPr lang="en-US" sz="1900" kern="1200"/>
            <a:t> means the processes to review and determine whether certain health care services provided or to be provided to Participants are in accordance with Program Requirements.</a:t>
          </a:r>
        </a:p>
      </dsp:txBody>
      <dsp:txXfrm>
        <a:off x="66196" y="97309"/>
        <a:ext cx="5581448" cy="1223637"/>
      </dsp:txXfrm>
    </dsp:sp>
    <dsp:sp modelId="{624D11B0-1E60-48C6-B09D-1F81C100E46C}">
      <dsp:nvSpPr>
        <dsp:cNvPr id="0" name=""/>
        <dsp:cNvSpPr/>
      </dsp:nvSpPr>
      <dsp:spPr>
        <a:xfrm>
          <a:off x="0" y="1387143"/>
          <a:ext cx="5713840"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414"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b="1" i="1" kern="1200"/>
            <a:t>What are the processes? How many are there?</a:t>
          </a:r>
          <a:endParaRPr lang="en-US" sz="1500" kern="1200"/>
        </a:p>
        <a:p>
          <a:pPr marL="114300" lvl="1" indent="-114300" algn="l" defTabSz="666750" rtl="0">
            <a:lnSpc>
              <a:spcPct val="90000"/>
            </a:lnSpc>
            <a:spcBef>
              <a:spcPct val="0"/>
            </a:spcBef>
            <a:spcAft>
              <a:spcPct val="20000"/>
            </a:spcAft>
            <a:buChar char="•"/>
          </a:pPr>
          <a:endParaRPr lang="en-US" sz="1500" b="1" i="1" kern="1200"/>
        </a:p>
      </dsp:txBody>
      <dsp:txXfrm>
        <a:off x="0" y="1387143"/>
        <a:ext cx="5713840" cy="521122"/>
      </dsp:txXfrm>
    </dsp:sp>
    <dsp:sp modelId="{BBFA2728-7F99-4FED-8777-6E15CD378F6B}">
      <dsp:nvSpPr>
        <dsp:cNvPr id="0" name=""/>
        <dsp:cNvSpPr/>
      </dsp:nvSpPr>
      <dsp:spPr>
        <a:xfrm>
          <a:off x="0" y="1908265"/>
          <a:ext cx="5713840" cy="1356029"/>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b="1" kern="1200"/>
            <a:t>“Hospital shall participate and comply with Health Plans’ Utilization Management, Quality Management, Peer Review and other programs as they may exist from time to time”</a:t>
          </a:r>
          <a:endParaRPr lang="en-US" sz="1900" kern="1200"/>
        </a:p>
      </dsp:txBody>
      <dsp:txXfrm>
        <a:off x="66196" y="1974461"/>
        <a:ext cx="5581448" cy="1223637"/>
      </dsp:txXfrm>
    </dsp:sp>
    <dsp:sp modelId="{88D8D5ED-517D-4AEA-A373-3A9F2E4CB197}">
      <dsp:nvSpPr>
        <dsp:cNvPr id="0" name=""/>
        <dsp:cNvSpPr/>
      </dsp:nvSpPr>
      <dsp:spPr>
        <a:xfrm>
          <a:off x="0" y="3264295"/>
          <a:ext cx="5713840" cy="1573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414" tIns="24130" rIns="135128" bIns="24130" numCol="1" spcCol="1270" anchor="t" anchorCtr="0">
          <a:noAutofit/>
        </a:bodyPr>
        <a:lstStyle/>
        <a:p>
          <a:pPr marL="114300" lvl="1" indent="-114300" algn="l" defTabSz="666750" rtl="0">
            <a:lnSpc>
              <a:spcPct val="90000"/>
            </a:lnSpc>
            <a:spcBef>
              <a:spcPct val="0"/>
            </a:spcBef>
            <a:spcAft>
              <a:spcPct val="20000"/>
            </a:spcAft>
            <a:buChar char="•"/>
          </a:pPr>
          <a:endParaRPr lang="en-US" sz="1500" b="1" i="1" kern="1200"/>
        </a:p>
        <a:p>
          <a:pPr marL="114300" lvl="1" indent="-114300" algn="l" defTabSz="666750" rtl="0">
            <a:lnSpc>
              <a:spcPct val="90000"/>
            </a:lnSpc>
            <a:spcBef>
              <a:spcPct val="0"/>
            </a:spcBef>
            <a:spcAft>
              <a:spcPct val="20000"/>
            </a:spcAft>
            <a:buChar char="•"/>
          </a:pPr>
          <a:r>
            <a:rPr lang="en-US" sz="1500" b="1" i="1" kern="1200"/>
            <a:t>Will the plan be required to do the same?</a:t>
          </a:r>
          <a:endParaRPr lang="en-US" sz="1500" kern="1200"/>
        </a:p>
        <a:p>
          <a:pPr marL="114300" lvl="1" indent="-114300" algn="l" defTabSz="666750" rtl="0">
            <a:lnSpc>
              <a:spcPct val="90000"/>
            </a:lnSpc>
            <a:spcBef>
              <a:spcPct val="0"/>
            </a:spcBef>
            <a:spcAft>
              <a:spcPct val="20000"/>
            </a:spcAft>
            <a:buChar char="•"/>
          </a:pPr>
          <a:r>
            <a:rPr lang="en-US" sz="1500" b="1" i="1" kern="1200"/>
            <a:t>What does the verb “participate” mean? What will it cost?</a:t>
          </a:r>
          <a:endParaRPr lang="en-US" sz="1500" kern="1200"/>
        </a:p>
        <a:p>
          <a:pPr marL="114300" lvl="1" indent="-114300" algn="l" defTabSz="666750" rtl="0">
            <a:lnSpc>
              <a:spcPct val="90000"/>
            </a:lnSpc>
            <a:spcBef>
              <a:spcPct val="0"/>
            </a:spcBef>
            <a:spcAft>
              <a:spcPct val="20000"/>
            </a:spcAft>
            <a:buChar char="•"/>
          </a:pPr>
          <a:r>
            <a:rPr lang="en-US" sz="1500" b="1" i="1" kern="1200"/>
            <a:t>What if you don’t comply?</a:t>
          </a:r>
          <a:endParaRPr lang="en-US" sz="1500" kern="1200"/>
        </a:p>
        <a:p>
          <a:pPr marL="114300" lvl="1" indent="-114300" algn="l" defTabSz="666750" rtl="0">
            <a:lnSpc>
              <a:spcPct val="90000"/>
            </a:lnSpc>
            <a:spcBef>
              <a:spcPct val="0"/>
            </a:spcBef>
            <a:spcAft>
              <a:spcPct val="20000"/>
            </a:spcAft>
            <a:buChar char="•"/>
          </a:pPr>
          <a:r>
            <a:rPr lang="en-US" sz="1500" b="1" i="1" kern="1200"/>
            <a:t>How many other programs are there?</a:t>
          </a:r>
          <a:endParaRPr lang="en-US" sz="1500" kern="1200"/>
        </a:p>
        <a:p>
          <a:pPr marL="114300" lvl="1" indent="-114300" algn="l" defTabSz="666750" rtl="0">
            <a:lnSpc>
              <a:spcPct val="90000"/>
            </a:lnSpc>
            <a:spcBef>
              <a:spcPct val="0"/>
            </a:spcBef>
            <a:spcAft>
              <a:spcPct val="20000"/>
            </a:spcAft>
            <a:buChar char="•"/>
          </a:pPr>
          <a:r>
            <a:rPr lang="en-US" sz="1500" b="1" i="1" kern="1200"/>
            <a:t>What if they conflict with your JCAHO policies and procedures?</a:t>
          </a:r>
          <a:endParaRPr lang="en-US" sz="1500" kern="1200"/>
        </a:p>
      </dsp:txBody>
      <dsp:txXfrm>
        <a:off x="0" y="3264295"/>
        <a:ext cx="5713840" cy="157319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0C508-ED3B-480C-9DA2-AA7A7CCD5C34}">
      <dsp:nvSpPr>
        <dsp:cNvPr id="0" name=""/>
        <dsp:cNvSpPr/>
      </dsp:nvSpPr>
      <dsp:spPr>
        <a:xfrm>
          <a:off x="0" y="11112"/>
          <a:ext cx="5713840" cy="1003384"/>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b="1" u="sng" kern="1200"/>
            <a:t>Quality Management</a:t>
          </a:r>
          <a:r>
            <a:rPr lang="en-US" sz="2000" kern="1200"/>
            <a:t> means the processes established and operated by Health Plan or its designee relating to the quality of Covered Services.</a:t>
          </a:r>
        </a:p>
      </dsp:txBody>
      <dsp:txXfrm>
        <a:off x="0" y="11112"/>
        <a:ext cx="5713840" cy="1003384"/>
      </dsp:txXfrm>
    </dsp:sp>
    <dsp:sp modelId="{EE5593DF-05ED-4D6F-BAED-B4885C540726}">
      <dsp:nvSpPr>
        <dsp:cNvPr id="0" name=""/>
        <dsp:cNvSpPr/>
      </dsp:nvSpPr>
      <dsp:spPr>
        <a:xfrm>
          <a:off x="0" y="1014496"/>
          <a:ext cx="5713840" cy="384299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endParaRPr lang="en-US" sz="2000" b="1" i="1" kern="1200"/>
        </a:p>
        <a:p>
          <a:pPr marL="228600" lvl="1" indent="-228600" algn="l" defTabSz="889000" rtl="0">
            <a:lnSpc>
              <a:spcPct val="90000"/>
            </a:lnSpc>
            <a:spcBef>
              <a:spcPct val="0"/>
            </a:spcBef>
            <a:spcAft>
              <a:spcPct val="15000"/>
            </a:spcAft>
            <a:buChar char="•"/>
          </a:pPr>
          <a:r>
            <a:rPr lang="en-US" sz="2000" b="1" i="1" kern="1200"/>
            <a:t>What are the processes? How many are there?</a:t>
          </a:r>
          <a:endParaRPr lang="en-US" sz="2000" kern="1200"/>
        </a:p>
        <a:p>
          <a:pPr marL="228600" lvl="1" indent="-228600" algn="l" defTabSz="889000" rtl="0">
            <a:lnSpc>
              <a:spcPct val="90000"/>
            </a:lnSpc>
            <a:spcBef>
              <a:spcPct val="0"/>
            </a:spcBef>
            <a:spcAft>
              <a:spcPct val="15000"/>
            </a:spcAft>
            <a:buChar char="•"/>
          </a:pPr>
          <a:endParaRPr lang="en-US" sz="2000" b="1" i="1" kern="1200"/>
        </a:p>
        <a:p>
          <a:pPr marL="228600" lvl="1" indent="-228600" algn="l" defTabSz="889000" rtl="0">
            <a:lnSpc>
              <a:spcPct val="90000"/>
            </a:lnSpc>
            <a:spcBef>
              <a:spcPct val="0"/>
            </a:spcBef>
            <a:spcAft>
              <a:spcPct val="15000"/>
            </a:spcAft>
            <a:buChar char="•"/>
          </a:pPr>
          <a:r>
            <a:rPr lang="en-US" sz="2000" b="1" i="1" kern="1200"/>
            <a:t>Who is the designee? Is it an employee or a contractor of the Health Plan? If the designee reviews medical records, claims or other privileged documents, have they signed a non-disclosure? What are their credentials? While it may not be appropriate to state all these things in the definition section, it may be wise to state it in another section such as the inspections or confidentiality section(s) of the contract.</a:t>
          </a:r>
          <a:endParaRPr lang="en-US" sz="2000" kern="1200"/>
        </a:p>
      </dsp:txBody>
      <dsp:txXfrm>
        <a:off x="0" y="1014496"/>
        <a:ext cx="5713840" cy="384299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702EA-A23B-472C-AD45-B65409DACFD8}">
      <dsp:nvSpPr>
        <dsp:cNvPr id="0" name=""/>
        <dsp:cNvSpPr/>
      </dsp:nvSpPr>
      <dsp:spPr>
        <a:xfrm>
          <a:off x="547576" y="1039304"/>
          <a:ext cx="1578375" cy="1578375"/>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01668B-519A-4858-B325-BE672CC809B9}">
      <dsp:nvSpPr>
        <dsp:cNvPr id="0" name=""/>
        <dsp:cNvSpPr/>
      </dsp:nvSpPr>
      <dsp:spPr>
        <a:xfrm>
          <a:off x="883951" y="1375679"/>
          <a:ext cx="905625" cy="905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C78F30-217E-475C-90B2-BAD2A09921C3}">
      <dsp:nvSpPr>
        <dsp:cNvPr id="0" name=""/>
        <dsp:cNvSpPr/>
      </dsp:nvSpPr>
      <dsp:spPr>
        <a:xfrm>
          <a:off x="43014" y="3109304"/>
          <a:ext cx="25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Memo of Understanding</a:t>
          </a:r>
        </a:p>
      </dsp:txBody>
      <dsp:txXfrm>
        <a:off x="43014" y="3109304"/>
        <a:ext cx="2587500" cy="720000"/>
      </dsp:txXfrm>
    </dsp:sp>
    <dsp:sp modelId="{6A64E18D-8631-4AAB-A13A-3D10DD4E47B3}">
      <dsp:nvSpPr>
        <dsp:cNvPr id="0" name=""/>
        <dsp:cNvSpPr/>
      </dsp:nvSpPr>
      <dsp:spPr>
        <a:xfrm>
          <a:off x="3587889" y="1039304"/>
          <a:ext cx="1578375" cy="1578375"/>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1B1F75-E072-4412-9555-18510E70B25D}">
      <dsp:nvSpPr>
        <dsp:cNvPr id="0" name=""/>
        <dsp:cNvSpPr/>
      </dsp:nvSpPr>
      <dsp:spPr>
        <a:xfrm>
          <a:off x="3924264" y="1375679"/>
          <a:ext cx="905625" cy="905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F22AC2-CC55-4830-AEC9-79721DC278D9}">
      <dsp:nvSpPr>
        <dsp:cNvPr id="0" name=""/>
        <dsp:cNvSpPr/>
      </dsp:nvSpPr>
      <dsp:spPr>
        <a:xfrm>
          <a:off x="3083326" y="3109304"/>
          <a:ext cx="25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Letter of Intent</a:t>
          </a:r>
        </a:p>
      </dsp:txBody>
      <dsp:txXfrm>
        <a:off x="3083326" y="3109304"/>
        <a:ext cx="2587500" cy="7200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A28EC-F2B1-4E16-9F9E-195EDFE243BD}">
      <dsp:nvSpPr>
        <dsp:cNvPr id="0" name=""/>
        <dsp:cNvSpPr/>
      </dsp:nvSpPr>
      <dsp:spPr>
        <a:xfrm>
          <a:off x="0" y="0"/>
          <a:ext cx="57138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95701FC-0CFC-4C68-9654-021AD5306A04}">
      <dsp:nvSpPr>
        <dsp:cNvPr id="0" name=""/>
        <dsp:cNvSpPr/>
      </dsp:nvSpPr>
      <dsp:spPr>
        <a:xfrm>
          <a:off x="0" y="0"/>
          <a:ext cx="1142768" cy="486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rtl="0">
            <a:lnSpc>
              <a:spcPct val="90000"/>
            </a:lnSpc>
            <a:spcBef>
              <a:spcPct val="0"/>
            </a:spcBef>
            <a:spcAft>
              <a:spcPct val="35000"/>
            </a:spcAft>
            <a:buNone/>
          </a:pPr>
          <a:endParaRPr lang="en-US" sz="6500" kern="1200" dirty="0"/>
        </a:p>
      </dsp:txBody>
      <dsp:txXfrm>
        <a:off x="0" y="0"/>
        <a:ext cx="1142768" cy="4868609"/>
      </dsp:txXfrm>
    </dsp:sp>
    <dsp:sp modelId="{C165D6FF-E336-4732-8098-595C7BBD60E2}">
      <dsp:nvSpPr>
        <dsp:cNvPr id="0" name=""/>
        <dsp:cNvSpPr/>
      </dsp:nvSpPr>
      <dsp:spPr>
        <a:xfrm>
          <a:off x="1228475" y="38333"/>
          <a:ext cx="4485365" cy="766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rtl="0">
            <a:lnSpc>
              <a:spcPct val="90000"/>
            </a:lnSpc>
            <a:spcBef>
              <a:spcPct val="0"/>
            </a:spcBef>
            <a:spcAft>
              <a:spcPct val="35000"/>
            </a:spcAft>
            <a:buNone/>
          </a:pPr>
          <a:r>
            <a:rPr lang="en-US" sz="1100" kern="1200"/>
            <a:t>Names of the parties involved</a:t>
          </a:r>
        </a:p>
      </dsp:txBody>
      <dsp:txXfrm>
        <a:off x="1228475" y="38333"/>
        <a:ext cx="4485365" cy="766663"/>
      </dsp:txXfrm>
    </dsp:sp>
    <dsp:sp modelId="{72210F33-B22E-48C4-A08D-4F2617A98ECE}">
      <dsp:nvSpPr>
        <dsp:cNvPr id="0" name=""/>
        <dsp:cNvSpPr/>
      </dsp:nvSpPr>
      <dsp:spPr>
        <a:xfrm>
          <a:off x="1142768" y="804996"/>
          <a:ext cx="457107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5BCEDD9C-CAC9-4D22-B60C-B9BA06563EA7}">
      <dsp:nvSpPr>
        <dsp:cNvPr id="0" name=""/>
        <dsp:cNvSpPr/>
      </dsp:nvSpPr>
      <dsp:spPr>
        <a:xfrm>
          <a:off x="1228475" y="843329"/>
          <a:ext cx="4485365" cy="766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rtl="0">
            <a:lnSpc>
              <a:spcPct val="90000"/>
            </a:lnSpc>
            <a:spcBef>
              <a:spcPct val="0"/>
            </a:spcBef>
            <a:spcAft>
              <a:spcPct val="35000"/>
            </a:spcAft>
            <a:buNone/>
          </a:pPr>
          <a:r>
            <a:rPr lang="en-US" sz="1100" kern="1200"/>
            <a:t>Purpose and scope</a:t>
          </a:r>
        </a:p>
      </dsp:txBody>
      <dsp:txXfrm>
        <a:off x="1228475" y="843329"/>
        <a:ext cx="4485365" cy="766663"/>
      </dsp:txXfrm>
    </dsp:sp>
    <dsp:sp modelId="{37D6E840-48DF-4E7B-95F0-D11A70AAB86F}">
      <dsp:nvSpPr>
        <dsp:cNvPr id="0" name=""/>
        <dsp:cNvSpPr/>
      </dsp:nvSpPr>
      <dsp:spPr>
        <a:xfrm>
          <a:off x="1142768" y="1609992"/>
          <a:ext cx="457107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9E40D3D5-597D-4073-B040-DA87E1D10102}">
      <dsp:nvSpPr>
        <dsp:cNvPr id="0" name=""/>
        <dsp:cNvSpPr/>
      </dsp:nvSpPr>
      <dsp:spPr>
        <a:xfrm>
          <a:off x="1228475" y="1648326"/>
          <a:ext cx="4485365" cy="766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rtl="0">
            <a:lnSpc>
              <a:spcPct val="90000"/>
            </a:lnSpc>
            <a:spcBef>
              <a:spcPct val="0"/>
            </a:spcBef>
            <a:spcAft>
              <a:spcPct val="35000"/>
            </a:spcAft>
            <a:buNone/>
          </a:pPr>
          <a:r>
            <a:rPr lang="en-US" sz="1100" kern="1200"/>
            <a:t>Timing</a:t>
          </a:r>
        </a:p>
      </dsp:txBody>
      <dsp:txXfrm>
        <a:off x="1228475" y="1648326"/>
        <a:ext cx="4485365" cy="766663"/>
      </dsp:txXfrm>
    </dsp:sp>
    <dsp:sp modelId="{074D0999-8D59-4B26-B69F-9A08768AD575}">
      <dsp:nvSpPr>
        <dsp:cNvPr id="0" name=""/>
        <dsp:cNvSpPr/>
      </dsp:nvSpPr>
      <dsp:spPr>
        <a:xfrm>
          <a:off x="1142768" y="2414989"/>
          <a:ext cx="457107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BE845F31-DFA1-42BF-BC5D-5C00E7675959}">
      <dsp:nvSpPr>
        <dsp:cNvPr id="0" name=""/>
        <dsp:cNvSpPr/>
      </dsp:nvSpPr>
      <dsp:spPr>
        <a:xfrm>
          <a:off x="1228475" y="2453322"/>
          <a:ext cx="4485365" cy="766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rtl="0">
            <a:lnSpc>
              <a:spcPct val="90000"/>
            </a:lnSpc>
            <a:spcBef>
              <a:spcPct val="0"/>
            </a:spcBef>
            <a:spcAft>
              <a:spcPct val="35000"/>
            </a:spcAft>
            <a:buNone/>
          </a:pPr>
          <a:r>
            <a:rPr lang="en-US" sz="1100" kern="1200"/>
            <a:t>Conditions and arrangements</a:t>
          </a:r>
        </a:p>
      </dsp:txBody>
      <dsp:txXfrm>
        <a:off x="1228475" y="2453322"/>
        <a:ext cx="4485365" cy="766663"/>
      </dsp:txXfrm>
    </dsp:sp>
    <dsp:sp modelId="{1BE269EA-7082-4BDA-ACFF-B5A7AA83FA6C}">
      <dsp:nvSpPr>
        <dsp:cNvPr id="0" name=""/>
        <dsp:cNvSpPr/>
      </dsp:nvSpPr>
      <dsp:spPr>
        <a:xfrm>
          <a:off x="1142768" y="3219985"/>
          <a:ext cx="457107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4A93B593-78A8-49B1-9494-25661E428A5A}">
      <dsp:nvSpPr>
        <dsp:cNvPr id="0" name=""/>
        <dsp:cNvSpPr/>
      </dsp:nvSpPr>
      <dsp:spPr>
        <a:xfrm>
          <a:off x="1228475" y="3258318"/>
          <a:ext cx="4485365" cy="766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rtl="0">
            <a:lnSpc>
              <a:spcPct val="90000"/>
            </a:lnSpc>
            <a:spcBef>
              <a:spcPct val="0"/>
            </a:spcBef>
            <a:spcAft>
              <a:spcPct val="35000"/>
            </a:spcAft>
            <a:buNone/>
          </a:pPr>
          <a:r>
            <a:rPr lang="en-US" sz="1100" kern="1200"/>
            <a:t>Future cooperation</a:t>
          </a:r>
        </a:p>
      </dsp:txBody>
      <dsp:txXfrm>
        <a:off x="1228475" y="3258318"/>
        <a:ext cx="4485365" cy="766663"/>
      </dsp:txXfrm>
    </dsp:sp>
    <dsp:sp modelId="{8E2AFDBD-D3A1-4210-820E-730BE9E498EB}">
      <dsp:nvSpPr>
        <dsp:cNvPr id="0" name=""/>
        <dsp:cNvSpPr/>
      </dsp:nvSpPr>
      <dsp:spPr>
        <a:xfrm>
          <a:off x="1142768" y="4024982"/>
          <a:ext cx="457107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D3AF092C-271F-4815-8519-03B2FA7097B9}">
      <dsp:nvSpPr>
        <dsp:cNvPr id="0" name=""/>
        <dsp:cNvSpPr/>
      </dsp:nvSpPr>
      <dsp:spPr>
        <a:xfrm>
          <a:off x="1228475" y="4063315"/>
          <a:ext cx="4485365" cy="766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rtl="0">
            <a:lnSpc>
              <a:spcPct val="90000"/>
            </a:lnSpc>
            <a:spcBef>
              <a:spcPct val="0"/>
            </a:spcBef>
            <a:spcAft>
              <a:spcPct val="35000"/>
            </a:spcAft>
            <a:buNone/>
          </a:pPr>
          <a:r>
            <a:rPr lang="en-US" sz="1100" kern="1200"/>
            <a:t>Describes the general conditions and arrangements for future cooperation between the parties. It may not be legally binding on the parties. The exact terms and conditions of future cooperation will be negotiated in due course and laid down in a contract, should circumstances permit. </a:t>
          </a:r>
        </a:p>
      </dsp:txBody>
      <dsp:txXfrm>
        <a:off x="1228475" y="4063315"/>
        <a:ext cx="4485365" cy="766663"/>
      </dsp:txXfrm>
    </dsp:sp>
    <dsp:sp modelId="{79B2C907-818B-48AC-88DD-FC0BD2FF403B}">
      <dsp:nvSpPr>
        <dsp:cNvPr id="0" name=""/>
        <dsp:cNvSpPr/>
      </dsp:nvSpPr>
      <dsp:spPr>
        <a:xfrm>
          <a:off x="1142768" y="4829978"/>
          <a:ext cx="457107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C4B1D-9350-4F03-B19A-753FED4A8559}">
      <dsp:nvSpPr>
        <dsp:cNvPr id="0" name=""/>
        <dsp:cNvSpPr/>
      </dsp:nvSpPr>
      <dsp:spPr>
        <a:xfrm>
          <a:off x="0" y="2377"/>
          <a:ext cx="5713840"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1FC87A-1D90-4F50-B361-0FE562550427}">
      <dsp:nvSpPr>
        <dsp:cNvPr id="0" name=""/>
        <dsp:cNvSpPr/>
      </dsp:nvSpPr>
      <dsp:spPr>
        <a:xfrm>
          <a:off x="0" y="2377"/>
          <a:ext cx="5713840" cy="162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a:t>Rules are essential for, and a discrete part of, your business model.</a:t>
          </a:r>
        </a:p>
      </dsp:txBody>
      <dsp:txXfrm>
        <a:off x="0" y="2377"/>
        <a:ext cx="5713840" cy="1621284"/>
      </dsp:txXfrm>
    </dsp:sp>
    <dsp:sp modelId="{BAC08C64-F01A-4D6E-94C3-B9BD9B8984AA}">
      <dsp:nvSpPr>
        <dsp:cNvPr id="0" name=""/>
        <dsp:cNvSpPr/>
      </dsp:nvSpPr>
      <dsp:spPr>
        <a:xfrm>
          <a:off x="0" y="1623662"/>
          <a:ext cx="5713840"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89BCD6-AE78-404B-92B0-A052ADAA7EFD}">
      <dsp:nvSpPr>
        <dsp:cNvPr id="0" name=""/>
        <dsp:cNvSpPr/>
      </dsp:nvSpPr>
      <dsp:spPr>
        <a:xfrm>
          <a:off x="0" y="1623662"/>
          <a:ext cx="5713840" cy="162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a:t>Rules apply across processes and procedures. There should be one cohesive body of rules, enforced consistently across all relevant areas of managed care contracted reimbursement agreements. </a:t>
          </a:r>
        </a:p>
      </dsp:txBody>
      <dsp:txXfrm>
        <a:off x="0" y="1623662"/>
        <a:ext cx="5713840" cy="1621284"/>
      </dsp:txXfrm>
    </dsp:sp>
    <dsp:sp modelId="{F660BCDD-970B-4BA9-8F66-0DAC6C9C7847}">
      <dsp:nvSpPr>
        <dsp:cNvPr id="0" name=""/>
        <dsp:cNvSpPr/>
      </dsp:nvSpPr>
      <dsp:spPr>
        <a:xfrm>
          <a:off x="0" y="3244946"/>
          <a:ext cx="5713840"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32A87F-6CB9-4CAF-8D9A-3E47C6FB7F8B}">
      <dsp:nvSpPr>
        <dsp:cNvPr id="0" name=""/>
        <dsp:cNvSpPr/>
      </dsp:nvSpPr>
      <dsp:spPr>
        <a:xfrm>
          <a:off x="0" y="3244946"/>
          <a:ext cx="5713840" cy="162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dirty="0"/>
            <a:t>Rules are about business practice and guidance; therefore, rules are motivated by business goals and objectives and are shaped by various influences.  The cost of rule enforcement must be balanced against business risks, and against business opportunities that might otherwise be lost.   </a:t>
          </a:r>
        </a:p>
      </dsp:txBody>
      <dsp:txXfrm>
        <a:off x="0" y="3244946"/>
        <a:ext cx="5713840" cy="162128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52690-7AB4-4010-94A3-505B736C8F23}">
      <dsp:nvSpPr>
        <dsp:cNvPr id="0" name=""/>
        <dsp:cNvSpPr/>
      </dsp:nvSpPr>
      <dsp:spPr>
        <a:xfrm>
          <a:off x="0" y="0"/>
          <a:ext cx="5713840"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0C5BF1-EC4F-457E-BCC4-5BC356B5F125}">
      <dsp:nvSpPr>
        <dsp:cNvPr id="0" name=""/>
        <dsp:cNvSpPr/>
      </dsp:nvSpPr>
      <dsp:spPr>
        <a:xfrm>
          <a:off x="0" y="0"/>
          <a:ext cx="1142768" cy="486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a:t>We will not accept a contract that:</a:t>
          </a:r>
        </a:p>
      </dsp:txBody>
      <dsp:txXfrm>
        <a:off x="0" y="0"/>
        <a:ext cx="1142768" cy="4868609"/>
      </dsp:txXfrm>
    </dsp:sp>
    <dsp:sp modelId="{7E7ED1A7-4E40-4A6C-B105-32F6905CD7FF}">
      <dsp:nvSpPr>
        <dsp:cNvPr id="0" name=""/>
        <dsp:cNvSpPr/>
      </dsp:nvSpPr>
      <dsp:spPr>
        <a:xfrm>
          <a:off x="1228475" y="23059"/>
          <a:ext cx="4485365" cy="461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rtl="0">
            <a:lnSpc>
              <a:spcPct val="90000"/>
            </a:lnSpc>
            <a:spcBef>
              <a:spcPct val="0"/>
            </a:spcBef>
            <a:spcAft>
              <a:spcPct val="35000"/>
            </a:spcAft>
            <a:buNone/>
          </a:pPr>
          <a:endParaRPr lang="en-US" sz="900" kern="1200"/>
        </a:p>
      </dsp:txBody>
      <dsp:txXfrm>
        <a:off x="1228475" y="23059"/>
        <a:ext cx="4485365" cy="461186"/>
      </dsp:txXfrm>
    </dsp:sp>
    <dsp:sp modelId="{32CA7750-694B-4E5A-BA55-BCAA2E47FA8B}">
      <dsp:nvSpPr>
        <dsp:cNvPr id="0" name=""/>
        <dsp:cNvSpPr/>
      </dsp:nvSpPr>
      <dsp:spPr>
        <a:xfrm>
          <a:off x="1142768" y="484245"/>
          <a:ext cx="4571072"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DAE0B5-7DA7-45F2-92C0-B3FE5832A00A}">
      <dsp:nvSpPr>
        <dsp:cNvPr id="0" name=""/>
        <dsp:cNvSpPr/>
      </dsp:nvSpPr>
      <dsp:spPr>
        <a:xfrm>
          <a:off x="1228475" y="507305"/>
          <a:ext cx="4485365" cy="461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rtl="0">
            <a:lnSpc>
              <a:spcPct val="90000"/>
            </a:lnSpc>
            <a:spcBef>
              <a:spcPct val="0"/>
            </a:spcBef>
            <a:spcAft>
              <a:spcPct val="35000"/>
            </a:spcAft>
            <a:buNone/>
          </a:pPr>
          <a:r>
            <a:rPr lang="en-US" sz="900" kern="1200"/>
            <a:t>Allows payers the option to unilaterally change fees without advance written agreement, or assign our discounted fees to other payers without our express written consent.</a:t>
          </a:r>
        </a:p>
      </dsp:txBody>
      <dsp:txXfrm>
        <a:off x="1228475" y="507305"/>
        <a:ext cx="4485365" cy="461186"/>
      </dsp:txXfrm>
    </dsp:sp>
    <dsp:sp modelId="{7ED683D8-40D8-4578-8F1C-83A0D3FAB0DD}">
      <dsp:nvSpPr>
        <dsp:cNvPr id="0" name=""/>
        <dsp:cNvSpPr/>
      </dsp:nvSpPr>
      <dsp:spPr>
        <a:xfrm>
          <a:off x="1142768" y="968491"/>
          <a:ext cx="4571072"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BB7B5A-CE30-4D40-A783-E5C42F1B5D96}">
      <dsp:nvSpPr>
        <dsp:cNvPr id="0" name=""/>
        <dsp:cNvSpPr/>
      </dsp:nvSpPr>
      <dsp:spPr>
        <a:xfrm>
          <a:off x="1228475" y="991551"/>
          <a:ext cx="4485365" cy="461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rtl="0">
            <a:lnSpc>
              <a:spcPct val="90000"/>
            </a:lnSpc>
            <a:spcBef>
              <a:spcPct val="0"/>
            </a:spcBef>
            <a:spcAft>
              <a:spcPct val="35000"/>
            </a:spcAft>
            <a:buNone/>
          </a:pPr>
          <a:endParaRPr lang="en-US" sz="900" kern="1200"/>
        </a:p>
      </dsp:txBody>
      <dsp:txXfrm>
        <a:off x="1228475" y="991551"/>
        <a:ext cx="4485365" cy="461186"/>
      </dsp:txXfrm>
    </dsp:sp>
    <dsp:sp modelId="{FF639935-C34E-4B1A-8C78-77C7B342A8CB}">
      <dsp:nvSpPr>
        <dsp:cNvPr id="0" name=""/>
        <dsp:cNvSpPr/>
      </dsp:nvSpPr>
      <dsp:spPr>
        <a:xfrm>
          <a:off x="1142768" y="1452737"/>
          <a:ext cx="4571072"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CAC2B8-1844-479D-90DB-6CF8BB005AC5}">
      <dsp:nvSpPr>
        <dsp:cNvPr id="0" name=""/>
        <dsp:cNvSpPr/>
      </dsp:nvSpPr>
      <dsp:spPr>
        <a:xfrm>
          <a:off x="1228475" y="1475797"/>
          <a:ext cx="4485365" cy="461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rtl="0">
            <a:lnSpc>
              <a:spcPct val="90000"/>
            </a:lnSpc>
            <a:spcBef>
              <a:spcPct val="0"/>
            </a:spcBef>
            <a:spcAft>
              <a:spcPct val="35000"/>
            </a:spcAft>
            <a:buNone/>
          </a:pPr>
          <a:r>
            <a:rPr lang="en-US" sz="900" kern="1200"/>
            <a:t>Permits payers  the option to offset or take back money previously paid without mutual written agreement as to the reason and the amount, or for an unlimited time period</a:t>
          </a:r>
        </a:p>
      </dsp:txBody>
      <dsp:txXfrm>
        <a:off x="1228475" y="1475797"/>
        <a:ext cx="4485365" cy="461186"/>
      </dsp:txXfrm>
    </dsp:sp>
    <dsp:sp modelId="{1860D370-9A4D-49E1-BBF5-A27D8F7840EE}">
      <dsp:nvSpPr>
        <dsp:cNvPr id="0" name=""/>
        <dsp:cNvSpPr/>
      </dsp:nvSpPr>
      <dsp:spPr>
        <a:xfrm>
          <a:off x="1142768" y="1936983"/>
          <a:ext cx="4571072"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D8FD87-9A28-4C74-9AF4-A28CF0BA62B3}">
      <dsp:nvSpPr>
        <dsp:cNvPr id="0" name=""/>
        <dsp:cNvSpPr/>
      </dsp:nvSpPr>
      <dsp:spPr>
        <a:xfrm>
          <a:off x="1228475" y="1960043"/>
          <a:ext cx="4485365" cy="461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rtl="0">
            <a:lnSpc>
              <a:spcPct val="90000"/>
            </a:lnSpc>
            <a:spcBef>
              <a:spcPct val="0"/>
            </a:spcBef>
            <a:spcAft>
              <a:spcPct val="35000"/>
            </a:spcAft>
            <a:buNone/>
          </a:pPr>
          <a:endParaRPr lang="en-US" sz="900" kern="1200"/>
        </a:p>
      </dsp:txBody>
      <dsp:txXfrm>
        <a:off x="1228475" y="1960043"/>
        <a:ext cx="4485365" cy="461186"/>
      </dsp:txXfrm>
    </dsp:sp>
    <dsp:sp modelId="{AF26D843-1466-459D-92A1-7AB7328432D1}">
      <dsp:nvSpPr>
        <dsp:cNvPr id="0" name=""/>
        <dsp:cNvSpPr/>
      </dsp:nvSpPr>
      <dsp:spPr>
        <a:xfrm>
          <a:off x="1142768" y="2421229"/>
          <a:ext cx="4571072"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77861B-B542-4D61-802E-AA9A0A33F31E}">
      <dsp:nvSpPr>
        <dsp:cNvPr id="0" name=""/>
        <dsp:cNvSpPr/>
      </dsp:nvSpPr>
      <dsp:spPr>
        <a:xfrm>
          <a:off x="1228475" y="2444288"/>
          <a:ext cx="4485365" cy="461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rtl="0">
            <a:lnSpc>
              <a:spcPct val="90000"/>
            </a:lnSpc>
            <a:spcBef>
              <a:spcPct val="0"/>
            </a:spcBef>
            <a:spcAft>
              <a:spcPct val="35000"/>
            </a:spcAft>
            <a:buNone/>
          </a:pPr>
          <a:r>
            <a:rPr lang="en-US" sz="900" kern="1200"/>
            <a:t>Contains procedures or policies that jeopardize patient care in favor of medical economics and cost</a:t>
          </a:r>
        </a:p>
      </dsp:txBody>
      <dsp:txXfrm>
        <a:off x="1228475" y="2444288"/>
        <a:ext cx="4485365" cy="461186"/>
      </dsp:txXfrm>
    </dsp:sp>
    <dsp:sp modelId="{C15CEC67-CB25-4E35-AF4D-E9B97F055328}">
      <dsp:nvSpPr>
        <dsp:cNvPr id="0" name=""/>
        <dsp:cNvSpPr/>
      </dsp:nvSpPr>
      <dsp:spPr>
        <a:xfrm>
          <a:off x="1142768" y="2905475"/>
          <a:ext cx="4571072"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8C13E3-7E84-4418-9ECB-2ECD47AA3B25}">
      <dsp:nvSpPr>
        <dsp:cNvPr id="0" name=""/>
        <dsp:cNvSpPr/>
      </dsp:nvSpPr>
      <dsp:spPr>
        <a:xfrm>
          <a:off x="1228475" y="2928534"/>
          <a:ext cx="4485365" cy="461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rtl="0">
            <a:lnSpc>
              <a:spcPct val="90000"/>
            </a:lnSpc>
            <a:spcBef>
              <a:spcPct val="0"/>
            </a:spcBef>
            <a:spcAft>
              <a:spcPct val="35000"/>
            </a:spcAft>
            <a:buNone/>
          </a:pPr>
          <a:endParaRPr lang="en-US" sz="900" kern="1200"/>
        </a:p>
      </dsp:txBody>
      <dsp:txXfrm>
        <a:off x="1228475" y="2928534"/>
        <a:ext cx="4485365" cy="461186"/>
      </dsp:txXfrm>
    </dsp:sp>
    <dsp:sp modelId="{B0EA3EB0-7CB9-4E08-8EDC-C798EDD6483D}">
      <dsp:nvSpPr>
        <dsp:cNvPr id="0" name=""/>
        <dsp:cNvSpPr/>
      </dsp:nvSpPr>
      <dsp:spPr>
        <a:xfrm>
          <a:off x="1142768" y="3389721"/>
          <a:ext cx="4571072"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EC0FB9-69B7-4613-B403-218D51498D9D}">
      <dsp:nvSpPr>
        <dsp:cNvPr id="0" name=""/>
        <dsp:cNvSpPr/>
      </dsp:nvSpPr>
      <dsp:spPr>
        <a:xfrm>
          <a:off x="1228475" y="3412780"/>
          <a:ext cx="4485365" cy="461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rtl="0">
            <a:lnSpc>
              <a:spcPct val="90000"/>
            </a:lnSpc>
            <a:spcBef>
              <a:spcPct val="0"/>
            </a:spcBef>
            <a:spcAft>
              <a:spcPct val="35000"/>
            </a:spcAft>
            <a:buNone/>
          </a:pPr>
          <a:r>
            <a:rPr lang="en-US" sz="900" kern="1200"/>
            <a:t>Requires us to discount or write off services rendered to our patients that the payer deems “not covered” or “not medically necessary”</a:t>
          </a:r>
        </a:p>
      </dsp:txBody>
      <dsp:txXfrm>
        <a:off x="1228475" y="3412780"/>
        <a:ext cx="4485365" cy="461186"/>
      </dsp:txXfrm>
    </dsp:sp>
    <dsp:sp modelId="{DAD51161-58F2-45C3-8003-849FFA1319E6}">
      <dsp:nvSpPr>
        <dsp:cNvPr id="0" name=""/>
        <dsp:cNvSpPr/>
      </dsp:nvSpPr>
      <dsp:spPr>
        <a:xfrm>
          <a:off x="1142768" y="3873967"/>
          <a:ext cx="4571072"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4320D8-87B2-44A7-BDE8-BB34CCFDF567}">
      <dsp:nvSpPr>
        <dsp:cNvPr id="0" name=""/>
        <dsp:cNvSpPr/>
      </dsp:nvSpPr>
      <dsp:spPr>
        <a:xfrm>
          <a:off x="1228475" y="3897026"/>
          <a:ext cx="4485365" cy="461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rtl="0">
            <a:lnSpc>
              <a:spcPct val="90000"/>
            </a:lnSpc>
            <a:spcBef>
              <a:spcPct val="0"/>
            </a:spcBef>
            <a:spcAft>
              <a:spcPct val="35000"/>
            </a:spcAft>
            <a:buNone/>
          </a:pPr>
          <a:endParaRPr lang="en-US" sz="900" kern="1200"/>
        </a:p>
      </dsp:txBody>
      <dsp:txXfrm>
        <a:off x="1228475" y="3897026"/>
        <a:ext cx="4485365" cy="461186"/>
      </dsp:txXfrm>
    </dsp:sp>
    <dsp:sp modelId="{B1597184-C07C-4092-B43B-0C20D7046EE5}">
      <dsp:nvSpPr>
        <dsp:cNvPr id="0" name=""/>
        <dsp:cNvSpPr/>
      </dsp:nvSpPr>
      <dsp:spPr>
        <a:xfrm>
          <a:off x="1142768" y="4358213"/>
          <a:ext cx="4571072"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35E020-E10E-414C-88F4-19E8CFA19468}">
      <dsp:nvSpPr>
        <dsp:cNvPr id="0" name=""/>
        <dsp:cNvSpPr/>
      </dsp:nvSpPr>
      <dsp:spPr>
        <a:xfrm>
          <a:off x="1228475" y="4381272"/>
          <a:ext cx="4485365" cy="461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rtl="0">
            <a:lnSpc>
              <a:spcPct val="90000"/>
            </a:lnSpc>
            <a:spcBef>
              <a:spcPct val="0"/>
            </a:spcBef>
            <a:spcAft>
              <a:spcPct val="35000"/>
            </a:spcAft>
            <a:buNone/>
          </a:pPr>
          <a:r>
            <a:rPr lang="en-US" sz="900" kern="1200"/>
            <a:t>Reimburses us less than our actual costs plus margin to render care and comply with administrative requirements of the contract</a:t>
          </a:r>
        </a:p>
      </dsp:txBody>
      <dsp:txXfrm>
        <a:off x="1228475" y="4381272"/>
        <a:ext cx="4485365" cy="461186"/>
      </dsp:txXfrm>
    </dsp:sp>
    <dsp:sp modelId="{A4496D07-E8D1-4803-9DA1-1339EF4A1BEC}">
      <dsp:nvSpPr>
        <dsp:cNvPr id="0" name=""/>
        <dsp:cNvSpPr/>
      </dsp:nvSpPr>
      <dsp:spPr>
        <a:xfrm>
          <a:off x="1142768" y="4842459"/>
          <a:ext cx="4571072"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69903-1EE9-46C0-8FA7-6F71E25D134F}">
      <dsp:nvSpPr>
        <dsp:cNvPr id="0" name=""/>
        <dsp:cNvSpPr/>
      </dsp:nvSpPr>
      <dsp:spPr>
        <a:xfrm>
          <a:off x="0" y="233911"/>
          <a:ext cx="10058399" cy="3276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E35B41-2708-4221-B6FD-08FC7F1E7A07}">
      <dsp:nvSpPr>
        <dsp:cNvPr id="0" name=""/>
        <dsp:cNvSpPr/>
      </dsp:nvSpPr>
      <dsp:spPr>
        <a:xfrm>
          <a:off x="502920" y="42031"/>
          <a:ext cx="7040880" cy="3837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33400" rtl="0">
            <a:lnSpc>
              <a:spcPct val="90000"/>
            </a:lnSpc>
            <a:spcBef>
              <a:spcPct val="0"/>
            </a:spcBef>
            <a:spcAft>
              <a:spcPct val="35000"/>
            </a:spcAft>
            <a:buNone/>
          </a:pPr>
          <a:r>
            <a:rPr lang="en-US" sz="1200" kern="1200" dirty="0"/>
            <a:t>The author of the contract has the prerogative to unilaterally clarify any ambiguity if a dispute arises.  </a:t>
          </a:r>
        </a:p>
      </dsp:txBody>
      <dsp:txXfrm>
        <a:off x="521654" y="60765"/>
        <a:ext cx="7003412" cy="346292"/>
      </dsp:txXfrm>
    </dsp:sp>
    <dsp:sp modelId="{EE6D0D64-F9A1-4F1A-A6B6-F17A55108F3D}">
      <dsp:nvSpPr>
        <dsp:cNvPr id="0" name=""/>
        <dsp:cNvSpPr/>
      </dsp:nvSpPr>
      <dsp:spPr>
        <a:xfrm>
          <a:off x="0" y="823591"/>
          <a:ext cx="10058399" cy="327600"/>
        </a:xfrm>
        <a:prstGeom prst="rect">
          <a:avLst/>
        </a:prstGeom>
        <a:solidFill>
          <a:schemeClr val="lt1">
            <a:alpha val="90000"/>
            <a:hueOff val="0"/>
            <a:satOff val="0"/>
            <a:lumOff val="0"/>
            <a:alphaOff val="0"/>
          </a:schemeClr>
        </a:solidFill>
        <a:ln w="15875" cap="flat" cmpd="sng" algn="ctr">
          <a:solidFill>
            <a:schemeClr val="accent2">
              <a:hueOff val="-332956"/>
              <a:satOff val="-147"/>
              <a:lumOff val="392"/>
              <a:alphaOff val="0"/>
            </a:schemeClr>
          </a:solidFill>
          <a:prstDash val="solid"/>
        </a:ln>
        <a:effectLst/>
      </dsp:spPr>
      <dsp:style>
        <a:lnRef idx="2">
          <a:scrgbClr r="0" g="0" b="0"/>
        </a:lnRef>
        <a:fillRef idx="1">
          <a:scrgbClr r="0" g="0" b="0"/>
        </a:fillRef>
        <a:effectRef idx="0">
          <a:scrgbClr r="0" g="0" b="0"/>
        </a:effectRef>
        <a:fontRef idx="minor"/>
      </dsp:style>
    </dsp:sp>
    <dsp:sp modelId="{9C86CE6F-A70E-4698-BFDA-3435EE589D8C}">
      <dsp:nvSpPr>
        <dsp:cNvPr id="0" name=""/>
        <dsp:cNvSpPr/>
      </dsp:nvSpPr>
      <dsp:spPr>
        <a:xfrm>
          <a:off x="502920" y="631711"/>
          <a:ext cx="7040880" cy="383760"/>
        </a:xfrm>
        <a:prstGeom prst="roundRect">
          <a:avLst/>
        </a:prstGeom>
        <a:solidFill>
          <a:schemeClr val="accent2">
            <a:hueOff val="-332956"/>
            <a:satOff val="-147"/>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33400" rtl="0">
            <a:lnSpc>
              <a:spcPct val="90000"/>
            </a:lnSpc>
            <a:spcBef>
              <a:spcPct val="0"/>
            </a:spcBef>
            <a:spcAft>
              <a:spcPct val="35000"/>
            </a:spcAft>
            <a:buNone/>
          </a:pPr>
          <a:r>
            <a:rPr lang="en-US" sz="1200" kern="1200" dirty="0"/>
            <a:t>It’s your job to obtain clarification and changes as part of the negotiation process </a:t>
          </a:r>
          <a:r>
            <a:rPr lang="en-US" sz="1200" u="sng" kern="1200" dirty="0"/>
            <a:t>before</a:t>
          </a:r>
          <a:r>
            <a:rPr lang="en-US" sz="1200" kern="1200" dirty="0"/>
            <a:t> you sign.</a:t>
          </a:r>
        </a:p>
      </dsp:txBody>
      <dsp:txXfrm>
        <a:off x="521654" y="650445"/>
        <a:ext cx="7003412" cy="346292"/>
      </dsp:txXfrm>
    </dsp:sp>
    <dsp:sp modelId="{4AF0C3B8-3BC0-448E-A032-93EF4AC342EA}">
      <dsp:nvSpPr>
        <dsp:cNvPr id="0" name=""/>
        <dsp:cNvSpPr/>
      </dsp:nvSpPr>
      <dsp:spPr>
        <a:xfrm>
          <a:off x="0" y="1413271"/>
          <a:ext cx="10058399" cy="327600"/>
        </a:xfrm>
        <a:prstGeom prst="rect">
          <a:avLst/>
        </a:prstGeom>
        <a:solidFill>
          <a:schemeClr val="lt1">
            <a:alpha val="90000"/>
            <a:hueOff val="0"/>
            <a:satOff val="0"/>
            <a:lumOff val="0"/>
            <a:alphaOff val="0"/>
          </a:schemeClr>
        </a:solidFill>
        <a:ln w="15875" cap="flat" cmpd="sng" algn="ctr">
          <a:solidFill>
            <a:schemeClr val="accent2">
              <a:hueOff val="-665912"/>
              <a:satOff val="-293"/>
              <a:lumOff val="784"/>
              <a:alphaOff val="0"/>
            </a:schemeClr>
          </a:solidFill>
          <a:prstDash val="solid"/>
        </a:ln>
        <a:effectLst/>
      </dsp:spPr>
      <dsp:style>
        <a:lnRef idx="2">
          <a:scrgbClr r="0" g="0" b="0"/>
        </a:lnRef>
        <a:fillRef idx="1">
          <a:scrgbClr r="0" g="0" b="0"/>
        </a:fillRef>
        <a:effectRef idx="0">
          <a:scrgbClr r="0" g="0" b="0"/>
        </a:effectRef>
        <a:fontRef idx="minor"/>
      </dsp:style>
    </dsp:sp>
    <dsp:sp modelId="{4B22C31C-7641-4780-854F-8DAD586389EA}">
      <dsp:nvSpPr>
        <dsp:cNvPr id="0" name=""/>
        <dsp:cNvSpPr/>
      </dsp:nvSpPr>
      <dsp:spPr>
        <a:xfrm>
          <a:off x="502920" y="1221391"/>
          <a:ext cx="7040880" cy="383760"/>
        </a:xfrm>
        <a:prstGeom prst="roundRect">
          <a:avLst/>
        </a:prstGeom>
        <a:solidFill>
          <a:schemeClr val="accent2">
            <a:hueOff val="-665912"/>
            <a:satOff val="-293"/>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33400" rtl="0">
            <a:lnSpc>
              <a:spcPct val="90000"/>
            </a:lnSpc>
            <a:spcBef>
              <a:spcPct val="0"/>
            </a:spcBef>
            <a:spcAft>
              <a:spcPct val="35000"/>
            </a:spcAft>
            <a:buNone/>
          </a:pPr>
          <a:r>
            <a:rPr lang="en-US" sz="1200" kern="1200" dirty="0"/>
            <a:t>“Mulligan” is not a managed care contracting term!</a:t>
          </a:r>
        </a:p>
      </dsp:txBody>
      <dsp:txXfrm>
        <a:off x="521654" y="1240125"/>
        <a:ext cx="7003412" cy="346292"/>
      </dsp:txXfrm>
    </dsp:sp>
    <dsp:sp modelId="{09179994-A871-45D0-84DB-A8EC5D5931EF}">
      <dsp:nvSpPr>
        <dsp:cNvPr id="0" name=""/>
        <dsp:cNvSpPr/>
      </dsp:nvSpPr>
      <dsp:spPr>
        <a:xfrm>
          <a:off x="0" y="2002951"/>
          <a:ext cx="10058399" cy="327600"/>
        </a:xfrm>
        <a:prstGeom prst="rect">
          <a:avLst/>
        </a:prstGeom>
        <a:solidFill>
          <a:schemeClr val="lt1">
            <a:alpha val="90000"/>
            <a:hueOff val="0"/>
            <a:satOff val="0"/>
            <a:lumOff val="0"/>
            <a:alphaOff val="0"/>
          </a:schemeClr>
        </a:solidFill>
        <a:ln w="15875" cap="flat" cmpd="sng" algn="ctr">
          <a:solidFill>
            <a:schemeClr val="accent2">
              <a:hueOff val="-998868"/>
              <a:satOff val="-440"/>
              <a:lumOff val="1177"/>
              <a:alphaOff val="0"/>
            </a:schemeClr>
          </a:solidFill>
          <a:prstDash val="solid"/>
        </a:ln>
        <a:effectLst/>
      </dsp:spPr>
      <dsp:style>
        <a:lnRef idx="2">
          <a:scrgbClr r="0" g="0" b="0"/>
        </a:lnRef>
        <a:fillRef idx="1">
          <a:scrgbClr r="0" g="0" b="0"/>
        </a:fillRef>
        <a:effectRef idx="0">
          <a:scrgbClr r="0" g="0" b="0"/>
        </a:effectRef>
        <a:fontRef idx="minor"/>
      </dsp:style>
    </dsp:sp>
    <dsp:sp modelId="{88155C1B-6966-407C-9655-E4E90AB776E1}">
      <dsp:nvSpPr>
        <dsp:cNvPr id="0" name=""/>
        <dsp:cNvSpPr/>
      </dsp:nvSpPr>
      <dsp:spPr>
        <a:xfrm>
          <a:off x="502920" y="1811071"/>
          <a:ext cx="7040880" cy="383760"/>
        </a:xfrm>
        <a:prstGeom prst="roundRect">
          <a:avLst/>
        </a:prstGeom>
        <a:solidFill>
          <a:schemeClr val="accent2">
            <a:hueOff val="-998868"/>
            <a:satOff val="-440"/>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33400" rtl="0">
            <a:lnSpc>
              <a:spcPct val="90000"/>
            </a:lnSpc>
            <a:spcBef>
              <a:spcPct val="0"/>
            </a:spcBef>
            <a:spcAft>
              <a:spcPct val="35000"/>
            </a:spcAft>
            <a:buNone/>
          </a:pPr>
          <a:r>
            <a:rPr lang="en-US" sz="1200" kern="1200" dirty="0"/>
            <a:t>Don’t negotiate what you cannot administrate</a:t>
          </a:r>
        </a:p>
      </dsp:txBody>
      <dsp:txXfrm>
        <a:off x="521654" y="1829805"/>
        <a:ext cx="7003412" cy="346292"/>
      </dsp:txXfrm>
    </dsp:sp>
    <dsp:sp modelId="{9BD94B6E-4AA2-42E0-8DBA-B201AB3E6A0F}">
      <dsp:nvSpPr>
        <dsp:cNvPr id="0" name=""/>
        <dsp:cNvSpPr/>
      </dsp:nvSpPr>
      <dsp:spPr>
        <a:xfrm>
          <a:off x="0" y="2592631"/>
          <a:ext cx="10058399" cy="1126125"/>
        </a:xfrm>
        <a:prstGeom prst="rect">
          <a:avLst/>
        </a:prstGeom>
        <a:solidFill>
          <a:schemeClr val="lt1">
            <a:alpha val="90000"/>
            <a:hueOff val="0"/>
            <a:satOff val="0"/>
            <a:lumOff val="0"/>
            <a:alphaOff val="0"/>
          </a:schemeClr>
        </a:solidFill>
        <a:ln w="15875" cap="flat" cmpd="sng" algn="ctr">
          <a:solidFill>
            <a:schemeClr val="accent2">
              <a:hueOff val="-1331824"/>
              <a:satOff val="-586"/>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270764" rIns="780644"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a:t>Written Contract Negotiation Strategy and Business Rules </a:t>
          </a:r>
        </a:p>
        <a:p>
          <a:pPr marL="114300" lvl="1" indent="-114300" algn="l" defTabSz="533400" rtl="0">
            <a:lnSpc>
              <a:spcPct val="90000"/>
            </a:lnSpc>
            <a:spcBef>
              <a:spcPct val="0"/>
            </a:spcBef>
            <a:spcAft>
              <a:spcPct val="15000"/>
            </a:spcAft>
            <a:buChar char="•"/>
          </a:pPr>
          <a:r>
            <a:rPr lang="en-US" sz="1200" kern="1200" dirty="0"/>
            <a:t>Key Performance Indicators</a:t>
          </a:r>
        </a:p>
        <a:p>
          <a:pPr marL="114300" lvl="1" indent="-114300" algn="l" defTabSz="533400" rtl="0">
            <a:lnSpc>
              <a:spcPct val="90000"/>
            </a:lnSpc>
            <a:spcBef>
              <a:spcPct val="0"/>
            </a:spcBef>
            <a:spcAft>
              <a:spcPct val="15000"/>
            </a:spcAft>
            <a:buChar char="•"/>
          </a:pPr>
          <a:r>
            <a:rPr lang="en-US" sz="1200" kern="1200" dirty="0"/>
            <a:t>Payer Report Cards</a:t>
          </a:r>
        </a:p>
        <a:p>
          <a:pPr marL="114300" lvl="1" indent="-114300" algn="l" defTabSz="533400" rtl="0">
            <a:lnSpc>
              <a:spcPct val="90000"/>
            </a:lnSpc>
            <a:spcBef>
              <a:spcPct val="0"/>
            </a:spcBef>
            <a:spcAft>
              <a:spcPct val="15000"/>
            </a:spcAft>
            <a:buChar char="•"/>
          </a:pPr>
          <a:r>
            <a:rPr lang="en-US" sz="1200" kern="1200" dirty="0"/>
            <a:t>Declination Metrics and Exit Strategy</a:t>
          </a:r>
        </a:p>
      </dsp:txBody>
      <dsp:txXfrm>
        <a:off x="0" y="2592631"/>
        <a:ext cx="10058399" cy="1126125"/>
      </dsp:txXfrm>
    </dsp:sp>
    <dsp:sp modelId="{D128F6FA-CC71-44CD-8B1E-C80B16041A30}">
      <dsp:nvSpPr>
        <dsp:cNvPr id="0" name=""/>
        <dsp:cNvSpPr/>
      </dsp:nvSpPr>
      <dsp:spPr>
        <a:xfrm>
          <a:off x="502920" y="2400751"/>
          <a:ext cx="7040880" cy="383760"/>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33400" rtl="0">
            <a:lnSpc>
              <a:spcPct val="90000"/>
            </a:lnSpc>
            <a:spcBef>
              <a:spcPct val="0"/>
            </a:spcBef>
            <a:spcAft>
              <a:spcPct val="35000"/>
            </a:spcAft>
            <a:buNone/>
          </a:pPr>
          <a:r>
            <a:rPr lang="en-US" sz="1200" kern="1200" dirty="0"/>
            <a:t>If you cannot measure it, you cannot manage it</a:t>
          </a:r>
        </a:p>
      </dsp:txBody>
      <dsp:txXfrm>
        <a:off x="521654" y="2419485"/>
        <a:ext cx="7003412" cy="34629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C7F07-B097-4346-ADDA-BC8A4E318443}">
      <dsp:nvSpPr>
        <dsp:cNvPr id="0" name=""/>
        <dsp:cNvSpPr/>
      </dsp:nvSpPr>
      <dsp:spPr>
        <a:xfrm>
          <a:off x="0" y="0"/>
          <a:ext cx="57138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21F5CC-C8E5-4DB7-B534-24BD765E86CA}">
      <dsp:nvSpPr>
        <dsp:cNvPr id="0" name=""/>
        <dsp:cNvSpPr/>
      </dsp:nvSpPr>
      <dsp:spPr>
        <a:xfrm>
          <a:off x="0" y="0"/>
          <a:ext cx="5713840" cy="1217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t>Contracts are a means to effect or implement the strategy</a:t>
          </a:r>
        </a:p>
      </dsp:txBody>
      <dsp:txXfrm>
        <a:off x="0" y="0"/>
        <a:ext cx="5713840" cy="1217152"/>
      </dsp:txXfrm>
    </dsp:sp>
    <dsp:sp modelId="{1EAD7F35-BD81-429C-BF31-A5671998B5B9}">
      <dsp:nvSpPr>
        <dsp:cNvPr id="0" name=""/>
        <dsp:cNvSpPr/>
      </dsp:nvSpPr>
      <dsp:spPr>
        <a:xfrm>
          <a:off x="0" y="1217152"/>
          <a:ext cx="57138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761353-843E-412D-91E0-AE1E5EC9BA6A}">
      <dsp:nvSpPr>
        <dsp:cNvPr id="0" name=""/>
        <dsp:cNvSpPr/>
      </dsp:nvSpPr>
      <dsp:spPr>
        <a:xfrm>
          <a:off x="0" y="1217152"/>
          <a:ext cx="5713840" cy="1217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t>Each payer type may have different rules, laws and regulations that we must be aware of and weave into the strategy</a:t>
          </a:r>
        </a:p>
      </dsp:txBody>
      <dsp:txXfrm>
        <a:off x="0" y="1217152"/>
        <a:ext cx="5713840" cy="1217152"/>
      </dsp:txXfrm>
    </dsp:sp>
    <dsp:sp modelId="{3587D25E-D5B3-42BD-A964-5562B436FBC6}">
      <dsp:nvSpPr>
        <dsp:cNvPr id="0" name=""/>
        <dsp:cNvSpPr/>
      </dsp:nvSpPr>
      <dsp:spPr>
        <a:xfrm>
          <a:off x="0" y="2434304"/>
          <a:ext cx="57138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FB4676-8AED-4AFC-8DBD-2D854C610AD2}">
      <dsp:nvSpPr>
        <dsp:cNvPr id="0" name=""/>
        <dsp:cNvSpPr/>
      </dsp:nvSpPr>
      <dsp:spPr>
        <a:xfrm>
          <a:off x="0" y="2434304"/>
          <a:ext cx="5713840" cy="1217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t>The strategy must take into consideration mutual respect between the parties</a:t>
          </a:r>
        </a:p>
      </dsp:txBody>
      <dsp:txXfrm>
        <a:off x="0" y="2434304"/>
        <a:ext cx="5713840" cy="1217152"/>
      </dsp:txXfrm>
    </dsp:sp>
    <dsp:sp modelId="{11280EA0-B963-4DA1-93B3-5DD96DEE69B8}">
      <dsp:nvSpPr>
        <dsp:cNvPr id="0" name=""/>
        <dsp:cNvSpPr/>
      </dsp:nvSpPr>
      <dsp:spPr>
        <a:xfrm>
          <a:off x="0" y="3651456"/>
          <a:ext cx="57138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149E31-9928-4150-8A3F-035F4F773831}">
      <dsp:nvSpPr>
        <dsp:cNvPr id="0" name=""/>
        <dsp:cNvSpPr/>
      </dsp:nvSpPr>
      <dsp:spPr>
        <a:xfrm>
          <a:off x="0" y="3651456"/>
          <a:ext cx="5713840" cy="1217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t>The strategy acts as the “designated driver”; it has to get you home, and must sometimes say “I’ve had enough, thank you, but no.”</a:t>
          </a:r>
        </a:p>
      </dsp:txBody>
      <dsp:txXfrm>
        <a:off x="0" y="3651456"/>
        <a:ext cx="5713840" cy="121715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EAE8B-5348-4344-851F-535E10B5E2A4}">
      <dsp:nvSpPr>
        <dsp:cNvPr id="0" name=""/>
        <dsp:cNvSpPr/>
      </dsp:nvSpPr>
      <dsp:spPr>
        <a:xfrm>
          <a:off x="0" y="594"/>
          <a:ext cx="57138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558A526-383B-42B8-B23E-B3277337AAA9}">
      <dsp:nvSpPr>
        <dsp:cNvPr id="0" name=""/>
        <dsp:cNvSpPr/>
      </dsp:nvSpPr>
      <dsp:spPr>
        <a:xfrm>
          <a:off x="0" y="594"/>
          <a:ext cx="5713840" cy="695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kern="1200"/>
            <a:t>We want to provide care to patients</a:t>
          </a:r>
          <a:endParaRPr lang="en-US" sz="1900" kern="1200" dirty="0"/>
        </a:p>
      </dsp:txBody>
      <dsp:txXfrm>
        <a:off x="0" y="594"/>
        <a:ext cx="5713840" cy="695345"/>
      </dsp:txXfrm>
    </dsp:sp>
    <dsp:sp modelId="{03A2860D-30F1-4A83-967D-681B2B4A66ED}">
      <dsp:nvSpPr>
        <dsp:cNvPr id="0" name=""/>
        <dsp:cNvSpPr/>
      </dsp:nvSpPr>
      <dsp:spPr>
        <a:xfrm>
          <a:off x="0" y="695940"/>
          <a:ext cx="57138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7B82932-E90C-4A60-9F35-9A9CE99E3252}">
      <dsp:nvSpPr>
        <dsp:cNvPr id="0" name=""/>
        <dsp:cNvSpPr/>
      </dsp:nvSpPr>
      <dsp:spPr>
        <a:xfrm>
          <a:off x="0" y="695940"/>
          <a:ext cx="5713840" cy="695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endParaRPr lang="en-US" sz="1900" kern="1200" dirty="0"/>
        </a:p>
      </dsp:txBody>
      <dsp:txXfrm>
        <a:off x="0" y="695940"/>
        <a:ext cx="5713840" cy="695345"/>
      </dsp:txXfrm>
    </dsp:sp>
    <dsp:sp modelId="{B0A800CC-84DF-423B-A7D4-D27AA904060F}">
      <dsp:nvSpPr>
        <dsp:cNvPr id="0" name=""/>
        <dsp:cNvSpPr/>
      </dsp:nvSpPr>
      <dsp:spPr>
        <a:xfrm>
          <a:off x="0" y="1391285"/>
          <a:ext cx="57138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866EB11-2CB7-4243-99F9-EDC1626F63DC}">
      <dsp:nvSpPr>
        <dsp:cNvPr id="0" name=""/>
        <dsp:cNvSpPr/>
      </dsp:nvSpPr>
      <dsp:spPr>
        <a:xfrm>
          <a:off x="0" y="1391285"/>
          <a:ext cx="5713840" cy="695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kern="1200"/>
            <a:t>We want to be paid fairly for our services</a:t>
          </a:r>
          <a:endParaRPr lang="en-US" sz="1900" kern="1200" dirty="0"/>
        </a:p>
      </dsp:txBody>
      <dsp:txXfrm>
        <a:off x="0" y="1391285"/>
        <a:ext cx="5713840" cy="695345"/>
      </dsp:txXfrm>
    </dsp:sp>
    <dsp:sp modelId="{91E0E93A-04FA-4EEF-B109-99CD5C217A3C}">
      <dsp:nvSpPr>
        <dsp:cNvPr id="0" name=""/>
        <dsp:cNvSpPr/>
      </dsp:nvSpPr>
      <dsp:spPr>
        <a:xfrm>
          <a:off x="0" y="2086631"/>
          <a:ext cx="57138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D3911EB-4C0F-4B14-A08B-90FF4E1A3C9B}">
      <dsp:nvSpPr>
        <dsp:cNvPr id="0" name=""/>
        <dsp:cNvSpPr/>
      </dsp:nvSpPr>
      <dsp:spPr>
        <a:xfrm>
          <a:off x="0" y="2086631"/>
          <a:ext cx="5713840" cy="695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endParaRPr lang="en-US" sz="1900" kern="1200" dirty="0"/>
        </a:p>
      </dsp:txBody>
      <dsp:txXfrm>
        <a:off x="0" y="2086631"/>
        <a:ext cx="5713840" cy="695345"/>
      </dsp:txXfrm>
    </dsp:sp>
    <dsp:sp modelId="{4D9E1456-4E6F-443F-9144-46C7FFAA7BD8}">
      <dsp:nvSpPr>
        <dsp:cNvPr id="0" name=""/>
        <dsp:cNvSpPr/>
      </dsp:nvSpPr>
      <dsp:spPr>
        <a:xfrm>
          <a:off x="0" y="2781977"/>
          <a:ext cx="57138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EA86C6B-24E7-41E7-B4E2-5084FE32E9E3}">
      <dsp:nvSpPr>
        <dsp:cNvPr id="0" name=""/>
        <dsp:cNvSpPr/>
      </dsp:nvSpPr>
      <dsp:spPr>
        <a:xfrm>
          <a:off x="0" y="2781977"/>
          <a:ext cx="5713840" cy="695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kern="1200"/>
            <a:t>The payments need to be adequate to remain a viable business</a:t>
          </a:r>
          <a:endParaRPr lang="en-US" sz="1900" kern="1200" dirty="0"/>
        </a:p>
      </dsp:txBody>
      <dsp:txXfrm>
        <a:off x="0" y="2781977"/>
        <a:ext cx="5713840" cy="695345"/>
      </dsp:txXfrm>
    </dsp:sp>
    <dsp:sp modelId="{22850FD7-E06A-43AF-8AE7-CC0D0070D992}">
      <dsp:nvSpPr>
        <dsp:cNvPr id="0" name=""/>
        <dsp:cNvSpPr/>
      </dsp:nvSpPr>
      <dsp:spPr>
        <a:xfrm>
          <a:off x="0" y="3477323"/>
          <a:ext cx="57138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D5C4F82-9306-4BDB-BEE1-8BF438CBFE32}">
      <dsp:nvSpPr>
        <dsp:cNvPr id="0" name=""/>
        <dsp:cNvSpPr/>
      </dsp:nvSpPr>
      <dsp:spPr>
        <a:xfrm>
          <a:off x="0" y="3477323"/>
          <a:ext cx="5713840" cy="695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endParaRPr lang="en-US" sz="1900" kern="1200" dirty="0"/>
        </a:p>
      </dsp:txBody>
      <dsp:txXfrm>
        <a:off x="0" y="3477323"/>
        <a:ext cx="5713840" cy="695345"/>
      </dsp:txXfrm>
    </dsp:sp>
    <dsp:sp modelId="{FDFFD68B-4344-4CA2-B37F-3FEBD56C51AA}">
      <dsp:nvSpPr>
        <dsp:cNvPr id="0" name=""/>
        <dsp:cNvSpPr/>
      </dsp:nvSpPr>
      <dsp:spPr>
        <a:xfrm>
          <a:off x="0" y="4172668"/>
          <a:ext cx="57138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A4DD42F-DA9D-4E27-BFFD-84559A2D780F}">
      <dsp:nvSpPr>
        <dsp:cNvPr id="0" name=""/>
        <dsp:cNvSpPr/>
      </dsp:nvSpPr>
      <dsp:spPr>
        <a:xfrm>
          <a:off x="0" y="4172668"/>
          <a:ext cx="5713840" cy="695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kern="1200"/>
            <a:t>The terms of the contract need to be practicable</a:t>
          </a:r>
          <a:endParaRPr lang="en-US" sz="1900" kern="1200" dirty="0"/>
        </a:p>
      </dsp:txBody>
      <dsp:txXfrm>
        <a:off x="0" y="4172668"/>
        <a:ext cx="5713840" cy="6953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53343-557A-488D-8CB2-DACB53E33888}">
      <dsp:nvSpPr>
        <dsp:cNvPr id="0" name=""/>
        <dsp:cNvSpPr/>
      </dsp:nvSpPr>
      <dsp:spPr>
        <a:xfrm>
          <a:off x="0" y="581387"/>
          <a:ext cx="8229600" cy="1544287"/>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638708" tIns="770636" rIns="63870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Administrative Costs</a:t>
          </a:r>
        </a:p>
        <a:p>
          <a:pPr marL="114300" lvl="1" indent="-114300" algn="l" defTabSz="622300">
            <a:lnSpc>
              <a:spcPct val="90000"/>
            </a:lnSpc>
            <a:spcBef>
              <a:spcPct val="0"/>
            </a:spcBef>
            <a:spcAft>
              <a:spcPct val="15000"/>
            </a:spcAft>
            <a:buChar char="•"/>
          </a:pPr>
          <a:r>
            <a:rPr lang="en-US" sz="1400" kern="1200" dirty="0"/>
            <a:t>Collection Costs</a:t>
          </a:r>
        </a:p>
        <a:p>
          <a:pPr marL="114300" lvl="1" indent="-114300" algn="l" defTabSz="622300">
            <a:lnSpc>
              <a:spcPct val="90000"/>
            </a:lnSpc>
            <a:spcBef>
              <a:spcPct val="0"/>
            </a:spcBef>
            <a:spcAft>
              <a:spcPct val="15000"/>
            </a:spcAft>
            <a:buChar char="•"/>
          </a:pPr>
          <a:r>
            <a:rPr lang="en-US" sz="1400" kern="1200" dirty="0"/>
            <a:t>Bad Debt</a:t>
          </a:r>
        </a:p>
      </dsp:txBody>
      <dsp:txXfrm>
        <a:off x="0" y="581387"/>
        <a:ext cx="8229600" cy="1544287"/>
      </dsp:txXfrm>
    </dsp:sp>
    <dsp:sp modelId="{6E0F45EE-64C6-4F0B-93D1-B5DAB85E230B}">
      <dsp:nvSpPr>
        <dsp:cNvPr id="0" name=""/>
        <dsp:cNvSpPr/>
      </dsp:nvSpPr>
      <dsp:spPr>
        <a:xfrm>
          <a:off x="411480" y="35267"/>
          <a:ext cx="5760720" cy="109224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en-US" sz="1800" kern="1200" dirty="0"/>
            <a:t>Know your costs to participate in each contract</a:t>
          </a:r>
        </a:p>
      </dsp:txBody>
      <dsp:txXfrm>
        <a:off x="464799" y="88586"/>
        <a:ext cx="5654082" cy="985602"/>
      </dsp:txXfrm>
    </dsp:sp>
    <dsp:sp modelId="{A855AC4C-D917-4521-973F-887A21908515}">
      <dsp:nvSpPr>
        <dsp:cNvPr id="0" name=""/>
        <dsp:cNvSpPr/>
      </dsp:nvSpPr>
      <dsp:spPr>
        <a:xfrm>
          <a:off x="0" y="2871595"/>
          <a:ext cx="8229600" cy="1719112"/>
        </a:xfrm>
        <a:prstGeom prst="rect">
          <a:avLst/>
        </a:prstGeom>
        <a:solidFill>
          <a:schemeClr val="lt1">
            <a:alpha val="90000"/>
            <a:hueOff val="0"/>
            <a:satOff val="0"/>
            <a:lumOff val="0"/>
            <a:alphaOff val="0"/>
          </a:schemeClr>
        </a:solidFill>
        <a:ln w="12700" cap="flat" cmpd="sng" algn="ctr">
          <a:solidFill>
            <a:schemeClr val="accent2">
              <a:hueOff val="-1331824"/>
              <a:satOff val="-586"/>
              <a:lumOff val="1569"/>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638708" tIns="770636" rIns="638708"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t>Use a checklist to assist with analysis</a:t>
          </a:r>
        </a:p>
        <a:p>
          <a:pPr marL="114300" lvl="1" indent="-114300" algn="l" defTabSz="622300" rtl="0">
            <a:lnSpc>
              <a:spcPct val="90000"/>
            </a:lnSpc>
            <a:spcBef>
              <a:spcPct val="0"/>
            </a:spcBef>
            <a:spcAft>
              <a:spcPct val="15000"/>
            </a:spcAft>
            <a:buChar char="•"/>
          </a:pPr>
          <a:r>
            <a:rPr lang="en-US" sz="1400" kern="1200" dirty="0"/>
            <a:t>Maintain a contract terminology library for comparison</a:t>
          </a:r>
        </a:p>
        <a:p>
          <a:pPr marL="114300" lvl="1" indent="-114300" algn="l" defTabSz="622300" rtl="0">
            <a:lnSpc>
              <a:spcPct val="90000"/>
            </a:lnSpc>
            <a:spcBef>
              <a:spcPct val="0"/>
            </a:spcBef>
            <a:spcAft>
              <a:spcPct val="15000"/>
            </a:spcAft>
            <a:buChar char="•"/>
          </a:pPr>
          <a:r>
            <a:rPr lang="en-US" sz="1400" kern="1200" dirty="0"/>
            <a:t>Maintain a library of laws, regulations and statutes that are germane to your specialty on your hard drive.</a:t>
          </a:r>
        </a:p>
      </dsp:txBody>
      <dsp:txXfrm>
        <a:off x="0" y="2871595"/>
        <a:ext cx="8229600" cy="1719112"/>
      </dsp:txXfrm>
    </dsp:sp>
    <dsp:sp modelId="{5C4B583A-4305-4DC0-A9C2-E66EF173FD10}">
      <dsp:nvSpPr>
        <dsp:cNvPr id="0" name=""/>
        <dsp:cNvSpPr/>
      </dsp:nvSpPr>
      <dsp:spPr>
        <a:xfrm>
          <a:off x="411480" y="2325475"/>
          <a:ext cx="5760720" cy="1092240"/>
        </a:xfrm>
        <a:prstGeom prst="roundRect">
          <a:avLst/>
        </a:prstGeom>
        <a:gradFill rotWithShape="0">
          <a:gsLst>
            <a:gs pos="0">
              <a:schemeClr val="accent2">
                <a:hueOff val="-1331824"/>
                <a:satOff val="-586"/>
                <a:lumOff val="1569"/>
                <a:alphaOff val="0"/>
                <a:shade val="85000"/>
                <a:satMod val="130000"/>
              </a:schemeClr>
            </a:gs>
            <a:gs pos="34000">
              <a:schemeClr val="accent2">
                <a:hueOff val="-1331824"/>
                <a:satOff val="-586"/>
                <a:lumOff val="1569"/>
                <a:alphaOff val="0"/>
                <a:shade val="87000"/>
                <a:satMod val="125000"/>
              </a:schemeClr>
            </a:gs>
            <a:gs pos="70000">
              <a:schemeClr val="accent2">
                <a:hueOff val="-1331824"/>
                <a:satOff val="-586"/>
                <a:lumOff val="1569"/>
                <a:alphaOff val="0"/>
                <a:tint val="100000"/>
                <a:shade val="90000"/>
                <a:satMod val="130000"/>
              </a:schemeClr>
            </a:gs>
            <a:gs pos="100000">
              <a:schemeClr val="accent2">
                <a:hueOff val="-1331824"/>
                <a:satOff val="-586"/>
                <a:lumOff val="1569"/>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rtl="0">
            <a:lnSpc>
              <a:spcPct val="90000"/>
            </a:lnSpc>
            <a:spcBef>
              <a:spcPct val="0"/>
            </a:spcBef>
            <a:spcAft>
              <a:spcPct val="35000"/>
            </a:spcAft>
            <a:buNone/>
          </a:pPr>
          <a:r>
            <a:rPr lang="en-US" sz="1800" kern="1200" dirty="0"/>
            <a:t>Complete your due diligence analysis in advance</a:t>
          </a:r>
        </a:p>
      </dsp:txBody>
      <dsp:txXfrm>
        <a:off x="464799" y="2378794"/>
        <a:ext cx="5654082" cy="9856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50656-56FD-4F45-9B3C-3C4BEA093C9A}">
      <dsp:nvSpPr>
        <dsp:cNvPr id="0" name=""/>
        <dsp:cNvSpPr/>
      </dsp:nvSpPr>
      <dsp:spPr>
        <a:xfrm>
          <a:off x="2977" y="1901646"/>
          <a:ext cx="1522987" cy="1871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rtl="0">
            <a:lnSpc>
              <a:spcPct val="90000"/>
            </a:lnSpc>
            <a:spcBef>
              <a:spcPct val="0"/>
            </a:spcBef>
            <a:spcAft>
              <a:spcPct val="35000"/>
            </a:spcAft>
            <a:buNone/>
          </a:pPr>
          <a:r>
            <a:rPr lang="en-US" sz="2100" kern="1200" dirty="0"/>
            <a:t>Know how many dollars you were paid, by payer, by product</a:t>
          </a:r>
        </a:p>
      </dsp:txBody>
      <dsp:txXfrm>
        <a:off x="2977" y="1901646"/>
        <a:ext cx="1522987" cy="1871100"/>
      </dsp:txXfrm>
    </dsp:sp>
    <dsp:sp modelId="{FE97A2B0-AA26-4138-A02C-3C03DF587A5D}">
      <dsp:nvSpPr>
        <dsp:cNvPr id="0" name=""/>
        <dsp:cNvSpPr/>
      </dsp:nvSpPr>
      <dsp:spPr>
        <a:xfrm>
          <a:off x="1525964" y="264433"/>
          <a:ext cx="304597" cy="5145525"/>
        </a:xfrm>
        <a:prstGeom prst="leftBrace">
          <a:avLst>
            <a:gd name="adj1" fmla="val 35000"/>
            <a:gd name="adj2" fmla="val 50000"/>
          </a:avLst>
        </a:pr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FACBBE-59CF-4910-BCC3-5A9B92303628}">
      <dsp:nvSpPr>
        <dsp:cNvPr id="0" name=""/>
        <dsp:cNvSpPr/>
      </dsp:nvSpPr>
      <dsp:spPr>
        <a:xfrm>
          <a:off x="1952401" y="264433"/>
          <a:ext cx="4142526" cy="5145525"/>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rtl="0">
            <a:lnSpc>
              <a:spcPct val="90000"/>
            </a:lnSpc>
            <a:spcBef>
              <a:spcPct val="0"/>
            </a:spcBef>
            <a:spcAft>
              <a:spcPct val="15000"/>
            </a:spcAft>
            <a:buChar char="•"/>
          </a:pPr>
          <a:endParaRPr lang="en-US" sz="2100" kern="1200"/>
        </a:p>
        <a:p>
          <a:pPr marL="228600" lvl="1" indent="-228600" algn="l" defTabSz="933450" rtl="0">
            <a:lnSpc>
              <a:spcPct val="90000"/>
            </a:lnSpc>
            <a:spcBef>
              <a:spcPct val="0"/>
            </a:spcBef>
            <a:spcAft>
              <a:spcPct val="15000"/>
            </a:spcAft>
            <a:buChar char="•"/>
          </a:pPr>
          <a:r>
            <a:rPr lang="en-US" sz="2100" kern="1200"/>
            <a:t>Not gross charges – but by money you deposited and were able to spend</a:t>
          </a:r>
        </a:p>
        <a:p>
          <a:pPr marL="228600" lvl="1" indent="-228600" algn="l" defTabSz="933450" rtl="0">
            <a:lnSpc>
              <a:spcPct val="90000"/>
            </a:lnSpc>
            <a:spcBef>
              <a:spcPct val="0"/>
            </a:spcBef>
            <a:spcAft>
              <a:spcPct val="15000"/>
            </a:spcAft>
            <a:buChar char="•"/>
          </a:pPr>
          <a:r>
            <a:rPr lang="en-US" sz="2100" kern="1200"/>
            <a:t>Not dollars owed and outstanding </a:t>
          </a:r>
        </a:p>
        <a:p>
          <a:pPr marL="228600" lvl="1" indent="-228600" algn="l" defTabSz="933450" rtl="0">
            <a:lnSpc>
              <a:spcPct val="90000"/>
            </a:lnSpc>
            <a:spcBef>
              <a:spcPct val="0"/>
            </a:spcBef>
            <a:spcAft>
              <a:spcPct val="15000"/>
            </a:spcAft>
            <a:buChar char="•"/>
          </a:pPr>
          <a:r>
            <a:rPr lang="en-US" sz="2100" kern="1200"/>
            <a:t>Don’t forget to subtract charge backs and offsets, if you allow them</a:t>
          </a:r>
        </a:p>
        <a:p>
          <a:pPr marL="228600" lvl="1" indent="-228600" algn="l" defTabSz="933450" rtl="0">
            <a:lnSpc>
              <a:spcPct val="90000"/>
            </a:lnSpc>
            <a:spcBef>
              <a:spcPct val="0"/>
            </a:spcBef>
            <a:spcAft>
              <a:spcPct val="15000"/>
            </a:spcAft>
            <a:buChar char="•"/>
          </a:pPr>
          <a:r>
            <a:rPr lang="en-US" sz="2100" kern="1200"/>
            <a:t>Don’t forget to reduce the dollars reported by the cost to bring them in</a:t>
          </a:r>
        </a:p>
        <a:p>
          <a:pPr marL="457200" lvl="2" indent="-228600" algn="l" defTabSz="933450" rtl="0">
            <a:lnSpc>
              <a:spcPct val="90000"/>
            </a:lnSpc>
            <a:spcBef>
              <a:spcPct val="0"/>
            </a:spcBef>
            <a:spcAft>
              <a:spcPct val="15000"/>
            </a:spcAft>
            <a:buChar char="•"/>
          </a:pPr>
          <a:r>
            <a:rPr lang="en-US" sz="2100" kern="1200"/>
            <a:t>Claims hassles, resubmits, medical records requests, denials overturned and other busy work</a:t>
          </a:r>
        </a:p>
        <a:p>
          <a:pPr marL="457200" lvl="2" indent="-228600" algn="l" defTabSz="933450" rtl="0">
            <a:lnSpc>
              <a:spcPct val="90000"/>
            </a:lnSpc>
            <a:spcBef>
              <a:spcPct val="0"/>
            </a:spcBef>
            <a:spcAft>
              <a:spcPct val="15000"/>
            </a:spcAft>
            <a:buChar char="•"/>
          </a:pPr>
          <a:r>
            <a:rPr lang="en-US" sz="2100" kern="1200"/>
            <a:t>Time value of money</a:t>
          </a:r>
        </a:p>
      </dsp:txBody>
      <dsp:txXfrm>
        <a:off x="1952401" y="264433"/>
        <a:ext cx="4142526" cy="51455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6A19C-EEC9-494D-B8E0-CF2C24A3F6C6}">
      <dsp:nvSpPr>
        <dsp:cNvPr id="0" name=""/>
        <dsp:cNvSpPr/>
      </dsp:nvSpPr>
      <dsp:spPr>
        <a:xfrm>
          <a:off x="102947" y="512864"/>
          <a:ext cx="729184" cy="72918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097F9E-96DE-4C69-837D-40DB219771B7}">
      <dsp:nvSpPr>
        <dsp:cNvPr id="0" name=""/>
        <dsp:cNvSpPr/>
      </dsp:nvSpPr>
      <dsp:spPr>
        <a:xfrm>
          <a:off x="256075" y="665993"/>
          <a:ext cx="422926" cy="4229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FE4E05-1538-4591-82F5-92B55E74D9D2}">
      <dsp:nvSpPr>
        <dsp:cNvPr id="0" name=""/>
        <dsp:cNvSpPr/>
      </dsp:nvSpPr>
      <dsp:spPr>
        <a:xfrm>
          <a:off x="988385" y="512864"/>
          <a:ext cx="1718791" cy="729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Pay strict attention to language for non-covered services.</a:t>
          </a:r>
        </a:p>
      </dsp:txBody>
      <dsp:txXfrm>
        <a:off x="988385" y="512864"/>
        <a:ext cx="1718791" cy="729184"/>
      </dsp:txXfrm>
    </dsp:sp>
    <dsp:sp modelId="{8F647BA6-25CC-48A2-8B5D-DCE61BA26595}">
      <dsp:nvSpPr>
        <dsp:cNvPr id="0" name=""/>
        <dsp:cNvSpPr/>
      </dsp:nvSpPr>
      <dsp:spPr>
        <a:xfrm>
          <a:off x="3006663" y="512864"/>
          <a:ext cx="729184" cy="72918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A580AC-1933-4DEF-8829-F30446EB92B7}">
      <dsp:nvSpPr>
        <dsp:cNvPr id="0" name=""/>
        <dsp:cNvSpPr/>
      </dsp:nvSpPr>
      <dsp:spPr>
        <a:xfrm>
          <a:off x="3159792" y="665993"/>
          <a:ext cx="422926" cy="4229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13AC9B-784E-42D2-BD15-C8492D9B5854}">
      <dsp:nvSpPr>
        <dsp:cNvPr id="0" name=""/>
        <dsp:cNvSpPr/>
      </dsp:nvSpPr>
      <dsp:spPr>
        <a:xfrm>
          <a:off x="3892101" y="512864"/>
          <a:ext cx="1718791" cy="729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Do not intermingle covered and non-covered performance requirements in your duties – such as pre-certification and advising their members that services are deemed “non-covered”</a:t>
          </a:r>
        </a:p>
      </dsp:txBody>
      <dsp:txXfrm>
        <a:off x="3892101" y="512864"/>
        <a:ext cx="1718791" cy="729184"/>
      </dsp:txXfrm>
    </dsp:sp>
    <dsp:sp modelId="{126CA6CB-7B4A-4605-872F-C1E3B09176FD}">
      <dsp:nvSpPr>
        <dsp:cNvPr id="0" name=""/>
        <dsp:cNvSpPr/>
      </dsp:nvSpPr>
      <dsp:spPr>
        <a:xfrm>
          <a:off x="102947" y="2069712"/>
          <a:ext cx="729184" cy="72918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04D267-4452-40DD-A559-E106805256C4}">
      <dsp:nvSpPr>
        <dsp:cNvPr id="0" name=""/>
        <dsp:cNvSpPr/>
      </dsp:nvSpPr>
      <dsp:spPr>
        <a:xfrm>
          <a:off x="256075" y="2222841"/>
          <a:ext cx="422926" cy="4229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49626C-B02A-4320-8650-3E8C0A4E6D9F}">
      <dsp:nvSpPr>
        <dsp:cNvPr id="0" name=""/>
        <dsp:cNvSpPr/>
      </dsp:nvSpPr>
      <dsp:spPr>
        <a:xfrm>
          <a:off x="988385" y="2069712"/>
          <a:ext cx="1718791" cy="729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If aware, always obtain written acknowledgement of financial responsibility from the patient or financially responsible party; but do it for yourself, not the contract requirement.</a:t>
          </a:r>
        </a:p>
      </dsp:txBody>
      <dsp:txXfrm>
        <a:off x="988385" y="2069712"/>
        <a:ext cx="1718791" cy="729184"/>
      </dsp:txXfrm>
    </dsp:sp>
    <dsp:sp modelId="{8BFA55DB-C326-4011-8A88-A04CA0F45B6D}">
      <dsp:nvSpPr>
        <dsp:cNvPr id="0" name=""/>
        <dsp:cNvSpPr/>
      </dsp:nvSpPr>
      <dsp:spPr>
        <a:xfrm>
          <a:off x="3006663" y="2069712"/>
          <a:ext cx="729184" cy="72918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A8019C-DAA2-4640-849C-81292F422826}">
      <dsp:nvSpPr>
        <dsp:cNvPr id="0" name=""/>
        <dsp:cNvSpPr/>
      </dsp:nvSpPr>
      <dsp:spPr>
        <a:xfrm>
          <a:off x="3159792" y="2222841"/>
          <a:ext cx="422926" cy="4229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E125A5-1BB2-4510-97BF-52D56DC77102}">
      <dsp:nvSpPr>
        <dsp:cNvPr id="0" name=""/>
        <dsp:cNvSpPr/>
      </dsp:nvSpPr>
      <dsp:spPr>
        <a:xfrm>
          <a:off x="3892101" y="2069712"/>
          <a:ext cx="1718791" cy="729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Do not permit the plan to make determinations of medical necessity, but rather require that they stick to determinations of coverage or non coverage.</a:t>
          </a:r>
        </a:p>
      </dsp:txBody>
      <dsp:txXfrm>
        <a:off x="3892101" y="2069712"/>
        <a:ext cx="1718791" cy="729184"/>
      </dsp:txXfrm>
    </dsp:sp>
    <dsp:sp modelId="{4EE41611-72BE-48CF-BD5F-043BFF21CB20}">
      <dsp:nvSpPr>
        <dsp:cNvPr id="0" name=""/>
        <dsp:cNvSpPr/>
      </dsp:nvSpPr>
      <dsp:spPr>
        <a:xfrm>
          <a:off x="102947" y="3626560"/>
          <a:ext cx="729184" cy="72918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BB519C-2C7F-49C6-9796-B6141265D618}">
      <dsp:nvSpPr>
        <dsp:cNvPr id="0" name=""/>
        <dsp:cNvSpPr/>
      </dsp:nvSpPr>
      <dsp:spPr>
        <a:xfrm>
          <a:off x="256075" y="3779688"/>
          <a:ext cx="422926" cy="42292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AE2A82-555B-4F10-BAA7-54B7DC10324D}">
      <dsp:nvSpPr>
        <dsp:cNvPr id="0" name=""/>
        <dsp:cNvSpPr/>
      </dsp:nvSpPr>
      <dsp:spPr>
        <a:xfrm>
          <a:off x="988385" y="3626560"/>
          <a:ext cx="1718791" cy="729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Do not permit medically unnecessary services to be deemed Non-allowed.</a:t>
          </a:r>
        </a:p>
      </dsp:txBody>
      <dsp:txXfrm>
        <a:off x="988385" y="3626560"/>
        <a:ext cx="1718791" cy="729184"/>
      </dsp:txXfrm>
    </dsp:sp>
    <dsp:sp modelId="{0FE876E5-74A5-4405-867E-6A1830217D40}">
      <dsp:nvSpPr>
        <dsp:cNvPr id="0" name=""/>
        <dsp:cNvSpPr/>
      </dsp:nvSpPr>
      <dsp:spPr>
        <a:xfrm>
          <a:off x="3006663" y="3626560"/>
          <a:ext cx="729184" cy="72918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E52534-D130-4FC6-B525-E2B68A35F75E}">
      <dsp:nvSpPr>
        <dsp:cNvPr id="0" name=""/>
        <dsp:cNvSpPr/>
      </dsp:nvSpPr>
      <dsp:spPr>
        <a:xfrm>
          <a:off x="3159792" y="3779688"/>
          <a:ext cx="422926" cy="42292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9F268E-D82C-47DA-8D35-45ED97776BB8}">
      <dsp:nvSpPr>
        <dsp:cNvPr id="0" name=""/>
        <dsp:cNvSpPr/>
      </dsp:nvSpPr>
      <dsp:spPr>
        <a:xfrm>
          <a:off x="3892101" y="3626560"/>
          <a:ext cx="1718791" cy="729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Pay careful attention to contract requirements that make you appeal only to the plan and prevent you from appealing to the state external review mechanism for payment determination.</a:t>
          </a:r>
        </a:p>
      </dsp:txBody>
      <dsp:txXfrm>
        <a:off x="3892101" y="3626560"/>
        <a:ext cx="1718791" cy="7291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77F8C-C4E7-49A9-858D-263D9C6350D3}">
      <dsp:nvSpPr>
        <dsp:cNvPr id="0" name=""/>
        <dsp:cNvSpPr/>
      </dsp:nvSpPr>
      <dsp:spPr>
        <a:xfrm>
          <a:off x="0" y="6177"/>
          <a:ext cx="5713840" cy="7848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B15EE9-1153-4132-96C9-717B0F8CD5BD}">
      <dsp:nvSpPr>
        <dsp:cNvPr id="0" name=""/>
        <dsp:cNvSpPr/>
      </dsp:nvSpPr>
      <dsp:spPr>
        <a:xfrm>
          <a:off x="237416" y="182768"/>
          <a:ext cx="432089" cy="4316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EA5F7D-B0E4-4641-B4B4-EED9782801EB}">
      <dsp:nvSpPr>
        <dsp:cNvPr id="0" name=""/>
        <dsp:cNvSpPr/>
      </dsp:nvSpPr>
      <dsp:spPr>
        <a:xfrm>
          <a:off x="906922" y="6177"/>
          <a:ext cx="4792951" cy="80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59" tIns="85659" rIns="85659" bIns="85659" numCol="1" spcCol="1270" anchor="ctr" anchorCtr="0">
          <a:noAutofit/>
        </a:bodyPr>
        <a:lstStyle/>
        <a:p>
          <a:pPr marL="0" lvl="0" indent="0" algn="l" defTabSz="622300">
            <a:lnSpc>
              <a:spcPct val="100000"/>
            </a:lnSpc>
            <a:spcBef>
              <a:spcPct val="0"/>
            </a:spcBef>
            <a:spcAft>
              <a:spcPct val="35000"/>
            </a:spcAft>
            <a:buNone/>
          </a:pPr>
          <a:r>
            <a:rPr lang="en-US" sz="1400" kern="1200"/>
            <a:t>Establish bundling logic and attach to the contract in specific terms</a:t>
          </a:r>
        </a:p>
      </dsp:txBody>
      <dsp:txXfrm>
        <a:off x="906922" y="6177"/>
        <a:ext cx="4792951" cy="809375"/>
      </dsp:txXfrm>
    </dsp:sp>
    <dsp:sp modelId="{4D3CF66F-888F-457B-ABB4-C3A12FC89392}">
      <dsp:nvSpPr>
        <dsp:cNvPr id="0" name=""/>
        <dsp:cNvSpPr/>
      </dsp:nvSpPr>
      <dsp:spPr>
        <a:xfrm>
          <a:off x="0" y="1017896"/>
          <a:ext cx="5713840" cy="7848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446179-46D9-4227-92BE-2AFBDD8C93A0}">
      <dsp:nvSpPr>
        <dsp:cNvPr id="0" name=""/>
        <dsp:cNvSpPr/>
      </dsp:nvSpPr>
      <dsp:spPr>
        <a:xfrm>
          <a:off x="237416" y="1194487"/>
          <a:ext cx="432089" cy="4316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5A6DC4-C5B7-4167-AB22-39C69F96FD44}">
      <dsp:nvSpPr>
        <dsp:cNvPr id="0" name=""/>
        <dsp:cNvSpPr/>
      </dsp:nvSpPr>
      <dsp:spPr>
        <a:xfrm>
          <a:off x="906922" y="1017896"/>
          <a:ext cx="4792951" cy="80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59" tIns="85659" rIns="85659" bIns="85659" numCol="1" spcCol="1270" anchor="ctr" anchorCtr="0">
          <a:noAutofit/>
        </a:bodyPr>
        <a:lstStyle/>
        <a:p>
          <a:pPr marL="0" lvl="0" indent="0" algn="l" defTabSz="622300">
            <a:lnSpc>
              <a:spcPct val="100000"/>
            </a:lnSpc>
            <a:spcBef>
              <a:spcPct val="0"/>
            </a:spcBef>
            <a:spcAft>
              <a:spcPct val="35000"/>
            </a:spcAft>
            <a:buNone/>
          </a:pPr>
          <a:r>
            <a:rPr lang="en-US" sz="1400" kern="1200"/>
            <a:t>Never assume Medicare rules for coding, billing and/or bundling – even for Medicare when managed care is involved outside of CMS.</a:t>
          </a:r>
        </a:p>
      </dsp:txBody>
      <dsp:txXfrm>
        <a:off x="906922" y="1017896"/>
        <a:ext cx="4792951" cy="809375"/>
      </dsp:txXfrm>
    </dsp:sp>
    <dsp:sp modelId="{FD83A3EA-A64D-44EB-8DFB-8C6B2578D977}">
      <dsp:nvSpPr>
        <dsp:cNvPr id="0" name=""/>
        <dsp:cNvSpPr/>
      </dsp:nvSpPr>
      <dsp:spPr>
        <a:xfrm>
          <a:off x="0" y="2029616"/>
          <a:ext cx="5713840" cy="7848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3073C8-2F17-48FD-B641-700E12E1AA24}">
      <dsp:nvSpPr>
        <dsp:cNvPr id="0" name=""/>
        <dsp:cNvSpPr/>
      </dsp:nvSpPr>
      <dsp:spPr>
        <a:xfrm>
          <a:off x="237416" y="2206207"/>
          <a:ext cx="432089" cy="4316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98FAB2-5BB6-483A-AFBF-7917B0EB860B}">
      <dsp:nvSpPr>
        <dsp:cNvPr id="0" name=""/>
        <dsp:cNvSpPr/>
      </dsp:nvSpPr>
      <dsp:spPr>
        <a:xfrm>
          <a:off x="906922" y="2029616"/>
          <a:ext cx="4792951" cy="80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59" tIns="85659" rIns="85659" bIns="85659" numCol="1" spcCol="1270" anchor="ctr" anchorCtr="0">
          <a:noAutofit/>
        </a:bodyPr>
        <a:lstStyle/>
        <a:p>
          <a:pPr marL="0" lvl="0" indent="0" algn="l" defTabSz="622300">
            <a:lnSpc>
              <a:spcPct val="100000"/>
            </a:lnSpc>
            <a:spcBef>
              <a:spcPct val="0"/>
            </a:spcBef>
            <a:spcAft>
              <a:spcPct val="35000"/>
            </a:spcAft>
            <a:buNone/>
          </a:pPr>
          <a:r>
            <a:rPr lang="en-US" sz="1400" kern="1200"/>
            <a:t>Services deemed “non-allowed” should be specified in the contract. If there is no logic; don’t agree. They should be rare and limited in number and occurrence.</a:t>
          </a:r>
        </a:p>
      </dsp:txBody>
      <dsp:txXfrm>
        <a:off x="906922" y="2029616"/>
        <a:ext cx="4792951" cy="809375"/>
      </dsp:txXfrm>
    </dsp:sp>
    <dsp:sp modelId="{AB2A83FC-B317-4FF4-A355-987A3396BE64}">
      <dsp:nvSpPr>
        <dsp:cNvPr id="0" name=""/>
        <dsp:cNvSpPr/>
      </dsp:nvSpPr>
      <dsp:spPr>
        <a:xfrm>
          <a:off x="0" y="3041336"/>
          <a:ext cx="5713840" cy="7848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336AEF-8D4A-47E0-A7B1-64FE88E87615}">
      <dsp:nvSpPr>
        <dsp:cNvPr id="0" name=""/>
        <dsp:cNvSpPr/>
      </dsp:nvSpPr>
      <dsp:spPr>
        <a:xfrm>
          <a:off x="237416" y="3217927"/>
          <a:ext cx="432089" cy="4316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18DE88-FF91-4852-A15C-2C75E8580CF6}">
      <dsp:nvSpPr>
        <dsp:cNvPr id="0" name=""/>
        <dsp:cNvSpPr/>
      </dsp:nvSpPr>
      <dsp:spPr>
        <a:xfrm>
          <a:off x="906922" y="3041336"/>
          <a:ext cx="4792951" cy="80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59" tIns="85659" rIns="85659" bIns="85659" numCol="1" spcCol="1270" anchor="ctr" anchorCtr="0">
          <a:noAutofit/>
        </a:bodyPr>
        <a:lstStyle/>
        <a:p>
          <a:pPr marL="0" lvl="0" indent="0" algn="l" defTabSz="622300">
            <a:lnSpc>
              <a:spcPct val="100000"/>
            </a:lnSpc>
            <a:spcBef>
              <a:spcPct val="0"/>
            </a:spcBef>
            <a:spcAft>
              <a:spcPct val="35000"/>
            </a:spcAft>
            <a:buNone/>
          </a:pPr>
          <a:r>
            <a:rPr lang="en-US" sz="1400" kern="1200"/>
            <a:t>No services are free if they are required or requested specifically by the patient.</a:t>
          </a:r>
        </a:p>
      </dsp:txBody>
      <dsp:txXfrm>
        <a:off x="906922" y="3041336"/>
        <a:ext cx="4792951" cy="809375"/>
      </dsp:txXfrm>
    </dsp:sp>
    <dsp:sp modelId="{BF07A2AF-91E9-4FBD-BC57-6904615DF0A0}">
      <dsp:nvSpPr>
        <dsp:cNvPr id="0" name=""/>
        <dsp:cNvSpPr/>
      </dsp:nvSpPr>
      <dsp:spPr>
        <a:xfrm>
          <a:off x="0" y="4053056"/>
          <a:ext cx="5713840" cy="7848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6710D1-5E1A-4F58-9AFA-D544ED0497D5}">
      <dsp:nvSpPr>
        <dsp:cNvPr id="0" name=""/>
        <dsp:cNvSpPr/>
      </dsp:nvSpPr>
      <dsp:spPr>
        <a:xfrm>
          <a:off x="237416" y="4229647"/>
          <a:ext cx="432089" cy="43166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56027F-D2E1-43FA-8E0B-10483A319B2D}">
      <dsp:nvSpPr>
        <dsp:cNvPr id="0" name=""/>
        <dsp:cNvSpPr/>
      </dsp:nvSpPr>
      <dsp:spPr>
        <a:xfrm>
          <a:off x="906922" y="4053056"/>
          <a:ext cx="4792951" cy="80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59" tIns="85659" rIns="85659" bIns="85659" numCol="1" spcCol="1270" anchor="ctr" anchorCtr="0">
          <a:noAutofit/>
        </a:bodyPr>
        <a:lstStyle/>
        <a:p>
          <a:pPr marL="0" lvl="0" indent="0" algn="l" defTabSz="622300">
            <a:lnSpc>
              <a:spcPct val="100000"/>
            </a:lnSpc>
            <a:spcBef>
              <a:spcPct val="0"/>
            </a:spcBef>
            <a:spcAft>
              <a:spcPct val="35000"/>
            </a:spcAft>
            <a:buNone/>
          </a:pPr>
          <a:r>
            <a:rPr lang="en-US" sz="1400" kern="1200"/>
            <a:t>Pay careful attention to contract requirements that make you appeal only to the plan and prevent you from appealing to the state external review mechanism for payment determination.</a:t>
          </a:r>
        </a:p>
      </dsp:txBody>
      <dsp:txXfrm>
        <a:off x="906922" y="4053056"/>
        <a:ext cx="4792951" cy="8093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16317-31D7-4141-B939-F2018178A722}">
      <dsp:nvSpPr>
        <dsp:cNvPr id="0" name=""/>
        <dsp:cNvSpPr/>
      </dsp:nvSpPr>
      <dsp:spPr>
        <a:xfrm>
          <a:off x="0" y="2377"/>
          <a:ext cx="5713840"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51EF73-4982-4D81-AA70-D5BD82C6AB47}">
      <dsp:nvSpPr>
        <dsp:cNvPr id="0" name=""/>
        <dsp:cNvSpPr/>
      </dsp:nvSpPr>
      <dsp:spPr>
        <a:xfrm>
          <a:off x="0" y="2377"/>
          <a:ext cx="5713840" cy="162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t>Reasonable advance written notice is all that should be required on routine fee increases or changes.</a:t>
          </a:r>
        </a:p>
      </dsp:txBody>
      <dsp:txXfrm>
        <a:off x="0" y="2377"/>
        <a:ext cx="5713840" cy="1621284"/>
      </dsp:txXfrm>
    </dsp:sp>
    <dsp:sp modelId="{88454F54-0937-4F77-9D96-A92F077EF72F}">
      <dsp:nvSpPr>
        <dsp:cNvPr id="0" name=""/>
        <dsp:cNvSpPr/>
      </dsp:nvSpPr>
      <dsp:spPr>
        <a:xfrm>
          <a:off x="0" y="1623662"/>
          <a:ext cx="5713840"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0E06FC-DBDA-4685-A2E6-D4D756930546}">
      <dsp:nvSpPr>
        <dsp:cNvPr id="0" name=""/>
        <dsp:cNvSpPr/>
      </dsp:nvSpPr>
      <dsp:spPr>
        <a:xfrm>
          <a:off x="0" y="1623662"/>
          <a:ext cx="5713840" cy="162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t>New services that must be added may require additional negotiation to ensure coverage and payment expectations are met.</a:t>
          </a:r>
        </a:p>
      </dsp:txBody>
      <dsp:txXfrm>
        <a:off x="0" y="1623662"/>
        <a:ext cx="5713840" cy="1621284"/>
      </dsp:txXfrm>
    </dsp:sp>
    <dsp:sp modelId="{6C7D9A03-5752-4FAE-942D-4C62487136CF}">
      <dsp:nvSpPr>
        <dsp:cNvPr id="0" name=""/>
        <dsp:cNvSpPr/>
      </dsp:nvSpPr>
      <dsp:spPr>
        <a:xfrm>
          <a:off x="0" y="3244946"/>
          <a:ext cx="5713840"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B9C06C-B811-4CA6-AFA8-D67E1DF8D675}">
      <dsp:nvSpPr>
        <dsp:cNvPr id="0" name=""/>
        <dsp:cNvSpPr/>
      </dsp:nvSpPr>
      <dsp:spPr>
        <a:xfrm>
          <a:off x="0" y="3244946"/>
          <a:ext cx="5713840" cy="162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t>Brand name changes for which a new NDC or J Code is anticipated, for services already contracted, should be a notification as a formality, if at all, but should be mentioned so that the entire understanding is evidenced in the contract.</a:t>
          </a:r>
        </a:p>
      </dsp:txBody>
      <dsp:txXfrm>
        <a:off x="0" y="3244946"/>
        <a:ext cx="5713840" cy="16212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A2217-21D2-4E2D-8DE2-B265D879BDA3}">
      <dsp:nvSpPr>
        <dsp:cNvPr id="0" name=""/>
        <dsp:cNvSpPr/>
      </dsp:nvSpPr>
      <dsp:spPr>
        <a:xfrm>
          <a:off x="0" y="94877"/>
          <a:ext cx="5713840" cy="75477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t>Inquire first</a:t>
          </a:r>
        </a:p>
      </dsp:txBody>
      <dsp:txXfrm>
        <a:off x="36845" y="131722"/>
        <a:ext cx="5640150" cy="681087"/>
      </dsp:txXfrm>
    </dsp:sp>
    <dsp:sp modelId="{286FAE07-4DCC-489B-BC4E-10827A22B828}">
      <dsp:nvSpPr>
        <dsp:cNvPr id="0" name=""/>
        <dsp:cNvSpPr/>
      </dsp:nvSpPr>
      <dsp:spPr>
        <a:xfrm>
          <a:off x="0" y="904375"/>
          <a:ext cx="5713840" cy="75477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t>Negotiate payment and coverage conditions in writing as an amendment to the Entire Agreement.</a:t>
          </a:r>
        </a:p>
      </dsp:txBody>
      <dsp:txXfrm>
        <a:off x="36845" y="941220"/>
        <a:ext cx="5640150" cy="681087"/>
      </dsp:txXfrm>
    </dsp:sp>
    <dsp:sp modelId="{F0999467-3B1A-4EF8-90D3-6D1AFF4D7BF9}">
      <dsp:nvSpPr>
        <dsp:cNvPr id="0" name=""/>
        <dsp:cNvSpPr/>
      </dsp:nvSpPr>
      <dsp:spPr>
        <a:xfrm>
          <a:off x="0" y="1659153"/>
          <a:ext cx="5713840" cy="235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414"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a:t>No written amendment means you are ok with rendering the service for free as you didn’t negotiate a price or inclusion and should never “ass-u-me”</a:t>
          </a:r>
        </a:p>
        <a:p>
          <a:pPr marL="114300" lvl="1" indent="-114300" algn="l" defTabSz="666750" rtl="0">
            <a:lnSpc>
              <a:spcPct val="90000"/>
            </a:lnSpc>
            <a:spcBef>
              <a:spcPct val="0"/>
            </a:spcBef>
            <a:spcAft>
              <a:spcPct val="20000"/>
            </a:spcAft>
            <a:buChar char="•"/>
          </a:pPr>
          <a:r>
            <a:rPr lang="en-US" sz="1500" kern="1200"/>
            <a:t>Detail any special documentation or pre-certification requirements</a:t>
          </a:r>
        </a:p>
        <a:p>
          <a:pPr marL="114300" lvl="1" indent="-114300" algn="l" defTabSz="666750" rtl="0">
            <a:lnSpc>
              <a:spcPct val="90000"/>
            </a:lnSpc>
            <a:spcBef>
              <a:spcPct val="0"/>
            </a:spcBef>
            <a:spcAft>
              <a:spcPct val="20000"/>
            </a:spcAft>
            <a:buChar char="•"/>
          </a:pPr>
          <a:endParaRPr lang="en-US" sz="1500" kern="1200"/>
        </a:p>
        <a:p>
          <a:pPr marL="114300" lvl="1" indent="-114300" algn="l" defTabSz="666750" rtl="0">
            <a:lnSpc>
              <a:spcPct val="90000"/>
            </a:lnSpc>
            <a:spcBef>
              <a:spcPct val="0"/>
            </a:spcBef>
            <a:spcAft>
              <a:spcPct val="20000"/>
            </a:spcAft>
            <a:buChar char="•"/>
          </a:pPr>
          <a:r>
            <a:rPr lang="en-US" sz="1500" kern="1200"/>
            <a:t>Include written copies of any plan established coverage determinations / policies, as attachments.</a:t>
          </a:r>
        </a:p>
        <a:p>
          <a:pPr marL="228600" lvl="2" indent="-114300" algn="l" defTabSz="666750" rtl="0">
            <a:lnSpc>
              <a:spcPct val="90000"/>
            </a:lnSpc>
            <a:spcBef>
              <a:spcPct val="0"/>
            </a:spcBef>
            <a:spcAft>
              <a:spcPct val="20000"/>
            </a:spcAft>
            <a:buChar char="•"/>
          </a:pPr>
          <a:r>
            <a:rPr lang="en-US" sz="1500" kern="1200"/>
            <a:t>If none are established, come up with an alternative to document the understanding so that you are not exposed for </a:t>
          </a:r>
          <a:r>
            <a:rPr lang="en-US" sz="1500" i="1" kern="1200"/>
            <a:t>ad hoc</a:t>
          </a:r>
          <a:r>
            <a:rPr lang="en-US" sz="1500" kern="1200"/>
            <a:t> decisions.</a:t>
          </a:r>
        </a:p>
      </dsp:txBody>
      <dsp:txXfrm>
        <a:off x="0" y="1659153"/>
        <a:ext cx="5713840" cy="2359800"/>
      </dsp:txXfrm>
    </dsp:sp>
    <dsp:sp modelId="{E42AA8C2-F8F1-4A5F-9A29-0C4BC610590D}">
      <dsp:nvSpPr>
        <dsp:cNvPr id="0" name=""/>
        <dsp:cNvSpPr/>
      </dsp:nvSpPr>
      <dsp:spPr>
        <a:xfrm>
          <a:off x="0" y="4018953"/>
          <a:ext cx="5713840" cy="75477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t>Then purchase equipment or order supplies</a:t>
          </a:r>
        </a:p>
      </dsp:txBody>
      <dsp:txXfrm>
        <a:off x="36845" y="4055798"/>
        <a:ext cx="5640150" cy="68108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48E1AF-6343-46AA-8AEF-4C12F4118850}" type="datetimeFigureOut">
              <a:rPr lang="en-US" smtClean="0"/>
              <a:t>11/1/2023</a:t>
            </a:fld>
            <a:endParaRPr lang="en-US" dirty="0"/>
          </a:p>
        </p:txBody>
      </p:sp>
      <p:sp>
        <p:nvSpPr>
          <p:cNvPr id="4" name="Footer Placeholder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2858E0-3D38-47B7-97D4-4FE08D90D359}" type="slidenum">
              <a:rPr lang="en-US" smtClean="0"/>
              <a:t>‹#›</a:t>
            </a:fld>
            <a:endParaRPr lang="en-US"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D2517-63AA-420A-887D-BE60360A8F4D}" type="datetimeFigureOut">
              <a:rPr lang="en-US" noProof="0" smtClean="0"/>
              <a:t>11/1/2023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4ECAD9-32EE-4091-BDA5-6BD15ACC5E58}" type="slidenum">
              <a:rPr lang="en-US" noProof="0" smtClean="0"/>
              <a:t>‹#›</a:t>
            </a:fld>
            <a:endParaRPr lang="en-US"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a:t>
            </a:fld>
            <a:endParaRPr lang="en-US" noProof="0" dirty="0"/>
          </a:p>
        </p:txBody>
      </p:sp>
    </p:spTree>
    <p:extLst>
      <p:ext uri="{BB962C8B-B14F-4D97-AF65-F5344CB8AC3E}">
        <p14:creationId xmlns:p14="http://schemas.microsoft.com/office/powerpoint/2010/main" val="2215981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a:extLst>
              <a:ext uri="{FF2B5EF4-FFF2-40B4-BE49-F238E27FC236}">
                <a16:creationId xmlns:a16="http://schemas.microsoft.com/office/drawing/2014/main" id="{470D09C3-4B84-4E62-A33D-9FF76C4DEB4C}"/>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E018CD01-228D-49DB-8A29-7872CB771E17}" type="slidenum">
              <a:rPr lang="en-US" altLang="en-US" sz="1200"/>
              <a:pPr/>
              <a:t>95</a:t>
            </a:fld>
            <a:endParaRPr lang="en-US" altLang="en-US" sz="1200"/>
          </a:p>
        </p:txBody>
      </p:sp>
      <p:sp>
        <p:nvSpPr>
          <p:cNvPr id="211971" name="Rectangle 2">
            <a:extLst>
              <a:ext uri="{FF2B5EF4-FFF2-40B4-BE49-F238E27FC236}">
                <a16:creationId xmlns:a16="http://schemas.microsoft.com/office/drawing/2014/main" id="{B911743D-2914-42AD-9577-81C4AC93C58B}"/>
              </a:ext>
            </a:extLst>
          </p:cNvPr>
          <p:cNvSpPr>
            <a:spLocks noGrp="1" noRot="1" noChangeAspect="1" noChangeArrowheads="1" noTextEdit="1"/>
          </p:cNvSpPr>
          <p:nvPr>
            <p:ph type="sldImg"/>
          </p:nvPr>
        </p:nvSpPr>
        <p:spPr>
          <a:ln/>
        </p:spPr>
      </p:sp>
      <p:sp>
        <p:nvSpPr>
          <p:cNvPr id="211972" name="Rectangle 3">
            <a:extLst>
              <a:ext uri="{FF2B5EF4-FFF2-40B4-BE49-F238E27FC236}">
                <a16:creationId xmlns:a16="http://schemas.microsoft.com/office/drawing/2014/main" id="{2BB9F136-6816-440E-AB3B-8DD6773B87C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460543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a:extLst>
              <a:ext uri="{FF2B5EF4-FFF2-40B4-BE49-F238E27FC236}">
                <a16:creationId xmlns:a16="http://schemas.microsoft.com/office/drawing/2014/main" id="{7FC50A95-A9E9-4A37-9D69-5E25FEECFAEC}"/>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417363F5-5BA8-4750-AB09-FDBECF1B9663}" type="slidenum">
              <a:rPr lang="en-US" altLang="en-US" sz="1200"/>
              <a:pPr/>
              <a:t>96</a:t>
            </a:fld>
            <a:endParaRPr lang="en-US" altLang="en-US" sz="1200"/>
          </a:p>
        </p:txBody>
      </p:sp>
      <p:sp>
        <p:nvSpPr>
          <p:cNvPr id="212995" name="Rectangle 2">
            <a:extLst>
              <a:ext uri="{FF2B5EF4-FFF2-40B4-BE49-F238E27FC236}">
                <a16:creationId xmlns:a16="http://schemas.microsoft.com/office/drawing/2014/main" id="{CF2F7052-880B-4906-8D3B-8EB030EC8EE3}"/>
              </a:ext>
            </a:extLst>
          </p:cNvPr>
          <p:cNvSpPr>
            <a:spLocks noGrp="1" noRot="1" noChangeAspect="1" noChangeArrowheads="1" noTextEdit="1"/>
          </p:cNvSpPr>
          <p:nvPr>
            <p:ph type="sldImg"/>
          </p:nvPr>
        </p:nvSpPr>
        <p:spPr>
          <a:ln/>
        </p:spPr>
      </p:sp>
      <p:sp>
        <p:nvSpPr>
          <p:cNvPr id="212996" name="Rectangle 3">
            <a:extLst>
              <a:ext uri="{FF2B5EF4-FFF2-40B4-BE49-F238E27FC236}">
                <a16:creationId xmlns:a16="http://schemas.microsoft.com/office/drawing/2014/main" id="{F46EC478-CA24-43A1-95AD-02CA69D6154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856553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a:extLst>
              <a:ext uri="{FF2B5EF4-FFF2-40B4-BE49-F238E27FC236}">
                <a16:creationId xmlns:a16="http://schemas.microsoft.com/office/drawing/2014/main" id="{891BC7DD-0E9E-4C36-859A-055EBB51E3B4}"/>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2D29CC37-B590-4A94-82C7-3807CD69300D}" type="slidenum">
              <a:rPr lang="en-US" altLang="en-US" sz="1200"/>
              <a:pPr/>
              <a:t>97</a:t>
            </a:fld>
            <a:endParaRPr lang="en-US" altLang="en-US" sz="1200"/>
          </a:p>
        </p:txBody>
      </p:sp>
      <p:sp>
        <p:nvSpPr>
          <p:cNvPr id="214019" name="Rectangle 2">
            <a:extLst>
              <a:ext uri="{FF2B5EF4-FFF2-40B4-BE49-F238E27FC236}">
                <a16:creationId xmlns:a16="http://schemas.microsoft.com/office/drawing/2014/main" id="{ABC22C9D-3A5F-4427-AABD-9E866E8B9D53}"/>
              </a:ext>
            </a:extLst>
          </p:cNvPr>
          <p:cNvSpPr>
            <a:spLocks noGrp="1" noRot="1" noChangeAspect="1" noChangeArrowheads="1" noTextEdit="1"/>
          </p:cNvSpPr>
          <p:nvPr>
            <p:ph type="sldImg"/>
          </p:nvPr>
        </p:nvSpPr>
        <p:spPr>
          <a:ln/>
        </p:spPr>
      </p:sp>
      <p:sp>
        <p:nvSpPr>
          <p:cNvPr id="214020" name="Rectangle 3">
            <a:extLst>
              <a:ext uri="{FF2B5EF4-FFF2-40B4-BE49-F238E27FC236}">
                <a16:creationId xmlns:a16="http://schemas.microsoft.com/office/drawing/2014/main" id="{0F84AA72-6316-4511-BF6B-5BAAC131D672}"/>
              </a:ext>
            </a:extLst>
          </p:cNvPr>
          <p:cNvSpPr>
            <a:spLocks noGrp="1" noChangeArrowheads="1"/>
          </p:cNvSpPr>
          <p:nvPr>
            <p:ph type="body" idx="1"/>
          </p:nvPr>
        </p:nvSpPr>
        <p:spPr>
          <a:xfrm>
            <a:off x="914400" y="4424363"/>
            <a:ext cx="5029200" cy="41910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272654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a:extLst>
              <a:ext uri="{FF2B5EF4-FFF2-40B4-BE49-F238E27FC236}">
                <a16:creationId xmlns:a16="http://schemas.microsoft.com/office/drawing/2014/main" id="{B706C429-DB37-4A08-8A54-5629A3FF9A00}"/>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7A9F2448-3FBC-429F-B356-84FE9CA6FCF7}" type="slidenum">
              <a:rPr lang="en-US" altLang="en-US" sz="1200"/>
              <a:pPr/>
              <a:t>98</a:t>
            </a:fld>
            <a:endParaRPr lang="en-US" altLang="en-US" sz="1200"/>
          </a:p>
        </p:txBody>
      </p:sp>
      <p:sp>
        <p:nvSpPr>
          <p:cNvPr id="215043" name="Rectangle 2">
            <a:extLst>
              <a:ext uri="{FF2B5EF4-FFF2-40B4-BE49-F238E27FC236}">
                <a16:creationId xmlns:a16="http://schemas.microsoft.com/office/drawing/2014/main" id="{EEC447D8-5E53-4192-8D7B-B0CFFC9D4072}"/>
              </a:ext>
            </a:extLst>
          </p:cNvPr>
          <p:cNvSpPr>
            <a:spLocks noGrp="1" noRot="1" noChangeAspect="1" noChangeArrowheads="1" noTextEdit="1"/>
          </p:cNvSpPr>
          <p:nvPr>
            <p:ph type="sldImg"/>
          </p:nvPr>
        </p:nvSpPr>
        <p:spPr>
          <a:ln/>
        </p:spPr>
      </p:sp>
      <p:sp>
        <p:nvSpPr>
          <p:cNvPr id="215044" name="Rectangle 3">
            <a:extLst>
              <a:ext uri="{FF2B5EF4-FFF2-40B4-BE49-F238E27FC236}">
                <a16:creationId xmlns:a16="http://schemas.microsoft.com/office/drawing/2014/main" id="{846EAD91-2D86-4D86-88A6-AF8B06D2A2F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361750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a:extLst>
              <a:ext uri="{FF2B5EF4-FFF2-40B4-BE49-F238E27FC236}">
                <a16:creationId xmlns:a16="http://schemas.microsoft.com/office/drawing/2014/main" id="{28A443C6-59A9-49AD-ACE2-46D742348568}"/>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E28F0BB1-8050-496C-9333-43918173D6FD}" type="slidenum">
              <a:rPr lang="en-US" altLang="en-US" sz="1200"/>
              <a:pPr/>
              <a:t>99</a:t>
            </a:fld>
            <a:endParaRPr lang="en-US" altLang="en-US" sz="1200"/>
          </a:p>
        </p:txBody>
      </p:sp>
      <p:sp>
        <p:nvSpPr>
          <p:cNvPr id="216067" name="Rectangle 2">
            <a:extLst>
              <a:ext uri="{FF2B5EF4-FFF2-40B4-BE49-F238E27FC236}">
                <a16:creationId xmlns:a16="http://schemas.microsoft.com/office/drawing/2014/main" id="{B1DF5053-C19A-4056-AB74-C3FDD82B226C}"/>
              </a:ext>
            </a:extLst>
          </p:cNvPr>
          <p:cNvSpPr>
            <a:spLocks noGrp="1" noRot="1" noChangeAspect="1" noChangeArrowheads="1" noTextEdit="1"/>
          </p:cNvSpPr>
          <p:nvPr>
            <p:ph type="sldImg"/>
          </p:nvPr>
        </p:nvSpPr>
        <p:spPr>
          <a:ln/>
        </p:spPr>
      </p:sp>
      <p:sp>
        <p:nvSpPr>
          <p:cNvPr id="216068" name="Rectangle 3">
            <a:extLst>
              <a:ext uri="{FF2B5EF4-FFF2-40B4-BE49-F238E27FC236}">
                <a16:creationId xmlns:a16="http://schemas.microsoft.com/office/drawing/2014/main" id="{213D6FC8-DE79-4EA1-AD87-35C0213B2C2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585798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a:extLst>
              <a:ext uri="{FF2B5EF4-FFF2-40B4-BE49-F238E27FC236}">
                <a16:creationId xmlns:a16="http://schemas.microsoft.com/office/drawing/2014/main" id="{5E026A6C-51B3-4414-A03D-D04D0A4C7606}"/>
              </a:ext>
            </a:extLst>
          </p:cNvPr>
          <p:cNvSpPr>
            <a:spLocks noGrp="1" noRot="1" noChangeAspect="1" noTextEdit="1"/>
          </p:cNvSpPr>
          <p:nvPr>
            <p:ph type="sldImg"/>
          </p:nvPr>
        </p:nvSpPr>
        <p:spPr>
          <a:ln/>
        </p:spPr>
      </p:sp>
      <p:sp>
        <p:nvSpPr>
          <p:cNvPr id="217091" name="Notes Placeholder 2">
            <a:extLst>
              <a:ext uri="{FF2B5EF4-FFF2-40B4-BE49-F238E27FC236}">
                <a16:creationId xmlns:a16="http://schemas.microsoft.com/office/drawing/2014/main" id="{D2DCE937-7071-45D9-80B6-282564C82163}"/>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ndParaRPr>
          </a:p>
        </p:txBody>
      </p:sp>
      <p:sp>
        <p:nvSpPr>
          <p:cNvPr id="217092" name="Slide Number Placeholder 3">
            <a:extLst>
              <a:ext uri="{FF2B5EF4-FFF2-40B4-BE49-F238E27FC236}">
                <a16:creationId xmlns:a16="http://schemas.microsoft.com/office/drawing/2014/main" id="{92EC56DC-660C-4A99-AB4D-90E8983A5262}"/>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1F831C1E-1371-4BED-B225-449F5B782982}" type="slidenum">
              <a:rPr lang="en-US" altLang="en-US" sz="1200"/>
              <a:pPr/>
              <a:t>100</a:t>
            </a:fld>
            <a:endParaRPr lang="en-US" altLang="en-US" sz="1200"/>
          </a:p>
        </p:txBody>
      </p:sp>
    </p:spTree>
    <p:extLst>
      <p:ext uri="{BB962C8B-B14F-4D97-AF65-F5344CB8AC3E}">
        <p14:creationId xmlns:p14="http://schemas.microsoft.com/office/powerpoint/2010/main" val="3665855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a:extLst>
              <a:ext uri="{FF2B5EF4-FFF2-40B4-BE49-F238E27FC236}">
                <a16:creationId xmlns:a16="http://schemas.microsoft.com/office/drawing/2014/main" id="{641AEFFA-9138-4FE0-8936-F26F460B96D6}"/>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FC54B06C-D620-4DA7-8A3D-2F098A6E9C72}" type="slidenum">
              <a:rPr lang="en-US" altLang="en-US" sz="1200"/>
              <a:pPr/>
              <a:t>101</a:t>
            </a:fld>
            <a:endParaRPr lang="en-US" altLang="en-US" sz="1200"/>
          </a:p>
        </p:txBody>
      </p:sp>
      <p:sp>
        <p:nvSpPr>
          <p:cNvPr id="218115" name="Rectangle 2">
            <a:extLst>
              <a:ext uri="{FF2B5EF4-FFF2-40B4-BE49-F238E27FC236}">
                <a16:creationId xmlns:a16="http://schemas.microsoft.com/office/drawing/2014/main" id="{9B659D3E-391F-4B9F-86F6-7CACDEBB7A99}"/>
              </a:ext>
            </a:extLst>
          </p:cNvPr>
          <p:cNvSpPr>
            <a:spLocks noGrp="1" noRot="1" noChangeAspect="1" noChangeArrowheads="1" noTextEdit="1"/>
          </p:cNvSpPr>
          <p:nvPr>
            <p:ph type="sldImg"/>
          </p:nvPr>
        </p:nvSpPr>
        <p:spPr>
          <a:ln/>
        </p:spPr>
      </p:sp>
      <p:sp>
        <p:nvSpPr>
          <p:cNvPr id="218116" name="Rectangle 3">
            <a:extLst>
              <a:ext uri="{FF2B5EF4-FFF2-40B4-BE49-F238E27FC236}">
                <a16:creationId xmlns:a16="http://schemas.microsoft.com/office/drawing/2014/main" id="{FC4FAF74-F8EC-4037-AD89-9F14691442C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488269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a:extLst>
              <a:ext uri="{FF2B5EF4-FFF2-40B4-BE49-F238E27FC236}">
                <a16:creationId xmlns:a16="http://schemas.microsoft.com/office/drawing/2014/main" id="{4D518095-AB49-4116-B1E8-E4E8A5CFF962}"/>
              </a:ext>
            </a:extLst>
          </p:cNvPr>
          <p:cNvSpPr>
            <a:spLocks noGrp="1" noRot="1" noChangeAspect="1" noTextEdit="1"/>
          </p:cNvSpPr>
          <p:nvPr>
            <p:ph type="sldImg"/>
          </p:nvPr>
        </p:nvSpPr>
        <p:spPr>
          <a:ln/>
        </p:spPr>
      </p:sp>
      <p:sp>
        <p:nvSpPr>
          <p:cNvPr id="219139" name="Notes Placeholder 2">
            <a:extLst>
              <a:ext uri="{FF2B5EF4-FFF2-40B4-BE49-F238E27FC236}">
                <a16:creationId xmlns:a16="http://schemas.microsoft.com/office/drawing/2014/main" id="{DCB8D880-F3D1-4FCD-AA9C-33A28F259828}"/>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ndParaRPr>
          </a:p>
        </p:txBody>
      </p:sp>
      <p:sp>
        <p:nvSpPr>
          <p:cNvPr id="219140" name="Slide Number Placeholder 3">
            <a:extLst>
              <a:ext uri="{FF2B5EF4-FFF2-40B4-BE49-F238E27FC236}">
                <a16:creationId xmlns:a16="http://schemas.microsoft.com/office/drawing/2014/main" id="{2B844778-B3C2-4A8C-B5BA-A53EA0AA88AD}"/>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6F1734AE-27DC-4FE4-B752-766AD5F4F993}" type="slidenum">
              <a:rPr lang="en-US" altLang="en-US" sz="1200"/>
              <a:pPr/>
              <a:t>102</a:t>
            </a:fld>
            <a:endParaRPr lang="en-US" altLang="en-US" sz="1200"/>
          </a:p>
        </p:txBody>
      </p:sp>
    </p:spTree>
    <p:extLst>
      <p:ext uri="{BB962C8B-B14F-4D97-AF65-F5344CB8AC3E}">
        <p14:creationId xmlns:p14="http://schemas.microsoft.com/office/powerpoint/2010/main" val="2803533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a:extLst>
              <a:ext uri="{FF2B5EF4-FFF2-40B4-BE49-F238E27FC236}">
                <a16:creationId xmlns:a16="http://schemas.microsoft.com/office/drawing/2014/main" id="{17155445-AB5F-4276-AEC0-283B586F1AD9}"/>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EA136349-38C4-42D0-AF0B-4BC3E198D7D2}" type="slidenum">
              <a:rPr lang="en-US" altLang="en-US" sz="1200"/>
              <a:pPr/>
              <a:t>103</a:t>
            </a:fld>
            <a:endParaRPr lang="en-US" altLang="en-US" sz="1200"/>
          </a:p>
        </p:txBody>
      </p:sp>
      <p:sp>
        <p:nvSpPr>
          <p:cNvPr id="220163" name="Rectangle 2">
            <a:extLst>
              <a:ext uri="{FF2B5EF4-FFF2-40B4-BE49-F238E27FC236}">
                <a16:creationId xmlns:a16="http://schemas.microsoft.com/office/drawing/2014/main" id="{5C142084-F7A8-4F68-AD67-B21C8B18B831}"/>
              </a:ext>
            </a:extLst>
          </p:cNvPr>
          <p:cNvSpPr>
            <a:spLocks noGrp="1" noRot="1" noChangeAspect="1" noChangeArrowheads="1" noTextEdit="1"/>
          </p:cNvSpPr>
          <p:nvPr>
            <p:ph type="sldImg"/>
          </p:nvPr>
        </p:nvSpPr>
        <p:spPr>
          <a:ln/>
        </p:spPr>
      </p:sp>
      <p:sp>
        <p:nvSpPr>
          <p:cNvPr id="220164" name="Rectangle 3">
            <a:extLst>
              <a:ext uri="{FF2B5EF4-FFF2-40B4-BE49-F238E27FC236}">
                <a16:creationId xmlns:a16="http://schemas.microsoft.com/office/drawing/2014/main" id="{F45DE5E7-2A5F-47AC-9592-CC30757BBD7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024351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a:extLst>
              <a:ext uri="{FF2B5EF4-FFF2-40B4-BE49-F238E27FC236}">
                <a16:creationId xmlns:a16="http://schemas.microsoft.com/office/drawing/2014/main" id="{FCDB184E-5C9B-479D-AC3E-A93F15BE5588}"/>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046A9D47-771F-49C9-8D1E-30E56928749E}" type="slidenum">
              <a:rPr lang="en-US" altLang="en-US" sz="1200"/>
              <a:pPr/>
              <a:t>104</a:t>
            </a:fld>
            <a:endParaRPr lang="en-US" altLang="en-US" sz="1200"/>
          </a:p>
        </p:txBody>
      </p:sp>
      <p:sp>
        <p:nvSpPr>
          <p:cNvPr id="223235" name="Rectangle 2">
            <a:extLst>
              <a:ext uri="{FF2B5EF4-FFF2-40B4-BE49-F238E27FC236}">
                <a16:creationId xmlns:a16="http://schemas.microsoft.com/office/drawing/2014/main" id="{EAF1739F-EAC5-4184-8EE5-E03D74C73659}"/>
              </a:ext>
            </a:extLst>
          </p:cNvPr>
          <p:cNvSpPr>
            <a:spLocks noGrp="1" noRot="1" noChangeAspect="1" noChangeArrowheads="1" noTextEdit="1"/>
          </p:cNvSpPr>
          <p:nvPr>
            <p:ph type="sldImg"/>
          </p:nvPr>
        </p:nvSpPr>
        <p:spPr>
          <a:ln/>
        </p:spPr>
      </p:sp>
      <p:sp>
        <p:nvSpPr>
          <p:cNvPr id="223236" name="Rectangle 3">
            <a:extLst>
              <a:ext uri="{FF2B5EF4-FFF2-40B4-BE49-F238E27FC236}">
                <a16:creationId xmlns:a16="http://schemas.microsoft.com/office/drawing/2014/main" id="{B3724E43-A0ED-4D4C-9B7C-2BE92CD3F55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004014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3</a:t>
            </a:fld>
            <a:endParaRPr lang="en-US" noProof="0" dirty="0"/>
          </a:p>
        </p:txBody>
      </p:sp>
    </p:spTree>
    <p:extLst>
      <p:ext uri="{BB962C8B-B14F-4D97-AF65-F5344CB8AC3E}">
        <p14:creationId xmlns:p14="http://schemas.microsoft.com/office/powerpoint/2010/main" val="3455333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a:extLst>
              <a:ext uri="{FF2B5EF4-FFF2-40B4-BE49-F238E27FC236}">
                <a16:creationId xmlns:a16="http://schemas.microsoft.com/office/drawing/2014/main" id="{1292F64E-F9B7-4A2A-AB31-32D071AE10B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D9238873-2A33-43EA-882B-B16B8258E2A8}" type="slidenum">
              <a:rPr lang="en-US" altLang="en-US" sz="1200"/>
              <a:pPr/>
              <a:t>105</a:t>
            </a:fld>
            <a:endParaRPr lang="en-US" altLang="en-US" sz="1200"/>
          </a:p>
        </p:txBody>
      </p:sp>
      <p:sp>
        <p:nvSpPr>
          <p:cNvPr id="224259" name="Rectangle 2">
            <a:extLst>
              <a:ext uri="{FF2B5EF4-FFF2-40B4-BE49-F238E27FC236}">
                <a16:creationId xmlns:a16="http://schemas.microsoft.com/office/drawing/2014/main" id="{BFBD1CCD-E3F5-46C5-AE1F-9FEA91B7326C}"/>
              </a:ext>
            </a:extLst>
          </p:cNvPr>
          <p:cNvSpPr>
            <a:spLocks noGrp="1" noRot="1" noChangeAspect="1" noChangeArrowheads="1" noTextEdit="1"/>
          </p:cNvSpPr>
          <p:nvPr>
            <p:ph type="sldImg"/>
          </p:nvPr>
        </p:nvSpPr>
        <p:spPr>
          <a:ln/>
        </p:spPr>
      </p:sp>
      <p:sp>
        <p:nvSpPr>
          <p:cNvPr id="224260" name="Rectangle 3">
            <a:extLst>
              <a:ext uri="{FF2B5EF4-FFF2-40B4-BE49-F238E27FC236}">
                <a16:creationId xmlns:a16="http://schemas.microsoft.com/office/drawing/2014/main" id="{FBB85E0C-1740-4878-B935-43E82ED4EC5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254782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a:extLst>
              <a:ext uri="{FF2B5EF4-FFF2-40B4-BE49-F238E27FC236}">
                <a16:creationId xmlns:a16="http://schemas.microsoft.com/office/drawing/2014/main" id="{BB640DE7-72BD-4ACA-A218-AC332EB8A486}"/>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82CAD097-A0A5-41D3-AA79-84901602B1D4}" type="slidenum">
              <a:rPr lang="en-US" altLang="en-US" sz="1200"/>
              <a:pPr/>
              <a:t>106</a:t>
            </a:fld>
            <a:endParaRPr lang="en-US" altLang="en-US" sz="1200"/>
          </a:p>
        </p:txBody>
      </p:sp>
      <p:sp>
        <p:nvSpPr>
          <p:cNvPr id="225283" name="Rectangle 2">
            <a:extLst>
              <a:ext uri="{FF2B5EF4-FFF2-40B4-BE49-F238E27FC236}">
                <a16:creationId xmlns:a16="http://schemas.microsoft.com/office/drawing/2014/main" id="{D6632895-E90C-444B-9CA3-64961AD0F4CC}"/>
              </a:ext>
            </a:extLst>
          </p:cNvPr>
          <p:cNvSpPr>
            <a:spLocks noGrp="1" noRot="1" noChangeAspect="1" noChangeArrowheads="1" noTextEdit="1"/>
          </p:cNvSpPr>
          <p:nvPr>
            <p:ph type="sldImg"/>
          </p:nvPr>
        </p:nvSpPr>
        <p:spPr>
          <a:ln/>
        </p:spPr>
      </p:sp>
      <p:sp>
        <p:nvSpPr>
          <p:cNvPr id="225284" name="Rectangle 3">
            <a:extLst>
              <a:ext uri="{FF2B5EF4-FFF2-40B4-BE49-F238E27FC236}">
                <a16:creationId xmlns:a16="http://schemas.microsoft.com/office/drawing/2014/main" id="{245E51E3-3D03-414C-AD1C-DE18671C00A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926706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a:extLst>
              <a:ext uri="{FF2B5EF4-FFF2-40B4-BE49-F238E27FC236}">
                <a16:creationId xmlns:a16="http://schemas.microsoft.com/office/drawing/2014/main" id="{870864AF-FEDD-4ED3-95D5-D1F0C1E9B275}"/>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EF717E1D-ED59-4D16-AA9E-C2ADB5445382}" type="slidenum">
              <a:rPr lang="en-US" altLang="en-US" sz="1200"/>
              <a:pPr/>
              <a:t>107</a:t>
            </a:fld>
            <a:endParaRPr lang="en-US" altLang="en-US" sz="1200"/>
          </a:p>
        </p:txBody>
      </p:sp>
      <p:sp>
        <p:nvSpPr>
          <p:cNvPr id="226307" name="Rectangle 2">
            <a:extLst>
              <a:ext uri="{FF2B5EF4-FFF2-40B4-BE49-F238E27FC236}">
                <a16:creationId xmlns:a16="http://schemas.microsoft.com/office/drawing/2014/main" id="{59734EB9-DA76-43BC-A88F-855F11797CF2}"/>
              </a:ext>
            </a:extLst>
          </p:cNvPr>
          <p:cNvSpPr>
            <a:spLocks noGrp="1" noRot="1" noChangeAspect="1" noChangeArrowheads="1" noTextEdit="1"/>
          </p:cNvSpPr>
          <p:nvPr>
            <p:ph type="sldImg"/>
          </p:nvPr>
        </p:nvSpPr>
        <p:spPr>
          <a:ln/>
        </p:spPr>
      </p:sp>
      <p:sp>
        <p:nvSpPr>
          <p:cNvPr id="226308" name="Rectangle 3">
            <a:extLst>
              <a:ext uri="{FF2B5EF4-FFF2-40B4-BE49-F238E27FC236}">
                <a16:creationId xmlns:a16="http://schemas.microsoft.com/office/drawing/2014/main" id="{64EEAF09-0C03-4366-80A3-9E86CB39D3D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196127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a:extLst>
              <a:ext uri="{FF2B5EF4-FFF2-40B4-BE49-F238E27FC236}">
                <a16:creationId xmlns:a16="http://schemas.microsoft.com/office/drawing/2014/main" id="{592B6B7D-BF88-416B-ADEF-3E0EABAA02A7}"/>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E48A1722-BE9D-4A5B-AE53-D4FA5550BFB4}" type="slidenum">
              <a:rPr lang="en-US" altLang="en-US" sz="1200"/>
              <a:pPr/>
              <a:t>108</a:t>
            </a:fld>
            <a:endParaRPr lang="en-US" altLang="en-US" sz="1200"/>
          </a:p>
        </p:txBody>
      </p:sp>
      <p:sp>
        <p:nvSpPr>
          <p:cNvPr id="227331" name="Rectangle 2">
            <a:extLst>
              <a:ext uri="{FF2B5EF4-FFF2-40B4-BE49-F238E27FC236}">
                <a16:creationId xmlns:a16="http://schemas.microsoft.com/office/drawing/2014/main" id="{B75B1165-0AF8-441D-B12E-2BC9A2D00A79}"/>
              </a:ext>
            </a:extLst>
          </p:cNvPr>
          <p:cNvSpPr>
            <a:spLocks noGrp="1" noRot="1" noChangeAspect="1" noChangeArrowheads="1" noTextEdit="1"/>
          </p:cNvSpPr>
          <p:nvPr>
            <p:ph type="sldImg"/>
          </p:nvPr>
        </p:nvSpPr>
        <p:spPr>
          <a:ln/>
        </p:spPr>
      </p:sp>
      <p:sp>
        <p:nvSpPr>
          <p:cNvPr id="227332" name="Rectangle 3">
            <a:extLst>
              <a:ext uri="{FF2B5EF4-FFF2-40B4-BE49-F238E27FC236}">
                <a16:creationId xmlns:a16="http://schemas.microsoft.com/office/drawing/2014/main" id="{7A81A8C3-0531-4E0A-9059-D99BAB7AD51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536924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a:extLst>
              <a:ext uri="{FF2B5EF4-FFF2-40B4-BE49-F238E27FC236}">
                <a16:creationId xmlns:a16="http://schemas.microsoft.com/office/drawing/2014/main" id="{7AD4A10C-6227-48A0-8174-D106B4549D09}"/>
              </a:ext>
            </a:extLst>
          </p:cNvPr>
          <p:cNvSpPr>
            <a:spLocks noGrp="1" noRot="1" noChangeAspect="1" noTextEdit="1"/>
          </p:cNvSpPr>
          <p:nvPr>
            <p:ph type="sldImg"/>
          </p:nvPr>
        </p:nvSpPr>
        <p:spPr>
          <a:ln/>
        </p:spPr>
      </p:sp>
      <p:sp>
        <p:nvSpPr>
          <p:cNvPr id="221187" name="Notes Placeholder 2">
            <a:extLst>
              <a:ext uri="{FF2B5EF4-FFF2-40B4-BE49-F238E27FC236}">
                <a16:creationId xmlns:a16="http://schemas.microsoft.com/office/drawing/2014/main" id="{B999FDF5-1715-4468-BEE6-A58E549605B6}"/>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ndParaRPr>
          </a:p>
        </p:txBody>
      </p:sp>
      <p:sp>
        <p:nvSpPr>
          <p:cNvPr id="221188" name="Slide Number Placeholder 3">
            <a:extLst>
              <a:ext uri="{FF2B5EF4-FFF2-40B4-BE49-F238E27FC236}">
                <a16:creationId xmlns:a16="http://schemas.microsoft.com/office/drawing/2014/main" id="{20DA17E7-8900-4345-9372-4D157610C8AB}"/>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AF4611D5-C061-45E5-AD8D-BD0B5FEA8711}" type="slidenum">
              <a:rPr lang="en-US" altLang="en-US" sz="1200"/>
              <a:pPr/>
              <a:t>109</a:t>
            </a:fld>
            <a:endParaRPr lang="en-US" altLang="en-US" sz="1200"/>
          </a:p>
        </p:txBody>
      </p:sp>
    </p:spTree>
    <p:extLst>
      <p:ext uri="{BB962C8B-B14F-4D97-AF65-F5344CB8AC3E}">
        <p14:creationId xmlns:p14="http://schemas.microsoft.com/office/powerpoint/2010/main" val="3934933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a:extLst>
              <a:ext uri="{FF2B5EF4-FFF2-40B4-BE49-F238E27FC236}">
                <a16:creationId xmlns:a16="http://schemas.microsoft.com/office/drawing/2014/main" id="{4C3BB4AC-D2E4-4C4B-BA96-8921B2264CC3}"/>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0F569AF2-0411-4617-8DB6-50288B4A7208}" type="slidenum">
              <a:rPr lang="en-US" altLang="en-US" sz="1200"/>
              <a:pPr/>
              <a:t>110</a:t>
            </a:fld>
            <a:endParaRPr lang="en-US" altLang="en-US" sz="1200"/>
          </a:p>
        </p:txBody>
      </p:sp>
      <p:sp>
        <p:nvSpPr>
          <p:cNvPr id="222211" name="Rectangle 2">
            <a:extLst>
              <a:ext uri="{FF2B5EF4-FFF2-40B4-BE49-F238E27FC236}">
                <a16:creationId xmlns:a16="http://schemas.microsoft.com/office/drawing/2014/main" id="{69E32AC4-E527-4386-B039-D79C38D22C61}"/>
              </a:ext>
            </a:extLst>
          </p:cNvPr>
          <p:cNvSpPr>
            <a:spLocks noGrp="1" noRot="1" noChangeAspect="1" noChangeArrowheads="1" noTextEdit="1"/>
          </p:cNvSpPr>
          <p:nvPr>
            <p:ph type="sldImg"/>
          </p:nvPr>
        </p:nvSpPr>
        <p:spPr>
          <a:ln/>
        </p:spPr>
      </p:sp>
      <p:sp>
        <p:nvSpPr>
          <p:cNvPr id="222212" name="Rectangle 3">
            <a:extLst>
              <a:ext uri="{FF2B5EF4-FFF2-40B4-BE49-F238E27FC236}">
                <a16:creationId xmlns:a16="http://schemas.microsoft.com/office/drawing/2014/main" id="{843BC1DB-FB90-4B03-913C-B3804650605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746982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a:extLst>
              <a:ext uri="{FF2B5EF4-FFF2-40B4-BE49-F238E27FC236}">
                <a16:creationId xmlns:a16="http://schemas.microsoft.com/office/drawing/2014/main" id="{5C679A2D-E9F8-47D4-9055-516CE611E218}"/>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393533C5-FBED-4D37-A684-EF59CE992390}" type="slidenum">
              <a:rPr lang="en-US" altLang="en-US" sz="1200"/>
              <a:pPr/>
              <a:t>111</a:t>
            </a:fld>
            <a:endParaRPr lang="en-US" altLang="en-US" sz="1200"/>
          </a:p>
        </p:txBody>
      </p:sp>
      <p:sp>
        <p:nvSpPr>
          <p:cNvPr id="228355" name="Rectangle 2">
            <a:extLst>
              <a:ext uri="{FF2B5EF4-FFF2-40B4-BE49-F238E27FC236}">
                <a16:creationId xmlns:a16="http://schemas.microsoft.com/office/drawing/2014/main" id="{DD30AC9E-6040-414D-A02B-6A256A0A2D8B}"/>
              </a:ext>
            </a:extLst>
          </p:cNvPr>
          <p:cNvSpPr>
            <a:spLocks noGrp="1" noRot="1" noChangeAspect="1" noChangeArrowheads="1" noTextEdit="1"/>
          </p:cNvSpPr>
          <p:nvPr>
            <p:ph type="sldImg"/>
          </p:nvPr>
        </p:nvSpPr>
        <p:spPr>
          <a:ln/>
        </p:spPr>
      </p:sp>
      <p:sp>
        <p:nvSpPr>
          <p:cNvPr id="228356" name="Rectangle 3">
            <a:extLst>
              <a:ext uri="{FF2B5EF4-FFF2-40B4-BE49-F238E27FC236}">
                <a16:creationId xmlns:a16="http://schemas.microsoft.com/office/drawing/2014/main" id="{4951BACB-AD21-4E50-8E1F-366F4387231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931880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a:extLst>
              <a:ext uri="{FF2B5EF4-FFF2-40B4-BE49-F238E27FC236}">
                <a16:creationId xmlns:a16="http://schemas.microsoft.com/office/drawing/2014/main" id="{BDC9A47B-D18A-47B4-8338-7A87224D1888}"/>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F27F4DB0-6407-4A51-9C87-3D24DFEBAF94}" type="slidenum">
              <a:rPr lang="en-US" altLang="en-US" sz="1200"/>
              <a:pPr/>
              <a:t>112</a:t>
            </a:fld>
            <a:endParaRPr lang="en-US" altLang="en-US" sz="1200"/>
          </a:p>
        </p:txBody>
      </p:sp>
      <p:sp>
        <p:nvSpPr>
          <p:cNvPr id="229379" name="Rectangle 2">
            <a:extLst>
              <a:ext uri="{FF2B5EF4-FFF2-40B4-BE49-F238E27FC236}">
                <a16:creationId xmlns:a16="http://schemas.microsoft.com/office/drawing/2014/main" id="{FA85CE35-1BB6-465F-AE76-9D965AA0747F}"/>
              </a:ext>
            </a:extLst>
          </p:cNvPr>
          <p:cNvSpPr>
            <a:spLocks noGrp="1" noRot="1" noChangeAspect="1" noChangeArrowheads="1" noTextEdit="1"/>
          </p:cNvSpPr>
          <p:nvPr>
            <p:ph type="sldImg"/>
          </p:nvPr>
        </p:nvSpPr>
        <p:spPr>
          <a:ln/>
        </p:spPr>
      </p:sp>
      <p:sp>
        <p:nvSpPr>
          <p:cNvPr id="229380" name="Rectangle 3">
            <a:extLst>
              <a:ext uri="{FF2B5EF4-FFF2-40B4-BE49-F238E27FC236}">
                <a16:creationId xmlns:a16="http://schemas.microsoft.com/office/drawing/2014/main" id="{8FFC5E88-8A1D-4757-B599-B62D431CCA1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272762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a:extLst>
              <a:ext uri="{FF2B5EF4-FFF2-40B4-BE49-F238E27FC236}">
                <a16:creationId xmlns:a16="http://schemas.microsoft.com/office/drawing/2014/main" id="{90824AA6-8ECA-449D-A7C5-0DB2C1F01EA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BE9FBC54-597B-43CD-972A-3FBF99636BB8}" type="slidenum">
              <a:rPr lang="en-US" altLang="en-US" sz="1200"/>
              <a:pPr/>
              <a:t>113</a:t>
            </a:fld>
            <a:endParaRPr lang="en-US" altLang="en-US" sz="1200"/>
          </a:p>
        </p:txBody>
      </p:sp>
      <p:sp>
        <p:nvSpPr>
          <p:cNvPr id="230403" name="Rectangle 2">
            <a:extLst>
              <a:ext uri="{FF2B5EF4-FFF2-40B4-BE49-F238E27FC236}">
                <a16:creationId xmlns:a16="http://schemas.microsoft.com/office/drawing/2014/main" id="{D212F005-71BB-44E2-AB0E-F8785229D23C}"/>
              </a:ext>
            </a:extLst>
          </p:cNvPr>
          <p:cNvSpPr>
            <a:spLocks noGrp="1" noRot="1" noChangeAspect="1" noChangeArrowheads="1" noTextEdit="1"/>
          </p:cNvSpPr>
          <p:nvPr>
            <p:ph type="sldImg"/>
          </p:nvPr>
        </p:nvSpPr>
        <p:spPr>
          <a:ln/>
        </p:spPr>
      </p:sp>
      <p:sp>
        <p:nvSpPr>
          <p:cNvPr id="230404" name="Rectangle 3">
            <a:extLst>
              <a:ext uri="{FF2B5EF4-FFF2-40B4-BE49-F238E27FC236}">
                <a16:creationId xmlns:a16="http://schemas.microsoft.com/office/drawing/2014/main" id="{795AEC1F-2B5E-4B07-8487-F4656D9E4B7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73187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a:extLst>
              <a:ext uri="{FF2B5EF4-FFF2-40B4-BE49-F238E27FC236}">
                <a16:creationId xmlns:a16="http://schemas.microsoft.com/office/drawing/2014/main" id="{12D6B4CB-266F-499A-AD9F-2BF8C5B03704}"/>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358E6885-42DD-44DB-BD45-CD877B38CA6D}" type="slidenum">
              <a:rPr lang="en-US" altLang="en-US" sz="1200"/>
              <a:pPr/>
              <a:t>114</a:t>
            </a:fld>
            <a:endParaRPr lang="en-US" altLang="en-US" sz="1200"/>
          </a:p>
        </p:txBody>
      </p:sp>
      <p:sp>
        <p:nvSpPr>
          <p:cNvPr id="231427" name="Rectangle 2">
            <a:extLst>
              <a:ext uri="{FF2B5EF4-FFF2-40B4-BE49-F238E27FC236}">
                <a16:creationId xmlns:a16="http://schemas.microsoft.com/office/drawing/2014/main" id="{EDB49E56-D594-48BC-9E1D-33D0693CFF74}"/>
              </a:ext>
            </a:extLst>
          </p:cNvPr>
          <p:cNvSpPr>
            <a:spLocks noGrp="1" noRot="1" noChangeAspect="1" noChangeArrowheads="1" noTextEdit="1"/>
          </p:cNvSpPr>
          <p:nvPr>
            <p:ph type="sldImg"/>
          </p:nvPr>
        </p:nvSpPr>
        <p:spPr>
          <a:ln/>
        </p:spPr>
      </p:sp>
      <p:sp>
        <p:nvSpPr>
          <p:cNvPr id="231428" name="Rectangle 3">
            <a:extLst>
              <a:ext uri="{FF2B5EF4-FFF2-40B4-BE49-F238E27FC236}">
                <a16:creationId xmlns:a16="http://schemas.microsoft.com/office/drawing/2014/main" id="{B445504F-26C3-473E-BAF8-21780C96483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73886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a:extLst>
              <a:ext uri="{FF2B5EF4-FFF2-40B4-BE49-F238E27FC236}">
                <a16:creationId xmlns:a16="http://schemas.microsoft.com/office/drawing/2014/main" id="{641AEFFA-9138-4FE0-8936-F26F460B96D6}"/>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FC54B06C-D620-4DA7-8A3D-2F098A6E9C72}" type="slidenum">
              <a:rPr lang="en-US" altLang="en-US" sz="1200"/>
              <a:pPr/>
              <a:t>62</a:t>
            </a:fld>
            <a:endParaRPr lang="en-US" altLang="en-US" sz="1200"/>
          </a:p>
        </p:txBody>
      </p:sp>
      <p:sp>
        <p:nvSpPr>
          <p:cNvPr id="218115" name="Rectangle 2">
            <a:extLst>
              <a:ext uri="{FF2B5EF4-FFF2-40B4-BE49-F238E27FC236}">
                <a16:creationId xmlns:a16="http://schemas.microsoft.com/office/drawing/2014/main" id="{9B659D3E-391F-4B9F-86F6-7CACDEBB7A99}"/>
              </a:ext>
            </a:extLst>
          </p:cNvPr>
          <p:cNvSpPr>
            <a:spLocks noGrp="1" noRot="1" noChangeAspect="1" noChangeArrowheads="1" noTextEdit="1"/>
          </p:cNvSpPr>
          <p:nvPr>
            <p:ph type="sldImg"/>
          </p:nvPr>
        </p:nvSpPr>
        <p:spPr>
          <a:ln/>
        </p:spPr>
      </p:sp>
      <p:sp>
        <p:nvSpPr>
          <p:cNvPr id="218116" name="Rectangle 3">
            <a:extLst>
              <a:ext uri="{FF2B5EF4-FFF2-40B4-BE49-F238E27FC236}">
                <a16:creationId xmlns:a16="http://schemas.microsoft.com/office/drawing/2014/main" id="{FC4FAF74-F8EC-4037-AD89-9F14691442C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631348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a:extLst>
              <a:ext uri="{FF2B5EF4-FFF2-40B4-BE49-F238E27FC236}">
                <a16:creationId xmlns:a16="http://schemas.microsoft.com/office/drawing/2014/main" id="{BE5656DC-5A67-45DC-8E68-D8566EF76CEB}"/>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852B1DD5-4842-4212-B28D-FA7D5C77DEA4}" type="slidenum">
              <a:rPr lang="en-US" altLang="en-US" sz="1200"/>
              <a:pPr/>
              <a:t>115</a:t>
            </a:fld>
            <a:endParaRPr lang="en-US" altLang="en-US" sz="1200"/>
          </a:p>
        </p:txBody>
      </p:sp>
      <p:sp>
        <p:nvSpPr>
          <p:cNvPr id="232451" name="Rectangle 2">
            <a:extLst>
              <a:ext uri="{FF2B5EF4-FFF2-40B4-BE49-F238E27FC236}">
                <a16:creationId xmlns:a16="http://schemas.microsoft.com/office/drawing/2014/main" id="{2E22B95E-4166-4134-BF7B-AE6EE48F4CB4}"/>
              </a:ext>
            </a:extLst>
          </p:cNvPr>
          <p:cNvSpPr>
            <a:spLocks noGrp="1" noRot="1" noChangeAspect="1" noChangeArrowheads="1" noTextEdit="1"/>
          </p:cNvSpPr>
          <p:nvPr>
            <p:ph type="sldImg"/>
          </p:nvPr>
        </p:nvSpPr>
        <p:spPr>
          <a:ln/>
        </p:spPr>
      </p:sp>
      <p:sp>
        <p:nvSpPr>
          <p:cNvPr id="232452" name="Rectangle 3">
            <a:extLst>
              <a:ext uri="{FF2B5EF4-FFF2-40B4-BE49-F238E27FC236}">
                <a16:creationId xmlns:a16="http://schemas.microsoft.com/office/drawing/2014/main" id="{30A1B792-D76B-4673-B54E-2EDF415D794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354508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a:extLst>
              <a:ext uri="{FF2B5EF4-FFF2-40B4-BE49-F238E27FC236}">
                <a16:creationId xmlns:a16="http://schemas.microsoft.com/office/drawing/2014/main" id="{1C4BAECC-5EA0-4E81-9752-CC5000F5386E}"/>
              </a:ext>
            </a:extLst>
          </p:cNvPr>
          <p:cNvSpPr>
            <a:spLocks noGrp="1" noRot="1" noChangeAspect="1" noTextEdit="1"/>
          </p:cNvSpPr>
          <p:nvPr>
            <p:ph type="sldImg"/>
          </p:nvPr>
        </p:nvSpPr>
        <p:spPr>
          <a:ln/>
        </p:spPr>
      </p:sp>
      <p:sp>
        <p:nvSpPr>
          <p:cNvPr id="234499" name="Notes Placeholder 2">
            <a:extLst>
              <a:ext uri="{FF2B5EF4-FFF2-40B4-BE49-F238E27FC236}">
                <a16:creationId xmlns:a16="http://schemas.microsoft.com/office/drawing/2014/main" id="{CBEF720B-CC54-4493-8DAE-96FCDEC63E16}"/>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ndParaRPr>
          </a:p>
        </p:txBody>
      </p:sp>
      <p:sp>
        <p:nvSpPr>
          <p:cNvPr id="234500" name="Slide Number Placeholder 3">
            <a:extLst>
              <a:ext uri="{FF2B5EF4-FFF2-40B4-BE49-F238E27FC236}">
                <a16:creationId xmlns:a16="http://schemas.microsoft.com/office/drawing/2014/main" id="{338EAD77-B72E-44C3-B074-4CB897D8A293}"/>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48057D27-B034-4313-A931-A30174FCAFBE}" type="slidenum">
              <a:rPr lang="en-US" altLang="en-US" sz="1200"/>
              <a:pPr/>
              <a:t>116</a:t>
            </a:fld>
            <a:endParaRPr lang="en-US" altLang="en-US" sz="1200"/>
          </a:p>
        </p:txBody>
      </p:sp>
    </p:spTree>
    <p:extLst>
      <p:ext uri="{BB962C8B-B14F-4D97-AF65-F5344CB8AC3E}">
        <p14:creationId xmlns:p14="http://schemas.microsoft.com/office/powerpoint/2010/main" val="21331038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a:extLst>
              <a:ext uri="{FF2B5EF4-FFF2-40B4-BE49-F238E27FC236}">
                <a16:creationId xmlns:a16="http://schemas.microsoft.com/office/drawing/2014/main" id="{8E35B5BF-987A-4DA9-97FE-FDFFF1340404}"/>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DC264492-E910-47FA-B63F-D8DB07AF882F}" type="slidenum">
              <a:rPr lang="en-US" altLang="en-US" sz="1200"/>
              <a:pPr/>
              <a:t>117</a:t>
            </a:fld>
            <a:endParaRPr lang="en-US" altLang="en-US" sz="1200"/>
          </a:p>
        </p:txBody>
      </p:sp>
      <p:sp>
        <p:nvSpPr>
          <p:cNvPr id="235523" name="Rectangle 2">
            <a:extLst>
              <a:ext uri="{FF2B5EF4-FFF2-40B4-BE49-F238E27FC236}">
                <a16:creationId xmlns:a16="http://schemas.microsoft.com/office/drawing/2014/main" id="{B0673191-0795-4249-832F-7F1C777FF10B}"/>
              </a:ext>
            </a:extLst>
          </p:cNvPr>
          <p:cNvSpPr>
            <a:spLocks noGrp="1" noRot="1" noChangeAspect="1" noChangeArrowheads="1" noTextEdit="1"/>
          </p:cNvSpPr>
          <p:nvPr>
            <p:ph type="sldImg"/>
          </p:nvPr>
        </p:nvSpPr>
        <p:spPr>
          <a:ln/>
        </p:spPr>
      </p:sp>
      <p:sp>
        <p:nvSpPr>
          <p:cNvPr id="235524" name="Rectangle 3">
            <a:extLst>
              <a:ext uri="{FF2B5EF4-FFF2-40B4-BE49-F238E27FC236}">
                <a16:creationId xmlns:a16="http://schemas.microsoft.com/office/drawing/2014/main" id="{B87ED881-5A8A-47D3-9DEB-EBA98D34890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8384393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a:extLst>
              <a:ext uri="{FF2B5EF4-FFF2-40B4-BE49-F238E27FC236}">
                <a16:creationId xmlns:a16="http://schemas.microsoft.com/office/drawing/2014/main" id="{C11D1F1A-08BD-4D38-B681-34444C4E16B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3F25D35F-35A9-4D94-B800-EF91988343C6}" type="slidenum">
              <a:rPr lang="en-US" altLang="en-US" sz="1200"/>
              <a:pPr/>
              <a:t>118</a:t>
            </a:fld>
            <a:endParaRPr lang="en-US" altLang="en-US" sz="1200"/>
          </a:p>
        </p:txBody>
      </p:sp>
      <p:sp>
        <p:nvSpPr>
          <p:cNvPr id="236547" name="Rectangle 2">
            <a:extLst>
              <a:ext uri="{FF2B5EF4-FFF2-40B4-BE49-F238E27FC236}">
                <a16:creationId xmlns:a16="http://schemas.microsoft.com/office/drawing/2014/main" id="{55C551BD-EEC8-459B-9B32-BF57907E8724}"/>
              </a:ext>
            </a:extLst>
          </p:cNvPr>
          <p:cNvSpPr>
            <a:spLocks noGrp="1" noRot="1" noChangeAspect="1" noChangeArrowheads="1" noTextEdit="1"/>
          </p:cNvSpPr>
          <p:nvPr>
            <p:ph type="sldImg"/>
          </p:nvPr>
        </p:nvSpPr>
        <p:spPr>
          <a:ln/>
        </p:spPr>
      </p:sp>
      <p:sp>
        <p:nvSpPr>
          <p:cNvPr id="236548" name="Rectangle 3">
            <a:extLst>
              <a:ext uri="{FF2B5EF4-FFF2-40B4-BE49-F238E27FC236}">
                <a16:creationId xmlns:a16="http://schemas.microsoft.com/office/drawing/2014/main" id="{D5AC32C8-6AE4-492C-AEDB-A7C84A63A82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9176738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a:extLst>
              <a:ext uri="{FF2B5EF4-FFF2-40B4-BE49-F238E27FC236}">
                <a16:creationId xmlns:a16="http://schemas.microsoft.com/office/drawing/2014/main" id="{86EE2725-277E-4E9D-9901-03FFE9B01C61}"/>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2004DE34-3793-47B1-A811-995CDD5D7B22}" type="slidenum">
              <a:rPr lang="en-US" altLang="en-US" sz="1200"/>
              <a:pPr/>
              <a:t>120</a:t>
            </a:fld>
            <a:endParaRPr lang="en-US" altLang="en-US" sz="1200"/>
          </a:p>
        </p:txBody>
      </p:sp>
      <p:sp>
        <p:nvSpPr>
          <p:cNvPr id="238595" name="Rectangle 2">
            <a:extLst>
              <a:ext uri="{FF2B5EF4-FFF2-40B4-BE49-F238E27FC236}">
                <a16:creationId xmlns:a16="http://schemas.microsoft.com/office/drawing/2014/main" id="{03811C04-0CA7-4CE7-A2C0-BE01E785852C}"/>
              </a:ext>
            </a:extLst>
          </p:cNvPr>
          <p:cNvSpPr>
            <a:spLocks noGrp="1" noRot="1" noChangeAspect="1" noChangeArrowheads="1" noTextEdit="1"/>
          </p:cNvSpPr>
          <p:nvPr>
            <p:ph type="sldImg"/>
          </p:nvPr>
        </p:nvSpPr>
        <p:spPr>
          <a:ln/>
        </p:spPr>
      </p:sp>
      <p:sp>
        <p:nvSpPr>
          <p:cNvPr id="238596" name="Rectangle 3">
            <a:extLst>
              <a:ext uri="{FF2B5EF4-FFF2-40B4-BE49-F238E27FC236}">
                <a16:creationId xmlns:a16="http://schemas.microsoft.com/office/drawing/2014/main" id="{1B276D49-EE08-4426-8D77-3DD072ED3D2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8769141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a:extLst>
              <a:ext uri="{FF2B5EF4-FFF2-40B4-BE49-F238E27FC236}">
                <a16:creationId xmlns:a16="http://schemas.microsoft.com/office/drawing/2014/main" id="{BB2A8843-A837-476E-88D8-610DB81F58FB}"/>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94B5735C-E9A7-4F6F-9B2B-BF4C001B59CF}" type="slidenum">
              <a:rPr lang="en-US" altLang="en-US" sz="1200"/>
              <a:pPr/>
              <a:t>121</a:t>
            </a:fld>
            <a:endParaRPr lang="en-US" altLang="en-US" sz="1200"/>
          </a:p>
        </p:txBody>
      </p:sp>
      <p:sp>
        <p:nvSpPr>
          <p:cNvPr id="239619" name="Rectangle 2">
            <a:extLst>
              <a:ext uri="{FF2B5EF4-FFF2-40B4-BE49-F238E27FC236}">
                <a16:creationId xmlns:a16="http://schemas.microsoft.com/office/drawing/2014/main" id="{DC77F02F-779E-4D8E-B529-007DAB49D064}"/>
              </a:ext>
            </a:extLst>
          </p:cNvPr>
          <p:cNvSpPr>
            <a:spLocks noGrp="1" noRot="1" noChangeAspect="1" noChangeArrowheads="1" noTextEdit="1"/>
          </p:cNvSpPr>
          <p:nvPr>
            <p:ph type="sldImg"/>
          </p:nvPr>
        </p:nvSpPr>
        <p:spPr>
          <a:ln/>
        </p:spPr>
      </p:sp>
      <p:sp>
        <p:nvSpPr>
          <p:cNvPr id="239620" name="Rectangle 3">
            <a:extLst>
              <a:ext uri="{FF2B5EF4-FFF2-40B4-BE49-F238E27FC236}">
                <a16:creationId xmlns:a16="http://schemas.microsoft.com/office/drawing/2014/main" id="{AD33DEA4-D510-43D9-B997-7227661E270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4634655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a:extLst>
              <a:ext uri="{FF2B5EF4-FFF2-40B4-BE49-F238E27FC236}">
                <a16:creationId xmlns:a16="http://schemas.microsoft.com/office/drawing/2014/main" id="{7456C89F-9BE6-4797-B33F-ED6EBE331614}"/>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D4D1ACFF-0405-4A1B-8E02-1EDB983ACFB9}" type="slidenum">
              <a:rPr lang="en-US" altLang="en-US" sz="1200"/>
              <a:pPr/>
              <a:t>122</a:t>
            </a:fld>
            <a:endParaRPr lang="en-US" altLang="en-US" sz="1200"/>
          </a:p>
        </p:txBody>
      </p:sp>
      <p:sp>
        <p:nvSpPr>
          <p:cNvPr id="242691" name="Rectangle 2">
            <a:extLst>
              <a:ext uri="{FF2B5EF4-FFF2-40B4-BE49-F238E27FC236}">
                <a16:creationId xmlns:a16="http://schemas.microsoft.com/office/drawing/2014/main" id="{5D904E5D-1968-4459-90F3-461C5EE547AE}"/>
              </a:ext>
            </a:extLst>
          </p:cNvPr>
          <p:cNvSpPr>
            <a:spLocks noGrp="1" noRot="1" noChangeAspect="1" noChangeArrowheads="1" noTextEdit="1"/>
          </p:cNvSpPr>
          <p:nvPr>
            <p:ph type="sldImg"/>
          </p:nvPr>
        </p:nvSpPr>
        <p:spPr>
          <a:ln/>
        </p:spPr>
      </p:sp>
      <p:sp>
        <p:nvSpPr>
          <p:cNvPr id="242692" name="Rectangle 3">
            <a:extLst>
              <a:ext uri="{FF2B5EF4-FFF2-40B4-BE49-F238E27FC236}">
                <a16:creationId xmlns:a16="http://schemas.microsoft.com/office/drawing/2014/main" id="{F7D7E4F2-A6BB-47C3-9A18-F545212652D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9659421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a:extLst>
              <a:ext uri="{FF2B5EF4-FFF2-40B4-BE49-F238E27FC236}">
                <a16:creationId xmlns:a16="http://schemas.microsoft.com/office/drawing/2014/main" id="{BF426D9D-AE4C-42FE-9083-A88F32D25788}"/>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465C3BFB-18A6-4403-93F0-316DD5DC3E99}" type="slidenum">
              <a:rPr lang="en-US" altLang="en-US" sz="1200"/>
              <a:pPr/>
              <a:t>123</a:t>
            </a:fld>
            <a:endParaRPr lang="en-US" altLang="en-US" sz="1200"/>
          </a:p>
        </p:txBody>
      </p:sp>
      <p:sp>
        <p:nvSpPr>
          <p:cNvPr id="243715" name="Rectangle 2">
            <a:extLst>
              <a:ext uri="{FF2B5EF4-FFF2-40B4-BE49-F238E27FC236}">
                <a16:creationId xmlns:a16="http://schemas.microsoft.com/office/drawing/2014/main" id="{63174467-1F73-4CE9-B4CC-658E9D7F652B}"/>
              </a:ext>
            </a:extLst>
          </p:cNvPr>
          <p:cNvSpPr>
            <a:spLocks noGrp="1" noRot="1" noChangeAspect="1" noChangeArrowheads="1" noTextEdit="1"/>
          </p:cNvSpPr>
          <p:nvPr>
            <p:ph type="sldImg"/>
          </p:nvPr>
        </p:nvSpPr>
        <p:spPr>
          <a:ln/>
        </p:spPr>
      </p:sp>
      <p:sp>
        <p:nvSpPr>
          <p:cNvPr id="243716" name="Rectangle 3">
            <a:extLst>
              <a:ext uri="{FF2B5EF4-FFF2-40B4-BE49-F238E27FC236}">
                <a16:creationId xmlns:a16="http://schemas.microsoft.com/office/drawing/2014/main" id="{332E8E57-9BB1-4D90-8823-287348B45F6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606994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a:extLst>
              <a:ext uri="{FF2B5EF4-FFF2-40B4-BE49-F238E27FC236}">
                <a16:creationId xmlns:a16="http://schemas.microsoft.com/office/drawing/2014/main" id="{41570474-C2BC-49EE-842B-0C30789E056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CF19B356-579D-4C3C-B65B-B39ABE09B9E1}" type="slidenum">
              <a:rPr lang="en-US" altLang="en-US" sz="1200"/>
              <a:pPr/>
              <a:t>124</a:t>
            </a:fld>
            <a:endParaRPr lang="en-US" altLang="en-US" sz="1200"/>
          </a:p>
        </p:txBody>
      </p:sp>
      <p:sp>
        <p:nvSpPr>
          <p:cNvPr id="245763" name="Rectangle 2">
            <a:extLst>
              <a:ext uri="{FF2B5EF4-FFF2-40B4-BE49-F238E27FC236}">
                <a16:creationId xmlns:a16="http://schemas.microsoft.com/office/drawing/2014/main" id="{E9A04C8A-A8F6-4465-9407-175408918ED1}"/>
              </a:ext>
            </a:extLst>
          </p:cNvPr>
          <p:cNvSpPr>
            <a:spLocks noGrp="1" noRot="1" noChangeAspect="1" noChangeArrowheads="1" noTextEdit="1"/>
          </p:cNvSpPr>
          <p:nvPr>
            <p:ph type="sldImg"/>
          </p:nvPr>
        </p:nvSpPr>
        <p:spPr>
          <a:ln/>
        </p:spPr>
      </p:sp>
      <p:sp>
        <p:nvSpPr>
          <p:cNvPr id="245764" name="Rectangle 3">
            <a:extLst>
              <a:ext uri="{FF2B5EF4-FFF2-40B4-BE49-F238E27FC236}">
                <a16:creationId xmlns:a16="http://schemas.microsoft.com/office/drawing/2014/main" id="{F0E92220-611F-4BC7-B78B-B9BBF8B76C6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5415915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a:extLst>
              <a:ext uri="{FF2B5EF4-FFF2-40B4-BE49-F238E27FC236}">
                <a16:creationId xmlns:a16="http://schemas.microsoft.com/office/drawing/2014/main" id="{4EC8AE0E-6766-45CC-B4D1-C5EC05A04CB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16254791-C77F-432F-81C3-31026C46FECD}" type="slidenum">
              <a:rPr lang="en-US" altLang="en-US" sz="1200"/>
              <a:pPr/>
              <a:t>126</a:t>
            </a:fld>
            <a:endParaRPr lang="en-US" altLang="en-US" sz="1200"/>
          </a:p>
        </p:txBody>
      </p:sp>
      <p:sp>
        <p:nvSpPr>
          <p:cNvPr id="250883" name="Rectangle 2">
            <a:extLst>
              <a:ext uri="{FF2B5EF4-FFF2-40B4-BE49-F238E27FC236}">
                <a16:creationId xmlns:a16="http://schemas.microsoft.com/office/drawing/2014/main" id="{2A2EF4D4-C6A6-4BB8-9BE7-06CEF55B257D}"/>
              </a:ext>
            </a:extLst>
          </p:cNvPr>
          <p:cNvSpPr>
            <a:spLocks noGrp="1" noRot="1" noChangeAspect="1" noChangeArrowheads="1" noTextEdit="1"/>
          </p:cNvSpPr>
          <p:nvPr>
            <p:ph type="sldImg"/>
          </p:nvPr>
        </p:nvSpPr>
        <p:spPr>
          <a:ln/>
        </p:spPr>
      </p:sp>
      <p:sp>
        <p:nvSpPr>
          <p:cNvPr id="250884" name="Rectangle 3">
            <a:extLst>
              <a:ext uri="{FF2B5EF4-FFF2-40B4-BE49-F238E27FC236}">
                <a16:creationId xmlns:a16="http://schemas.microsoft.com/office/drawing/2014/main" id="{9B1452F4-B8EB-4F21-841A-E803A286546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442994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a:extLst>
              <a:ext uri="{FF2B5EF4-FFF2-40B4-BE49-F238E27FC236}">
                <a16:creationId xmlns:a16="http://schemas.microsoft.com/office/drawing/2014/main" id="{B72427B1-315B-4563-B34F-6CFC7BD20C47}"/>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0A572C2D-6760-451E-9252-F2829261B4CF}" type="slidenum">
              <a:rPr lang="en-US" altLang="en-US" sz="1200"/>
              <a:pPr/>
              <a:t>89</a:t>
            </a:fld>
            <a:endParaRPr lang="en-US" altLang="en-US" sz="1200"/>
          </a:p>
        </p:txBody>
      </p:sp>
      <p:sp>
        <p:nvSpPr>
          <p:cNvPr id="204803" name="Rectangle 2">
            <a:extLst>
              <a:ext uri="{FF2B5EF4-FFF2-40B4-BE49-F238E27FC236}">
                <a16:creationId xmlns:a16="http://schemas.microsoft.com/office/drawing/2014/main" id="{F73D18E1-6D14-411D-819A-A96F8B86C16A}"/>
              </a:ext>
            </a:extLst>
          </p:cNvPr>
          <p:cNvSpPr>
            <a:spLocks noGrp="1" noRot="1" noChangeAspect="1" noChangeArrowheads="1" noTextEdit="1"/>
          </p:cNvSpPr>
          <p:nvPr>
            <p:ph type="sldImg"/>
          </p:nvPr>
        </p:nvSpPr>
        <p:spPr>
          <a:ln/>
        </p:spPr>
      </p:sp>
      <p:sp>
        <p:nvSpPr>
          <p:cNvPr id="204804" name="Rectangle 3">
            <a:extLst>
              <a:ext uri="{FF2B5EF4-FFF2-40B4-BE49-F238E27FC236}">
                <a16:creationId xmlns:a16="http://schemas.microsoft.com/office/drawing/2014/main" id="{FB748B67-527B-4A85-951A-27EBF1CEF36F}"/>
              </a:ext>
            </a:extLst>
          </p:cNvPr>
          <p:cNvSpPr>
            <a:spLocks noGrp="1" noChangeArrowheads="1"/>
          </p:cNvSpPr>
          <p:nvPr>
            <p:ph type="body" idx="1"/>
          </p:nvPr>
        </p:nvSpPr>
        <p:spPr>
          <a:xfrm>
            <a:off x="914400" y="4424363"/>
            <a:ext cx="5029200" cy="41910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8178837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a:extLst>
              <a:ext uri="{FF2B5EF4-FFF2-40B4-BE49-F238E27FC236}">
                <a16:creationId xmlns:a16="http://schemas.microsoft.com/office/drawing/2014/main" id="{D693897F-46BC-448D-9523-3AE23567E291}"/>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D8DF7915-4CB9-44FA-B870-DAF38B11668D}" type="slidenum">
              <a:rPr lang="en-US" altLang="en-US" sz="1200"/>
              <a:pPr/>
              <a:t>127</a:t>
            </a:fld>
            <a:endParaRPr lang="en-US" altLang="en-US" sz="1200"/>
          </a:p>
        </p:txBody>
      </p:sp>
      <p:sp>
        <p:nvSpPr>
          <p:cNvPr id="251907" name="Rectangle 2">
            <a:extLst>
              <a:ext uri="{FF2B5EF4-FFF2-40B4-BE49-F238E27FC236}">
                <a16:creationId xmlns:a16="http://schemas.microsoft.com/office/drawing/2014/main" id="{25921EDD-0627-496A-A397-412980CE3D36}"/>
              </a:ext>
            </a:extLst>
          </p:cNvPr>
          <p:cNvSpPr>
            <a:spLocks noGrp="1" noRot="1" noChangeAspect="1" noChangeArrowheads="1" noTextEdit="1"/>
          </p:cNvSpPr>
          <p:nvPr>
            <p:ph type="sldImg"/>
          </p:nvPr>
        </p:nvSpPr>
        <p:spPr>
          <a:ln/>
        </p:spPr>
      </p:sp>
      <p:sp>
        <p:nvSpPr>
          <p:cNvPr id="251908" name="Rectangle 3">
            <a:extLst>
              <a:ext uri="{FF2B5EF4-FFF2-40B4-BE49-F238E27FC236}">
                <a16:creationId xmlns:a16="http://schemas.microsoft.com/office/drawing/2014/main" id="{AA45CB5B-DEA1-4ABD-9031-30D33855325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8049900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a:extLst>
              <a:ext uri="{FF2B5EF4-FFF2-40B4-BE49-F238E27FC236}">
                <a16:creationId xmlns:a16="http://schemas.microsoft.com/office/drawing/2014/main" id="{F3524212-C6F0-4D4A-826B-9FA9210AFD03}"/>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44378E8A-C65F-4AD1-9104-BC75D366CAA8}" type="slidenum">
              <a:rPr lang="en-US" altLang="en-US" sz="1200"/>
              <a:pPr/>
              <a:t>128</a:t>
            </a:fld>
            <a:endParaRPr lang="en-US" altLang="en-US" sz="1200"/>
          </a:p>
        </p:txBody>
      </p:sp>
      <p:sp>
        <p:nvSpPr>
          <p:cNvPr id="252931" name="Rectangle 2">
            <a:extLst>
              <a:ext uri="{FF2B5EF4-FFF2-40B4-BE49-F238E27FC236}">
                <a16:creationId xmlns:a16="http://schemas.microsoft.com/office/drawing/2014/main" id="{7661772D-F98C-4C45-9667-12C7763D04B0}"/>
              </a:ext>
            </a:extLst>
          </p:cNvPr>
          <p:cNvSpPr>
            <a:spLocks noGrp="1" noRot="1" noChangeAspect="1" noChangeArrowheads="1" noTextEdit="1"/>
          </p:cNvSpPr>
          <p:nvPr>
            <p:ph type="sldImg"/>
          </p:nvPr>
        </p:nvSpPr>
        <p:spPr>
          <a:ln/>
        </p:spPr>
      </p:sp>
      <p:sp>
        <p:nvSpPr>
          <p:cNvPr id="252932" name="Rectangle 3">
            <a:extLst>
              <a:ext uri="{FF2B5EF4-FFF2-40B4-BE49-F238E27FC236}">
                <a16:creationId xmlns:a16="http://schemas.microsoft.com/office/drawing/2014/main" id="{2BCDB34F-25AC-49BA-8AEC-FC5FC75E607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7163521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804DDFDA-6D2B-439C-90B9-9A84A943CCD8}"/>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4E2B3B96-C69A-415A-8DDD-D13BA5CD4D28}" type="slidenum">
              <a:rPr lang="en-US" altLang="en-US" sz="1200"/>
              <a:pPr/>
              <a:t>129</a:t>
            </a:fld>
            <a:endParaRPr lang="en-US" altLang="en-US" sz="1200"/>
          </a:p>
        </p:txBody>
      </p:sp>
      <p:sp>
        <p:nvSpPr>
          <p:cNvPr id="253955" name="Rectangle 2">
            <a:extLst>
              <a:ext uri="{FF2B5EF4-FFF2-40B4-BE49-F238E27FC236}">
                <a16:creationId xmlns:a16="http://schemas.microsoft.com/office/drawing/2014/main" id="{84B85678-21CD-40AA-A58B-6908F9A6A542}"/>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2905D22B-79AF-4B70-87EE-34925223D18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7899967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a:extLst>
              <a:ext uri="{FF2B5EF4-FFF2-40B4-BE49-F238E27FC236}">
                <a16:creationId xmlns:a16="http://schemas.microsoft.com/office/drawing/2014/main" id="{9DD00C68-49F3-4625-B5C0-F60AA09214F2}"/>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3BF0A0A3-2E69-4E4C-85B9-35B831BDC894}" type="slidenum">
              <a:rPr lang="en-US" altLang="en-US" sz="1200"/>
              <a:pPr/>
              <a:t>130</a:t>
            </a:fld>
            <a:endParaRPr lang="en-US" altLang="en-US" sz="1200"/>
          </a:p>
        </p:txBody>
      </p:sp>
      <p:sp>
        <p:nvSpPr>
          <p:cNvPr id="254979" name="Rectangle 2">
            <a:extLst>
              <a:ext uri="{FF2B5EF4-FFF2-40B4-BE49-F238E27FC236}">
                <a16:creationId xmlns:a16="http://schemas.microsoft.com/office/drawing/2014/main" id="{E525BD4D-52B0-4693-97AD-0945866AA473}"/>
              </a:ext>
            </a:extLst>
          </p:cNvPr>
          <p:cNvSpPr>
            <a:spLocks noGrp="1" noRot="1" noChangeAspect="1" noChangeArrowheads="1" noTextEdit="1"/>
          </p:cNvSpPr>
          <p:nvPr>
            <p:ph type="sldImg"/>
          </p:nvPr>
        </p:nvSpPr>
        <p:spPr>
          <a:ln/>
        </p:spPr>
      </p:sp>
      <p:sp>
        <p:nvSpPr>
          <p:cNvPr id="254980" name="Rectangle 3">
            <a:extLst>
              <a:ext uri="{FF2B5EF4-FFF2-40B4-BE49-F238E27FC236}">
                <a16:creationId xmlns:a16="http://schemas.microsoft.com/office/drawing/2014/main" id="{072AF212-7FBD-479D-A704-1D7CC4557D1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5277661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a:extLst>
              <a:ext uri="{FF2B5EF4-FFF2-40B4-BE49-F238E27FC236}">
                <a16:creationId xmlns:a16="http://schemas.microsoft.com/office/drawing/2014/main" id="{758BF471-8643-43F6-A312-1EB71CBA5131}"/>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D20B43C8-88F0-4490-B3E8-824011DB0E59}" type="slidenum">
              <a:rPr lang="en-US" altLang="en-US" sz="1200"/>
              <a:pPr/>
              <a:t>131</a:t>
            </a:fld>
            <a:endParaRPr lang="en-US" altLang="en-US" sz="1200"/>
          </a:p>
        </p:txBody>
      </p:sp>
      <p:sp>
        <p:nvSpPr>
          <p:cNvPr id="256003" name="Rectangle 2">
            <a:extLst>
              <a:ext uri="{FF2B5EF4-FFF2-40B4-BE49-F238E27FC236}">
                <a16:creationId xmlns:a16="http://schemas.microsoft.com/office/drawing/2014/main" id="{0EAE0DD6-0648-4ED8-8A93-154C0081DC90}"/>
              </a:ext>
            </a:extLst>
          </p:cNvPr>
          <p:cNvSpPr>
            <a:spLocks noGrp="1" noRot="1" noChangeAspect="1" noChangeArrowheads="1" noTextEdit="1"/>
          </p:cNvSpPr>
          <p:nvPr>
            <p:ph type="sldImg"/>
          </p:nvPr>
        </p:nvSpPr>
        <p:spPr>
          <a:ln/>
        </p:spPr>
      </p:sp>
      <p:sp>
        <p:nvSpPr>
          <p:cNvPr id="256004" name="Rectangle 3">
            <a:extLst>
              <a:ext uri="{FF2B5EF4-FFF2-40B4-BE49-F238E27FC236}">
                <a16:creationId xmlns:a16="http://schemas.microsoft.com/office/drawing/2014/main" id="{4F883E63-33FF-49B5-821A-DDF828DE778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7938307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a:extLst>
              <a:ext uri="{FF2B5EF4-FFF2-40B4-BE49-F238E27FC236}">
                <a16:creationId xmlns:a16="http://schemas.microsoft.com/office/drawing/2014/main" id="{0B2AE71D-A152-41B0-A43B-8718BBB95892}"/>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E3D1A188-1F7B-4E83-9ACB-2EDFABFA403B}" type="slidenum">
              <a:rPr lang="en-US" altLang="en-US" sz="1200"/>
              <a:pPr/>
              <a:t>132</a:t>
            </a:fld>
            <a:endParaRPr lang="en-US" altLang="en-US" sz="1200"/>
          </a:p>
        </p:txBody>
      </p:sp>
      <p:sp>
        <p:nvSpPr>
          <p:cNvPr id="257027" name="Rectangle 2">
            <a:extLst>
              <a:ext uri="{FF2B5EF4-FFF2-40B4-BE49-F238E27FC236}">
                <a16:creationId xmlns:a16="http://schemas.microsoft.com/office/drawing/2014/main" id="{7E1B63E2-689B-49CE-A08C-3D8FA0703839}"/>
              </a:ext>
            </a:extLst>
          </p:cNvPr>
          <p:cNvSpPr>
            <a:spLocks noGrp="1" noRot="1" noChangeAspect="1" noChangeArrowheads="1" noTextEdit="1"/>
          </p:cNvSpPr>
          <p:nvPr>
            <p:ph type="sldImg"/>
          </p:nvPr>
        </p:nvSpPr>
        <p:spPr>
          <a:ln/>
        </p:spPr>
      </p:sp>
      <p:sp>
        <p:nvSpPr>
          <p:cNvPr id="257028" name="Rectangle 3">
            <a:extLst>
              <a:ext uri="{FF2B5EF4-FFF2-40B4-BE49-F238E27FC236}">
                <a16:creationId xmlns:a16="http://schemas.microsoft.com/office/drawing/2014/main" id="{45E98E10-A847-45DF-9FE7-F409F7B64E4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4465475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a:extLst>
              <a:ext uri="{FF2B5EF4-FFF2-40B4-BE49-F238E27FC236}">
                <a16:creationId xmlns:a16="http://schemas.microsoft.com/office/drawing/2014/main" id="{05D49C24-FA65-44D0-AFE3-0F3BC2A98A27}"/>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C88555B8-1388-4780-892F-0CA4406B21CD}" type="slidenum">
              <a:rPr lang="en-US" altLang="en-US" sz="1200"/>
              <a:pPr/>
              <a:t>133</a:t>
            </a:fld>
            <a:endParaRPr lang="en-US" altLang="en-US" sz="1200"/>
          </a:p>
        </p:txBody>
      </p:sp>
      <p:sp>
        <p:nvSpPr>
          <p:cNvPr id="258051" name="Rectangle 2">
            <a:extLst>
              <a:ext uri="{FF2B5EF4-FFF2-40B4-BE49-F238E27FC236}">
                <a16:creationId xmlns:a16="http://schemas.microsoft.com/office/drawing/2014/main" id="{BF8A7BD7-C4FF-4254-B234-7B67A5071397}"/>
              </a:ext>
            </a:extLst>
          </p:cNvPr>
          <p:cNvSpPr>
            <a:spLocks noGrp="1" noRot="1" noChangeAspect="1" noChangeArrowheads="1" noTextEdit="1"/>
          </p:cNvSpPr>
          <p:nvPr>
            <p:ph type="sldImg"/>
          </p:nvPr>
        </p:nvSpPr>
        <p:spPr>
          <a:ln/>
        </p:spPr>
      </p:sp>
      <p:sp>
        <p:nvSpPr>
          <p:cNvPr id="258052" name="Rectangle 3">
            <a:extLst>
              <a:ext uri="{FF2B5EF4-FFF2-40B4-BE49-F238E27FC236}">
                <a16:creationId xmlns:a16="http://schemas.microsoft.com/office/drawing/2014/main" id="{2CB71B68-FF86-4070-843D-8EE79CBDECA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7418541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134</a:t>
            </a:fld>
            <a:endParaRPr lang="en-US" noProof="0" dirty="0"/>
          </a:p>
        </p:txBody>
      </p:sp>
    </p:spTree>
    <p:extLst>
      <p:ext uri="{BB962C8B-B14F-4D97-AF65-F5344CB8AC3E}">
        <p14:creationId xmlns:p14="http://schemas.microsoft.com/office/powerpoint/2010/main" val="8738336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135</a:t>
            </a:fld>
            <a:endParaRPr lang="en-US" noProof="0" dirty="0"/>
          </a:p>
        </p:txBody>
      </p:sp>
    </p:spTree>
    <p:extLst>
      <p:ext uri="{BB962C8B-B14F-4D97-AF65-F5344CB8AC3E}">
        <p14:creationId xmlns:p14="http://schemas.microsoft.com/office/powerpoint/2010/main" val="1755222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a:extLst>
              <a:ext uri="{FF2B5EF4-FFF2-40B4-BE49-F238E27FC236}">
                <a16:creationId xmlns:a16="http://schemas.microsoft.com/office/drawing/2014/main" id="{75F29AE5-C2F9-4118-AFA0-9592E101434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F5DA4F35-35EB-4A4B-9ACB-3113F4F416F0}" type="slidenum">
              <a:rPr lang="en-US" altLang="en-US" sz="1200"/>
              <a:pPr/>
              <a:t>90</a:t>
            </a:fld>
            <a:endParaRPr lang="en-US" altLang="en-US" sz="1200"/>
          </a:p>
        </p:txBody>
      </p:sp>
      <p:sp>
        <p:nvSpPr>
          <p:cNvPr id="205827" name="Rectangle 2">
            <a:extLst>
              <a:ext uri="{FF2B5EF4-FFF2-40B4-BE49-F238E27FC236}">
                <a16:creationId xmlns:a16="http://schemas.microsoft.com/office/drawing/2014/main" id="{CD0A4B16-4162-442F-BAC7-99CDD3D8A6D7}"/>
              </a:ext>
            </a:extLst>
          </p:cNvPr>
          <p:cNvSpPr>
            <a:spLocks noGrp="1" noRot="1" noChangeAspect="1" noChangeArrowheads="1" noTextEdit="1"/>
          </p:cNvSpPr>
          <p:nvPr>
            <p:ph type="sldImg"/>
          </p:nvPr>
        </p:nvSpPr>
        <p:spPr>
          <a:ln/>
        </p:spPr>
      </p:sp>
      <p:sp>
        <p:nvSpPr>
          <p:cNvPr id="205828" name="Rectangle 3">
            <a:extLst>
              <a:ext uri="{FF2B5EF4-FFF2-40B4-BE49-F238E27FC236}">
                <a16:creationId xmlns:a16="http://schemas.microsoft.com/office/drawing/2014/main" id="{0CEAFE09-BBBF-4C00-A1A5-194F6C89AEB0}"/>
              </a:ext>
            </a:extLst>
          </p:cNvPr>
          <p:cNvSpPr>
            <a:spLocks noGrp="1" noChangeArrowheads="1"/>
          </p:cNvSpPr>
          <p:nvPr>
            <p:ph type="body" idx="1"/>
          </p:nvPr>
        </p:nvSpPr>
        <p:spPr>
          <a:xfrm>
            <a:off x="914400" y="4424363"/>
            <a:ext cx="5029200" cy="41910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631581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a:extLst>
              <a:ext uri="{FF2B5EF4-FFF2-40B4-BE49-F238E27FC236}">
                <a16:creationId xmlns:a16="http://schemas.microsoft.com/office/drawing/2014/main" id="{CD987391-23A2-4B9C-B2F4-DD45E7639632}"/>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2B97933C-4F24-48AD-8310-511649163262}" type="slidenum">
              <a:rPr lang="en-US" altLang="en-US" sz="1200"/>
              <a:pPr/>
              <a:t>91</a:t>
            </a:fld>
            <a:endParaRPr lang="en-US" altLang="en-US" sz="1200"/>
          </a:p>
        </p:txBody>
      </p:sp>
      <p:sp>
        <p:nvSpPr>
          <p:cNvPr id="206851" name="Rectangle 2">
            <a:extLst>
              <a:ext uri="{FF2B5EF4-FFF2-40B4-BE49-F238E27FC236}">
                <a16:creationId xmlns:a16="http://schemas.microsoft.com/office/drawing/2014/main" id="{FA76F82E-643E-48F2-87F8-D31FC1CD75DD}"/>
              </a:ext>
            </a:extLst>
          </p:cNvPr>
          <p:cNvSpPr>
            <a:spLocks noGrp="1" noRot="1" noChangeAspect="1" noChangeArrowheads="1" noTextEdit="1"/>
          </p:cNvSpPr>
          <p:nvPr>
            <p:ph type="sldImg"/>
          </p:nvPr>
        </p:nvSpPr>
        <p:spPr>
          <a:ln/>
        </p:spPr>
      </p:sp>
      <p:sp>
        <p:nvSpPr>
          <p:cNvPr id="206852" name="Rectangle 3">
            <a:extLst>
              <a:ext uri="{FF2B5EF4-FFF2-40B4-BE49-F238E27FC236}">
                <a16:creationId xmlns:a16="http://schemas.microsoft.com/office/drawing/2014/main" id="{EE85AD84-B9F6-4DE3-B1E8-8689356AB77A}"/>
              </a:ext>
            </a:extLst>
          </p:cNvPr>
          <p:cNvSpPr>
            <a:spLocks noGrp="1" noChangeArrowheads="1"/>
          </p:cNvSpPr>
          <p:nvPr>
            <p:ph type="body" idx="1"/>
          </p:nvPr>
        </p:nvSpPr>
        <p:spPr>
          <a:xfrm>
            <a:off x="914400" y="4424363"/>
            <a:ext cx="5029200" cy="41910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797521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a:extLst>
              <a:ext uri="{FF2B5EF4-FFF2-40B4-BE49-F238E27FC236}">
                <a16:creationId xmlns:a16="http://schemas.microsoft.com/office/drawing/2014/main" id="{FFEAAEC8-91DD-46D5-91DA-DA6774243AF4}"/>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E0A4C703-423E-4BE0-AFD6-145C080EBCDC}" type="slidenum">
              <a:rPr lang="en-US" altLang="en-US" sz="1200"/>
              <a:pPr/>
              <a:t>92</a:t>
            </a:fld>
            <a:endParaRPr lang="en-US" altLang="en-US" sz="1200"/>
          </a:p>
        </p:txBody>
      </p:sp>
      <p:sp>
        <p:nvSpPr>
          <p:cNvPr id="208899" name="Rectangle 2">
            <a:extLst>
              <a:ext uri="{FF2B5EF4-FFF2-40B4-BE49-F238E27FC236}">
                <a16:creationId xmlns:a16="http://schemas.microsoft.com/office/drawing/2014/main" id="{FDE7228C-87AF-4E7B-AC8E-8D226A582AAF}"/>
              </a:ext>
            </a:extLst>
          </p:cNvPr>
          <p:cNvSpPr>
            <a:spLocks noGrp="1" noRot="1" noChangeAspect="1" noChangeArrowheads="1" noTextEdit="1"/>
          </p:cNvSpPr>
          <p:nvPr>
            <p:ph type="sldImg"/>
          </p:nvPr>
        </p:nvSpPr>
        <p:spPr>
          <a:ln/>
        </p:spPr>
      </p:sp>
      <p:sp>
        <p:nvSpPr>
          <p:cNvPr id="208900" name="Rectangle 3">
            <a:extLst>
              <a:ext uri="{FF2B5EF4-FFF2-40B4-BE49-F238E27FC236}">
                <a16:creationId xmlns:a16="http://schemas.microsoft.com/office/drawing/2014/main" id="{7C91AFCA-E60A-44FC-B3B3-02A9D2A9ACD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670064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a:extLst>
              <a:ext uri="{FF2B5EF4-FFF2-40B4-BE49-F238E27FC236}">
                <a16:creationId xmlns:a16="http://schemas.microsoft.com/office/drawing/2014/main" id="{B57CDCF6-8C9B-455B-B284-03B0767DC870}"/>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AC8C0725-391D-41C0-BDBB-ABBC4457FE22}" type="slidenum">
              <a:rPr lang="en-US" altLang="en-US" sz="1200"/>
              <a:pPr/>
              <a:t>93</a:t>
            </a:fld>
            <a:endParaRPr lang="en-US" altLang="en-US" sz="1200"/>
          </a:p>
        </p:txBody>
      </p:sp>
      <p:sp>
        <p:nvSpPr>
          <p:cNvPr id="209923" name="Rectangle 2">
            <a:extLst>
              <a:ext uri="{FF2B5EF4-FFF2-40B4-BE49-F238E27FC236}">
                <a16:creationId xmlns:a16="http://schemas.microsoft.com/office/drawing/2014/main" id="{A3EA9753-741D-4EC1-970A-4990EC68D385}"/>
              </a:ext>
            </a:extLst>
          </p:cNvPr>
          <p:cNvSpPr>
            <a:spLocks noGrp="1" noRot="1" noChangeAspect="1" noChangeArrowheads="1" noTextEdit="1"/>
          </p:cNvSpPr>
          <p:nvPr>
            <p:ph type="sldImg"/>
          </p:nvPr>
        </p:nvSpPr>
        <p:spPr>
          <a:ln/>
        </p:spPr>
      </p:sp>
      <p:sp>
        <p:nvSpPr>
          <p:cNvPr id="209924" name="Rectangle 3">
            <a:extLst>
              <a:ext uri="{FF2B5EF4-FFF2-40B4-BE49-F238E27FC236}">
                <a16:creationId xmlns:a16="http://schemas.microsoft.com/office/drawing/2014/main" id="{4F48F310-5138-4D15-9B0B-0614239B506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219215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a:extLst>
              <a:ext uri="{FF2B5EF4-FFF2-40B4-BE49-F238E27FC236}">
                <a16:creationId xmlns:a16="http://schemas.microsoft.com/office/drawing/2014/main" id="{CF2A9D1C-B77F-49C1-9F83-25517E8F32D7}"/>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96938" eaLnBrk="0" hangingPunct="0">
              <a:defRPr sz="2400">
                <a:solidFill>
                  <a:schemeClr val="tx1"/>
                </a:solidFill>
                <a:latin typeface="Times New Roman" panose="02020603050405020304" pitchFamily="18" charset="0"/>
              </a:defRPr>
            </a:lvl1pPr>
            <a:lvl2pPr marL="742950" indent="-285750" defTabSz="896938" eaLnBrk="0" hangingPunct="0">
              <a:defRPr sz="2400">
                <a:solidFill>
                  <a:schemeClr val="tx1"/>
                </a:solidFill>
                <a:latin typeface="Times New Roman" panose="02020603050405020304" pitchFamily="18" charset="0"/>
              </a:defRPr>
            </a:lvl2pPr>
            <a:lvl3pPr marL="1143000" indent="-228600" defTabSz="896938" eaLnBrk="0" hangingPunct="0">
              <a:defRPr sz="2400">
                <a:solidFill>
                  <a:schemeClr val="tx1"/>
                </a:solidFill>
                <a:latin typeface="Times New Roman" panose="02020603050405020304" pitchFamily="18" charset="0"/>
              </a:defRPr>
            </a:lvl3pPr>
            <a:lvl4pPr marL="1600200" indent="-228600" defTabSz="896938" eaLnBrk="0" hangingPunct="0">
              <a:defRPr sz="2400">
                <a:solidFill>
                  <a:schemeClr val="tx1"/>
                </a:solidFill>
                <a:latin typeface="Times New Roman" panose="02020603050405020304" pitchFamily="18" charset="0"/>
              </a:defRPr>
            </a:lvl4pPr>
            <a:lvl5pPr marL="2057400" indent="-228600" defTabSz="896938" eaLnBrk="0" hangingPunct="0">
              <a:defRPr sz="2400">
                <a:solidFill>
                  <a:schemeClr val="tx1"/>
                </a:solidFill>
                <a:latin typeface="Times New Roman" panose="02020603050405020304" pitchFamily="18" charset="0"/>
              </a:defRPr>
            </a:lvl5pPr>
            <a:lvl6pPr marL="2514600" indent="-228600" defTabSz="896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96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96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96938" eaLnBrk="0" fontAlgn="base" hangingPunct="0">
              <a:spcBef>
                <a:spcPct val="0"/>
              </a:spcBef>
              <a:spcAft>
                <a:spcPct val="0"/>
              </a:spcAft>
              <a:defRPr sz="2400">
                <a:solidFill>
                  <a:schemeClr val="tx1"/>
                </a:solidFill>
                <a:latin typeface="Times New Roman" panose="02020603050405020304" pitchFamily="18" charset="0"/>
              </a:defRPr>
            </a:lvl9pPr>
          </a:lstStyle>
          <a:p>
            <a:fld id="{1EBB1295-BB8D-4D3A-9D9F-7AF0F96DCC5C}" type="slidenum">
              <a:rPr lang="en-US" altLang="en-US" sz="1200"/>
              <a:pPr/>
              <a:t>94</a:t>
            </a:fld>
            <a:endParaRPr lang="en-US" altLang="en-US" sz="1200"/>
          </a:p>
        </p:txBody>
      </p:sp>
      <p:sp>
        <p:nvSpPr>
          <p:cNvPr id="210947" name="Rectangle 2">
            <a:extLst>
              <a:ext uri="{FF2B5EF4-FFF2-40B4-BE49-F238E27FC236}">
                <a16:creationId xmlns:a16="http://schemas.microsoft.com/office/drawing/2014/main" id="{52AA0F8B-4406-4279-9A21-5B9902BEA2DA}"/>
              </a:ext>
            </a:extLst>
          </p:cNvPr>
          <p:cNvSpPr>
            <a:spLocks noGrp="1" noRot="1" noChangeAspect="1" noChangeArrowheads="1" noTextEdit="1"/>
          </p:cNvSpPr>
          <p:nvPr>
            <p:ph type="sldImg"/>
          </p:nvPr>
        </p:nvSpPr>
        <p:spPr>
          <a:ln/>
        </p:spPr>
      </p:sp>
      <p:sp>
        <p:nvSpPr>
          <p:cNvPr id="210948" name="Rectangle 3">
            <a:extLst>
              <a:ext uri="{FF2B5EF4-FFF2-40B4-BE49-F238E27FC236}">
                <a16:creationId xmlns:a16="http://schemas.microsoft.com/office/drawing/2014/main" id="{33E08F34-349F-482E-945B-FC85F144D09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847942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F5CEFB0D-6DB6-450D-981E-DB5B064ABC8F}" type="datetime1">
              <a:rPr lang="en-US" noProof="0" smtClean="0"/>
              <a:t>11/1/2023</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3" name="Subtitle 2"/>
          <p:cNvSpPr>
            <a:spLocks noGrp="1"/>
          </p:cNvSpPr>
          <p:nvPr>
            <p:ph type="subTitle" idx="1"/>
          </p:nvPr>
        </p:nvSpPr>
        <p:spPr>
          <a:xfrm>
            <a:off x="1212850" y="4508500"/>
            <a:ext cx="5118100" cy="1279652"/>
          </a:xfrm>
        </p:spPr>
        <p:txBody>
          <a:bodyPr lIns="91440" rIns="9144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2" name="Title 1"/>
          <p:cNvSpPr>
            <a:spLocks noGrp="1"/>
          </p:cNvSpPr>
          <p:nvPr>
            <p:ph type="ctrTitle"/>
          </p:nvPr>
        </p:nvSpPr>
        <p:spPr>
          <a:xfrm>
            <a:off x="1212850" y="2057400"/>
            <a:ext cx="5118100" cy="1929066"/>
          </a:xfrm>
        </p:spPr>
        <p:txBody>
          <a:bodyPr anchor="b">
            <a:noAutofit/>
          </a:bodyPr>
          <a:lstStyle>
            <a:lvl1pPr algn="l">
              <a:lnSpc>
                <a:spcPct val="90000"/>
              </a:lnSpc>
              <a:defRPr sz="5400" b="1" spc="-50" baseline="0">
                <a:solidFill>
                  <a:schemeClr val="bg1"/>
                </a:solidFill>
                <a:latin typeface="+mn-lt"/>
              </a:defRPr>
            </a:lvl1pPr>
          </a:lstStyle>
          <a:p>
            <a:r>
              <a:rPr lang="en-US" noProof="0"/>
              <a:t>Click to edit Master title style</a:t>
            </a:r>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786383"/>
            <a:ext cx="3068833" cy="2093975"/>
          </a:xfrm>
        </p:spPr>
        <p:txBody>
          <a:bodyPr anchor="b">
            <a:normAutofit/>
          </a:bodyPr>
          <a:lstStyle>
            <a:lvl1pPr>
              <a:lnSpc>
                <a:spcPct val="90000"/>
              </a:lnSpc>
              <a:defRPr sz="3600" b="0">
                <a:solidFill>
                  <a:srgbClr val="FFFFFF"/>
                </a:solidFill>
              </a:defRPr>
            </a:lvl1pPr>
          </a:lstStyle>
          <a:p>
            <a:r>
              <a:rPr lang="en-US" noProof="0"/>
              <a:t>Click to edit Master title style</a:t>
            </a:r>
          </a:p>
        </p:txBody>
      </p:sp>
      <p:sp>
        <p:nvSpPr>
          <p:cNvPr id="3" name="Content Placeholder 2"/>
          <p:cNvSpPr>
            <a:spLocks noGrp="1"/>
          </p:cNvSpPr>
          <p:nvPr>
            <p:ph idx="1"/>
          </p:nvPr>
        </p:nvSpPr>
        <p:spPr>
          <a:xfrm>
            <a:off x="5458984" y="812800"/>
            <a:ext cx="5713841" cy="486860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092200" y="3043050"/>
            <a:ext cx="3068832" cy="2638359"/>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3AB9C849-F1D8-4230-9F2F-9250D675BB2A}" type="datetime1">
              <a:rPr lang="en-US" noProof="0" smtClean="0"/>
              <a:t>11/1/2023</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F2DB7022-84E8-42F0-8AEA-ADED76AFD446}" type="datetime1">
              <a:rPr lang="en-US" smtClean="0"/>
              <a:t>11/1/2023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5458984" y="497808"/>
            <a:ext cx="5713841" cy="4868609"/>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8D4C0741-442A-4788-81DA-4F081D559C5A}" type="datetime1">
              <a:rPr lang="en-US" noProof="0" smtClean="0"/>
              <a:t>11/1/2023</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5" name="Rectangle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092200" y="1885125"/>
            <a:ext cx="3314700" cy="2093975"/>
          </a:xfrm>
        </p:spPr>
        <p:txBody>
          <a:bodyPr anchor="ctr">
            <a:normAutofit/>
          </a:bodyPr>
          <a:lstStyle>
            <a:lvl1pPr>
              <a:lnSpc>
                <a:spcPct val="90000"/>
              </a:lnSpc>
              <a:defRPr sz="4400" b="1">
                <a:solidFill>
                  <a:srgbClr val="FFFFFF"/>
                </a:solidFill>
                <a:latin typeface="+mn-lt"/>
              </a:defRPr>
            </a:lvl1pPr>
          </a:lstStyle>
          <a:p>
            <a:r>
              <a:rPr lang="en-US" noProof="0"/>
              <a:t>Click to edit Master title style</a:t>
            </a:r>
          </a:p>
        </p:txBody>
      </p:sp>
      <p:sp>
        <p:nvSpPr>
          <p:cNvPr id="18" name="Rectangle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bg1"/>
                </a:solidFill>
              </a:defRPr>
            </a:lvl1pPr>
          </a:lstStyle>
          <a:p>
            <a:r>
              <a:rPr lang="en-US" noProof="0"/>
              <a:t>Click icon to add picture</a:t>
            </a:r>
            <a:endParaRPr lang="en-US" noProof="0" dirty="0"/>
          </a:p>
        </p:txBody>
      </p:sp>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 name="Content Placeholder 2"/>
          <p:cNvSpPr>
            <a:spLocks noGrp="1"/>
          </p:cNvSpPr>
          <p:nvPr>
            <p:ph idx="1"/>
          </p:nvPr>
        </p:nvSpPr>
        <p:spPr>
          <a:xfrm>
            <a:off x="5458984" y="497808"/>
            <a:ext cx="5713841" cy="4868609"/>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470BDB9F-6784-464D-8ED7-29E60E2B21A9}" type="datetime1">
              <a:rPr lang="en-US" noProof="0" smtClean="0"/>
              <a:t>11/1/2023</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endParaRPr lang="en-US" noProof="0"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11/1/2023</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3068577" y="880375"/>
            <a:ext cx="6054846" cy="634336"/>
          </a:xfrm>
        </p:spPr>
        <p:txBody>
          <a:bodyPr anchor="ctr">
            <a:noAutofit/>
          </a:bodyPr>
          <a:lstStyle>
            <a:lvl1pPr algn="ctr">
              <a:lnSpc>
                <a:spcPct val="90000"/>
              </a:lnSpc>
              <a:defRPr sz="3600" b="1" i="0">
                <a:solidFill>
                  <a:schemeClr val="tx1">
                    <a:lumMod val="75000"/>
                    <a:lumOff val="25000"/>
                  </a:schemeClr>
                </a:solidFill>
                <a:latin typeface="+mn-lt"/>
              </a:defRPr>
            </a:lvl1pPr>
          </a:lstStyle>
          <a:p>
            <a:r>
              <a:rPr lang="en-US" noProof="0"/>
              <a:t>Click to edit Master title style</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E6BF20AA-C418-460A-B9CF-8F3DD94C436D}" type="datetime1">
              <a:rPr lang="en-US" noProof="0" smtClean="0"/>
              <a:t>11/1/2023</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9" name="Rectangle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 name="Rectangle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6473373" y="943430"/>
            <a:ext cx="4699452"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063F5CE0-F8B8-4EAA-822E-6451047E7D5F}" type="datetime1">
              <a:rPr lang="en-US" noProof="0" smtClean="0"/>
              <a:t>11/1/2023</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20" name="Rectangle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 name="Rectangle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6518529" y="943430"/>
            <a:ext cx="4654296"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21F8AE65-7CE3-49A8-B2CC-A5A64E5730FA}" type="datetime1">
              <a:rPr lang="en-US" noProof="0" smtClean="0"/>
              <a:t>11/1/2023</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Rectangle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solidFill>
        </p:spPr>
        <p:txBody>
          <a:bodyPr lIns="457200" tIns="45720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p:cNvSpPr>
            <a:spLocks noGrp="1"/>
          </p:cNvSpPr>
          <p:nvPr>
            <p:ph type="title"/>
          </p:nvPr>
        </p:nvSpPr>
        <p:spPr>
          <a:xfrm>
            <a:off x="1097279" y="4799362"/>
            <a:ext cx="10113645" cy="743682"/>
          </a:xfrm>
        </p:spPr>
        <p:txBody>
          <a:bodyPr tIns="0" bIns="0" anchor="b">
            <a:noAutofit/>
          </a:bodyPr>
          <a:lstStyle>
            <a:lvl1pPr algn="ctr">
              <a:defRPr sz="4400" b="1">
                <a:solidFill>
                  <a:srgbClr val="FFFFFF"/>
                </a:solidFill>
              </a:defRPr>
            </a:lvl1pPr>
          </a:lstStyle>
          <a:p>
            <a:r>
              <a:rPr lang="en-US" noProof="0"/>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B5046700-360D-4474-9946-7580E8968658}" type="datetime1">
              <a:rPr lang="en-US" noProof="0" smtClean="0"/>
              <a:t>11/1/2023</a:t>
            </a:fld>
            <a:endParaRPr lang="en-US" noProof="0" dirty="0"/>
          </a:p>
        </p:txBody>
      </p:sp>
      <p:sp>
        <p:nvSpPr>
          <p:cNvPr id="6" name="Footer Placeholder 5"/>
          <p:cNvSpPr>
            <a:spLocks noGrp="1"/>
          </p:cNvSpPr>
          <p:nvPr>
            <p:ph type="ftr" sz="quarter" idx="11"/>
          </p:nvPr>
        </p:nvSpPr>
        <p:spPr>
          <a:xfrm>
            <a:off x="1097279" y="6446838"/>
            <a:ext cx="6818262" cy="365125"/>
          </a:xfrm>
        </p:spPr>
        <p:txBody>
          <a:bodyPr/>
          <a:lstStyle>
            <a:lvl1pPr>
              <a:defRPr>
                <a:solidFill>
                  <a:schemeClr val="bg1"/>
                </a:solidFill>
              </a:defRPr>
            </a:lvl1pPr>
          </a:lstStyle>
          <a:p>
            <a:r>
              <a:rPr lang="en-US" noProof="0" dirty="0"/>
              <a:t>Footer</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A98EE3D-8CD1-4C3F-BD1C-C98C9596463C}" type="slidenum">
              <a:rPr lang="en-US" noProof="0" smtClean="0"/>
              <a:pPr/>
              <a:t>‹#›</a:t>
            </a:fld>
            <a:endParaRPr lang="en-US" noProof="0" dirty="0"/>
          </a:p>
        </p:txBody>
      </p:sp>
      <p:sp>
        <p:nvSpPr>
          <p:cNvPr id="9" name="Rectangle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42F667F3-A942-43B7-9681-6435F4941075}" type="datetime1">
              <a:rPr lang="en-US" smtClean="0"/>
              <a:t>11/1/2023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3" name="Parallélogramme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Rectangle 11">
            <a:extLst>
              <a:ext uri="{FF2B5EF4-FFF2-40B4-BE49-F238E27FC236}">
                <a16:creationId xmlns:a16="http://schemas.microsoft.com/office/drawing/2014/main" id="{A7C93D4F-3003-4D58-9AFB-356A0F800F42}"/>
              </a:ext>
            </a:extLst>
          </p:cNvPr>
          <p:cNvSpPr/>
          <p:nvPr userDrawn="1"/>
        </p:nvSpPr>
        <p:spPr>
          <a:xfrm>
            <a:off x="6394450" y="0"/>
            <a:ext cx="15392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666C8650-8C82-4FB0-9266-0148B376A8CE}" type="datetime1">
              <a:rPr lang="en-US" noProof="0" smtClean="0"/>
              <a:t>11/1/2023</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0" name="Picture Placeholder 9">
            <a:extLst>
              <a:ext uri="{FF2B5EF4-FFF2-40B4-BE49-F238E27FC236}">
                <a16:creationId xmlns:a16="http://schemas.microsoft.com/office/drawing/2014/main" id="{86028FDE-6655-4B55-B3B4-5B366034E8A8}"/>
              </a:ext>
            </a:extLst>
          </p:cNvPr>
          <p:cNvSpPr>
            <a:spLocks noGrp="1"/>
          </p:cNvSpPr>
          <p:nvPr>
            <p:ph type="pic" sz="quarter" idx="13"/>
          </p:nvPr>
        </p:nvSpPr>
        <p:spPr>
          <a:xfrm>
            <a:off x="0" y="0"/>
            <a:ext cx="6311900" cy="6858000"/>
          </a:xfrm>
        </p:spPr>
        <p:txBody>
          <a:bodyPr/>
          <a:lstStyle/>
          <a:p>
            <a:r>
              <a:rPr lang="en-US" noProof="0"/>
              <a:t>Click icon to add picture</a:t>
            </a:r>
            <a:endParaRPr lang="en-US" noProof="0" dirty="0"/>
          </a:p>
        </p:txBody>
      </p:sp>
      <p:sp>
        <p:nvSpPr>
          <p:cNvPr id="2" name="Title 1"/>
          <p:cNvSpPr>
            <a:spLocks noGrp="1"/>
          </p:cNvSpPr>
          <p:nvPr>
            <p:ph type="ctrTitle"/>
          </p:nvPr>
        </p:nvSpPr>
        <p:spPr>
          <a:xfrm>
            <a:off x="6629400" y="758952"/>
            <a:ext cx="4526280" cy="3227514"/>
          </a:xfrm>
        </p:spPr>
        <p:txBody>
          <a:bodyPr anchor="b">
            <a:normAutofit/>
          </a:bodyPr>
          <a:lstStyle>
            <a:lvl1pPr algn="l">
              <a:lnSpc>
                <a:spcPct val="90000"/>
              </a:lnSpc>
              <a:defRPr sz="6000" b="1" spc="-50" baseline="0">
                <a:solidFill>
                  <a:schemeClr val="accent1"/>
                </a:solidFill>
                <a:latin typeface="+mn-lt"/>
              </a:defRPr>
            </a:lvl1pPr>
          </a:lstStyle>
          <a:p>
            <a:r>
              <a:rPr lang="en-US" noProof="0"/>
              <a:t>Click to edit Master title style</a:t>
            </a:r>
          </a:p>
        </p:txBody>
      </p:sp>
      <p:sp>
        <p:nvSpPr>
          <p:cNvPr id="3" name="Subtitle 2"/>
          <p:cNvSpPr>
            <a:spLocks noGrp="1"/>
          </p:cNvSpPr>
          <p:nvPr>
            <p:ph type="subTitle" idx="1"/>
          </p:nvPr>
        </p:nvSpPr>
        <p:spPr>
          <a:xfrm>
            <a:off x="6632171" y="4508500"/>
            <a:ext cx="4526280" cy="1279652"/>
          </a:xfrm>
        </p:spPr>
        <p:txBody>
          <a:bodyPr lIns="91440" rIns="9144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11" name="Rectangle 10">
            <a:extLst>
              <a:ext uri="{FF2B5EF4-FFF2-40B4-BE49-F238E27FC236}">
                <a16:creationId xmlns:a16="http://schemas.microsoft.com/office/drawing/2014/main" id="{6D3E1BBA-670B-4CAE-B839-50ADB23DDBC6}"/>
              </a:ext>
            </a:extLst>
          </p:cNvPr>
          <p:cNvSpPr/>
          <p:nvPr userDrawn="1"/>
        </p:nvSpPr>
        <p:spPr>
          <a:xfrm>
            <a:off x="6311900" y="0"/>
            <a:ext cx="1539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346200"/>
            <a:ext cx="2448033" cy="4530725"/>
          </a:xfrm>
        </p:spPr>
        <p:txBody>
          <a:bodyPr vert="eaVert"/>
          <a:lstStyle/>
          <a:p>
            <a:r>
              <a:rPr lang="en-US" noProof="0"/>
              <a:t>Click to edit Master title style</a:t>
            </a:r>
          </a:p>
        </p:txBody>
      </p:sp>
      <p:sp>
        <p:nvSpPr>
          <p:cNvPr id="3" name="Vertical Text Placeholder 2"/>
          <p:cNvSpPr>
            <a:spLocks noGrp="1"/>
          </p:cNvSpPr>
          <p:nvPr>
            <p:ph type="body" orient="vert" idx="1"/>
          </p:nvPr>
        </p:nvSpPr>
        <p:spPr>
          <a:xfrm>
            <a:off x="1092200" y="1346200"/>
            <a:ext cx="7480300" cy="4530723"/>
          </a:xfrm>
        </p:spPr>
        <p:txBody>
          <a:bodyPr vert="eaVert" lIns="45720" tIns="0" rIns="45720" bIns="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5D576BB9-001A-4B59-8C51-603E71AE3226}" type="datetime1">
              <a:rPr lang="en-US" noProof="0" smtClean="0"/>
              <a:t>11/1/2023</a:t>
            </a:fld>
            <a:endParaRPr lang="en-US" noProof="0"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r>
              <a:rPr lang="en-US" noProof="0" dirty="0"/>
              <a:t>Footer</a:t>
            </a:r>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Rectangle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1529DE01-3159-42E8-9946-B3F7564EBC72}" type="datetime1">
              <a:rPr lang="en-US" smtClean="0"/>
              <a:t>11/1/2023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5" name="Parallélogramme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lvl1pPr>
              <a:defRPr>
                <a:solidFill>
                  <a:schemeClr val="tx1">
                    <a:lumMod val="75000"/>
                    <a:lumOff val="25000"/>
                  </a:schemeClr>
                </a:solidFill>
              </a:defRPr>
            </a:lvl1pPr>
          </a:lstStyle>
          <a:p>
            <a:fld id="{1A1FC6A6-F894-471F-8AA4-AE4112290279}" type="datetime1">
              <a:rPr lang="en-US" noProof="0" smtClean="0"/>
              <a:t>11/1/2023</a:t>
            </a:fld>
            <a:endParaRPr lang="en-US"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a:lstStyle/>
          <a:p>
            <a:r>
              <a:rPr lang="en-US" noProof="0"/>
              <a:t>Click icon to add picture</a:t>
            </a:r>
            <a:endParaRPr lang="en-US" noProof="0" dirty="0"/>
          </a:p>
        </p:txBody>
      </p:sp>
      <p:sp>
        <p:nvSpPr>
          <p:cNvPr id="13" name="Rectangle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2641599" y="3746500"/>
            <a:ext cx="8331202" cy="1308100"/>
          </a:xfrm>
        </p:spPr>
        <p:txBody>
          <a:bodyPr anchor="b" anchorCtr="0">
            <a:noAutofit/>
          </a:bodyPr>
          <a:lstStyle>
            <a:lvl1pPr>
              <a:lnSpc>
                <a:spcPct val="90000"/>
              </a:lnSpc>
              <a:defRPr sz="4800" b="1">
                <a:solidFill>
                  <a:schemeClr val="bg1"/>
                </a:solidFill>
                <a:latin typeface="+mn-lt"/>
              </a:defRPr>
            </a:lvl1pPr>
          </a:lstStyle>
          <a:p>
            <a:r>
              <a:rPr lang="en-US" noProof="0"/>
              <a:t>Click to edit Master title style</a:t>
            </a:r>
          </a:p>
        </p:txBody>
      </p:sp>
      <p:sp>
        <p:nvSpPr>
          <p:cNvPr id="3" name="Text Placeholder 2"/>
          <p:cNvSpPr>
            <a:spLocks noGrp="1"/>
          </p:cNvSpPr>
          <p:nvPr>
            <p:ph type="body" idx="1"/>
          </p:nvPr>
        </p:nvSpPr>
        <p:spPr>
          <a:xfrm>
            <a:off x="2641600" y="5219700"/>
            <a:ext cx="8331201" cy="586740"/>
          </a:xfrm>
        </p:spPr>
        <p:txBody>
          <a:bodyPr lIns="91440" rIns="9144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14" name="Rectangle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lvl1pPr>
              <a:defRPr>
                <a:solidFill>
                  <a:schemeClr val="tx1">
                    <a:lumMod val="75000"/>
                    <a:lumOff val="25000"/>
                  </a:schemeClr>
                </a:solidFill>
              </a:defRPr>
            </a:lvl1pPr>
          </a:lstStyle>
          <a:p>
            <a:fld id="{503D98FD-B63D-46E0-B974-EC5BBAC02E27}" type="datetime1">
              <a:rPr lang="en-US" noProof="0" smtClean="0"/>
              <a:t>11/1/2023</a:t>
            </a:fld>
            <a:endParaRPr lang="en-US"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a:lstStyle/>
          <a:p>
            <a:r>
              <a:rPr lang="en-US" noProof="0"/>
              <a:t>Click icon to add picture</a:t>
            </a:r>
            <a:endParaRPr lang="en-US" noProof="0" dirty="0"/>
          </a:p>
        </p:txBody>
      </p:sp>
      <p:sp>
        <p:nvSpPr>
          <p:cNvPr id="13" name="Rectangle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1930399" y="3746500"/>
            <a:ext cx="8331202" cy="1308100"/>
          </a:xfrm>
        </p:spPr>
        <p:txBody>
          <a:bodyPr anchor="b" anchorCtr="0">
            <a:noAutofit/>
          </a:bodyPr>
          <a:lstStyle>
            <a:lvl1pPr algn="ctr">
              <a:lnSpc>
                <a:spcPct val="90000"/>
              </a:lnSpc>
              <a:defRPr sz="4800" b="1">
                <a:solidFill>
                  <a:schemeClr val="bg1"/>
                </a:solidFill>
                <a:latin typeface="+mn-lt"/>
              </a:defRPr>
            </a:lvl1pPr>
          </a:lstStyle>
          <a:p>
            <a:r>
              <a:rPr lang="en-US" noProof="0"/>
              <a:t>Click to edit Master title style</a:t>
            </a:r>
          </a:p>
        </p:txBody>
      </p:sp>
      <p:sp>
        <p:nvSpPr>
          <p:cNvPr id="3" name="Text Placeholder 2"/>
          <p:cNvSpPr>
            <a:spLocks noGrp="1"/>
          </p:cNvSpPr>
          <p:nvPr>
            <p:ph type="body" idx="1"/>
          </p:nvPr>
        </p:nvSpPr>
        <p:spPr>
          <a:xfrm>
            <a:off x="1930400" y="5219700"/>
            <a:ext cx="8331201" cy="586740"/>
          </a:xfrm>
        </p:spPr>
        <p:txBody>
          <a:bodyPr lIns="91440" rIns="9144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14" name="Rectangle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7E74ECCD-A9BB-4C40-8999-9FDE0B2AF02D}" type="datetime1">
              <a:rPr lang="en-US" smtClean="0"/>
              <a:t>11/1/2023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dirty="0"/>
              <a:t>Footer</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86731"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395"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B9A11315-80A2-4A6F-99BC-2337EDBA509A}" type="datetime1">
              <a:rPr lang="en-US" smtClean="0"/>
              <a:t>11/1/2023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dirty="0"/>
              <a:t>Footer</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5323FCEE-D38D-4315-8661-B8B16CE6B114}" type="datetime1">
              <a:rPr lang="en-US" smtClean="0"/>
              <a:t>11/1/2023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dirty="0"/>
              <a:t>Footer</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Parallélogramme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lvl1pPr>
              <a:defRPr>
                <a:solidFill>
                  <a:schemeClr val="tx1">
                    <a:lumMod val="75000"/>
                    <a:lumOff val="25000"/>
                  </a:schemeClr>
                </a:solidFill>
              </a:defRPr>
            </a:lvl1pPr>
          </a:lstStyle>
          <a:p>
            <a:fld id="{27909053-E1DD-4959-BC7A-C98D3D2614DC}" type="datetime1">
              <a:rPr lang="en-US" noProof="0" smtClean="0"/>
              <a:t>11/1/2023</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élogramme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noProof="0"/>
              <a:t>Click to edit Master title style</a:t>
            </a:r>
          </a:p>
        </p:txBody>
      </p:sp>
      <p:sp>
        <p:nvSpPr>
          <p:cNvPr id="3" name="Text Placeholder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010F8E8D-DF54-49BE-BDBC-401B280C4E3C}" type="datetime1">
              <a:rPr lang="en-US" noProof="0" smtClean="0"/>
              <a:t>11/1/2023</a:t>
            </a:fld>
            <a:endParaRPr lang="en-US" noProof="0" dirty="0"/>
          </a:p>
        </p:txBody>
      </p:sp>
      <p:sp>
        <p:nvSpPr>
          <p:cNvPr id="5" name="Footer Placeholder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r>
              <a:rPr lang="en-US" noProof="0" dirty="0"/>
              <a:t>Footer</a:t>
            </a:r>
          </a:p>
        </p:txBody>
      </p:sp>
      <p:sp>
        <p:nvSpPr>
          <p:cNvPr id="6" name="Slide Number Placeholder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8" name="Rectangle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mtodd@mercuryadvisorygroup.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16.xml"/><Relationship Id="rId7" Type="http://schemas.openxmlformats.org/officeDocument/2006/relationships/diagramColors" Target="../diagrams/colors13.xml"/><Relationship Id="rId2" Type="http://schemas.openxmlformats.org/officeDocument/2006/relationships/slideLayout" Target="../slideLayouts/slideLayout10.xml"/><Relationship Id="rId1" Type="http://schemas.openxmlformats.org/officeDocument/2006/relationships/tags" Target="../tags/tag13.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0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104.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19.xml"/><Relationship Id="rId7" Type="http://schemas.openxmlformats.org/officeDocument/2006/relationships/diagramColors" Target="../diagrams/colors15.xml"/><Relationship Id="rId2" Type="http://schemas.openxmlformats.org/officeDocument/2006/relationships/slideLayout" Target="../slideLayouts/slideLayout10.xml"/><Relationship Id="rId1" Type="http://schemas.openxmlformats.org/officeDocument/2006/relationships/tags" Target="../tags/tag15.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05.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notesSlide" Target="../notesSlides/notesSlide20.xml"/><Relationship Id="rId7" Type="http://schemas.openxmlformats.org/officeDocument/2006/relationships/diagramColors" Target="../diagrams/colors16.xml"/><Relationship Id="rId2" Type="http://schemas.openxmlformats.org/officeDocument/2006/relationships/slideLayout" Target="../slideLayouts/slideLayout10.xml"/><Relationship Id="rId1" Type="http://schemas.openxmlformats.org/officeDocument/2006/relationships/tags" Target="../tags/tag16.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06.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notesSlide" Target="../notesSlides/notesSlide21.xml"/><Relationship Id="rId7" Type="http://schemas.openxmlformats.org/officeDocument/2006/relationships/diagramColors" Target="../diagrams/colors17.xml"/><Relationship Id="rId2" Type="http://schemas.openxmlformats.org/officeDocument/2006/relationships/slideLayout" Target="../slideLayouts/slideLayout10.xml"/><Relationship Id="rId1" Type="http://schemas.openxmlformats.org/officeDocument/2006/relationships/tags" Target="../tags/tag17.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107.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notesSlide" Target="../notesSlides/notesSlide22.xml"/><Relationship Id="rId7" Type="http://schemas.openxmlformats.org/officeDocument/2006/relationships/diagramColors" Target="../diagrams/colors18.xml"/><Relationship Id="rId2" Type="http://schemas.openxmlformats.org/officeDocument/2006/relationships/slideLayout" Target="../slideLayouts/slideLayout10.xml"/><Relationship Id="rId1" Type="http://schemas.openxmlformats.org/officeDocument/2006/relationships/tags" Target="../tags/tag18.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108.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notesSlide" Target="../notesSlides/notesSlide23.xml"/><Relationship Id="rId7" Type="http://schemas.openxmlformats.org/officeDocument/2006/relationships/diagramColors" Target="../diagrams/colors19.xml"/><Relationship Id="rId2" Type="http://schemas.openxmlformats.org/officeDocument/2006/relationships/slideLayout" Target="../slideLayouts/slideLayout11.xml"/><Relationship Id="rId1" Type="http://schemas.openxmlformats.org/officeDocument/2006/relationships/tags" Target="../tags/tag19.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notesSlide" Target="../notesSlides/notesSlide25.xml"/><Relationship Id="rId7" Type="http://schemas.openxmlformats.org/officeDocument/2006/relationships/diagramColors" Target="../diagrams/colors20.xml"/><Relationship Id="rId2" Type="http://schemas.openxmlformats.org/officeDocument/2006/relationships/slideLayout" Target="../slideLayouts/slideLayout10.xml"/><Relationship Id="rId1" Type="http://schemas.openxmlformats.org/officeDocument/2006/relationships/tags" Target="../tags/tag20.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111.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notesSlide" Target="../notesSlides/notesSlide26.xml"/><Relationship Id="rId7" Type="http://schemas.openxmlformats.org/officeDocument/2006/relationships/diagramColors" Target="../diagrams/colors21.xml"/><Relationship Id="rId2" Type="http://schemas.openxmlformats.org/officeDocument/2006/relationships/slideLayout" Target="../slideLayouts/slideLayout12.xml"/><Relationship Id="rId1" Type="http://schemas.openxmlformats.org/officeDocument/2006/relationships/tags" Target="../tags/tag21.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112.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notesSlide" Target="../notesSlides/notesSlide27.xml"/><Relationship Id="rId7" Type="http://schemas.openxmlformats.org/officeDocument/2006/relationships/diagramColors" Target="../diagrams/colors22.xml"/><Relationship Id="rId2" Type="http://schemas.openxmlformats.org/officeDocument/2006/relationships/slideLayout" Target="../slideLayouts/slideLayout12.xml"/><Relationship Id="rId1" Type="http://schemas.openxmlformats.org/officeDocument/2006/relationships/tags" Target="../tags/tag2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113.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notesSlide" Target="../notesSlides/notesSlide28.xml"/><Relationship Id="rId7" Type="http://schemas.openxmlformats.org/officeDocument/2006/relationships/diagramColors" Target="../diagrams/colors23.xml"/><Relationship Id="rId2" Type="http://schemas.openxmlformats.org/officeDocument/2006/relationships/slideLayout" Target="../slideLayouts/slideLayout10.xml"/><Relationship Id="rId1" Type="http://schemas.openxmlformats.org/officeDocument/2006/relationships/tags" Target="../tags/tag23.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114.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notesSlide" Target="../notesSlides/notesSlide29.xml"/><Relationship Id="rId7" Type="http://schemas.openxmlformats.org/officeDocument/2006/relationships/diagramColors" Target="../diagrams/colors24.xml"/><Relationship Id="rId2" Type="http://schemas.openxmlformats.org/officeDocument/2006/relationships/slideLayout" Target="../slideLayouts/slideLayout10.xml"/><Relationship Id="rId1" Type="http://schemas.openxmlformats.org/officeDocument/2006/relationships/tags" Target="../tags/tag24.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115.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notesSlide" Target="../notesSlides/notesSlide30.xml"/><Relationship Id="rId7" Type="http://schemas.openxmlformats.org/officeDocument/2006/relationships/diagramColors" Target="../diagrams/colors25.xml"/><Relationship Id="rId2" Type="http://schemas.openxmlformats.org/officeDocument/2006/relationships/slideLayout" Target="../slideLayouts/slideLayout10.xml"/><Relationship Id="rId1" Type="http://schemas.openxmlformats.org/officeDocument/2006/relationships/tags" Target="../tags/tag25.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116.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notesSlide" Target="../notesSlides/notesSlide31.xml"/><Relationship Id="rId7" Type="http://schemas.openxmlformats.org/officeDocument/2006/relationships/diagramColors" Target="../diagrams/colors26.xml"/><Relationship Id="rId2" Type="http://schemas.openxmlformats.org/officeDocument/2006/relationships/slideLayout" Target="../slideLayouts/slideLayout12.xml"/><Relationship Id="rId1" Type="http://schemas.openxmlformats.org/officeDocument/2006/relationships/tags" Target="../tags/tag26.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117.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notesSlide" Target="../notesSlides/notesSlide32.xml"/><Relationship Id="rId7" Type="http://schemas.openxmlformats.org/officeDocument/2006/relationships/diagramColors" Target="../diagrams/colors27.xml"/><Relationship Id="rId2" Type="http://schemas.openxmlformats.org/officeDocument/2006/relationships/slideLayout" Target="../slideLayouts/slideLayout10.xml"/><Relationship Id="rId1" Type="http://schemas.openxmlformats.org/officeDocument/2006/relationships/tags" Target="../tags/tag27.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0.xml"/><Relationship Id="rId1" Type="http://schemas.openxmlformats.org/officeDocument/2006/relationships/tags" Target="../tags/tag2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notesSlide" Target="../notesSlides/notesSlide34.xml"/><Relationship Id="rId7" Type="http://schemas.openxmlformats.org/officeDocument/2006/relationships/diagramColors" Target="../diagrams/colors28.xml"/><Relationship Id="rId2" Type="http://schemas.openxmlformats.org/officeDocument/2006/relationships/slideLayout" Target="../slideLayouts/slideLayout10.xml"/><Relationship Id="rId1" Type="http://schemas.openxmlformats.org/officeDocument/2006/relationships/tags" Target="../tags/tag29.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121.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notesSlide" Target="../notesSlides/notesSlide35.xml"/><Relationship Id="rId7" Type="http://schemas.openxmlformats.org/officeDocument/2006/relationships/diagramColors" Target="../diagrams/colors29.xml"/><Relationship Id="rId2" Type="http://schemas.openxmlformats.org/officeDocument/2006/relationships/slideLayout" Target="../slideLayouts/slideLayout12.xml"/><Relationship Id="rId1" Type="http://schemas.openxmlformats.org/officeDocument/2006/relationships/tags" Target="../tags/tag30.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123.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notesSlide" Target="../notesSlides/notesSlide37.xml"/><Relationship Id="rId7" Type="http://schemas.openxmlformats.org/officeDocument/2006/relationships/diagramColors" Target="../diagrams/colors30.xml"/><Relationship Id="rId2" Type="http://schemas.openxmlformats.org/officeDocument/2006/relationships/slideLayout" Target="../slideLayouts/slideLayout10.xml"/><Relationship Id="rId1" Type="http://schemas.openxmlformats.org/officeDocument/2006/relationships/tags" Target="../tags/tag32.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124.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notesSlide" Target="../notesSlides/notesSlide38.xml"/><Relationship Id="rId7" Type="http://schemas.openxmlformats.org/officeDocument/2006/relationships/diagramColors" Target="../diagrams/colors31.xml"/><Relationship Id="rId2" Type="http://schemas.openxmlformats.org/officeDocument/2006/relationships/slideLayout" Target="../slideLayouts/slideLayout10.xml"/><Relationship Id="rId1" Type="http://schemas.openxmlformats.org/officeDocument/2006/relationships/tags" Target="../tags/tag33.xml"/><Relationship Id="rId6" Type="http://schemas.openxmlformats.org/officeDocument/2006/relationships/diagramQuickStyle" Target="../diagrams/quickStyle31.xml"/><Relationship Id="rId5" Type="http://schemas.openxmlformats.org/officeDocument/2006/relationships/diagramLayout" Target="../diagrams/layout31.xml"/><Relationship Id="rId4" Type="http://schemas.openxmlformats.org/officeDocument/2006/relationships/diagramData" Target="../diagrams/data3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13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hyperlink" Target="https://www.lexology.com/hub/usa" TargetMode="Externa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10.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hyperlink" Target="https://nanonets.com/blog/document-indexing/#:~:text=The%20double%20key%20method%20is,metadata%20fields%20for%20the%20file" TargetMode="Externa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4.xml"/><Relationship Id="rId7" Type="http://schemas.openxmlformats.org/officeDocument/2006/relationships/diagramColors" Target="../diagrams/colors3.xm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5.xml"/><Relationship Id="rId7" Type="http://schemas.openxmlformats.org/officeDocument/2006/relationships/diagramColors" Target="../diagrams/colors4.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6.xml"/><Relationship Id="rId7" Type="http://schemas.openxmlformats.org/officeDocument/2006/relationships/diagramColors" Target="../diagrams/colors5.xml"/><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7.xml"/><Relationship Id="rId7" Type="http://schemas.openxmlformats.org/officeDocument/2006/relationships/diagramColors" Target="../diagrams/colors6.xml"/><Relationship Id="rId2" Type="http://schemas.openxmlformats.org/officeDocument/2006/relationships/slideLayout" Target="../slideLayouts/slideLayout10.xml"/><Relationship Id="rId1" Type="http://schemas.openxmlformats.org/officeDocument/2006/relationships/tags" Target="../tags/tag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9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9.xml"/><Relationship Id="rId7" Type="http://schemas.openxmlformats.org/officeDocument/2006/relationships/diagramColors" Target="../diagrams/colors7.xml"/><Relationship Id="rId2" Type="http://schemas.openxmlformats.org/officeDocument/2006/relationships/slideLayout" Target="../slideLayouts/slideLayout10.xml"/><Relationship Id="rId1" Type="http://schemas.openxmlformats.org/officeDocument/2006/relationships/tags" Target="../tags/tag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9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0.xml"/><Relationship Id="rId7" Type="http://schemas.openxmlformats.org/officeDocument/2006/relationships/diagramColors" Target="../diagrams/colors8.xml"/><Relationship Id="rId2" Type="http://schemas.openxmlformats.org/officeDocument/2006/relationships/slideLayout" Target="../slideLayouts/slideLayout10.xml"/><Relationship Id="rId1" Type="http://schemas.openxmlformats.org/officeDocument/2006/relationships/tags" Target="../tags/tag8.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9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11.xml"/><Relationship Id="rId7" Type="http://schemas.openxmlformats.org/officeDocument/2006/relationships/diagramColors" Target="../diagrams/colors9.xml"/><Relationship Id="rId2" Type="http://schemas.openxmlformats.org/officeDocument/2006/relationships/slideLayout" Target="../slideLayouts/slideLayout10.xml"/><Relationship Id="rId1" Type="http://schemas.openxmlformats.org/officeDocument/2006/relationships/tags" Target="../tags/tag9.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9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12.xml"/><Relationship Id="rId7" Type="http://schemas.openxmlformats.org/officeDocument/2006/relationships/diagramColors" Target="../diagrams/colors10.xml"/><Relationship Id="rId2" Type="http://schemas.openxmlformats.org/officeDocument/2006/relationships/slideLayout" Target="../slideLayouts/slideLayout10.xml"/><Relationship Id="rId1" Type="http://schemas.openxmlformats.org/officeDocument/2006/relationships/tags" Target="../tags/tag10.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9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13.xml"/><Relationship Id="rId7" Type="http://schemas.openxmlformats.org/officeDocument/2006/relationships/diagramColors" Target="../diagrams/colors11.xml"/><Relationship Id="rId2" Type="http://schemas.openxmlformats.org/officeDocument/2006/relationships/slideLayout" Target="../slideLayouts/slideLayout10.xml"/><Relationship Id="rId1" Type="http://schemas.openxmlformats.org/officeDocument/2006/relationships/tags" Target="../tags/tag1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99.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14.xml"/><Relationship Id="rId7" Type="http://schemas.openxmlformats.org/officeDocument/2006/relationships/diagramColors" Target="../diagrams/colors12.xml"/><Relationship Id="rId2" Type="http://schemas.openxmlformats.org/officeDocument/2006/relationships/slideLayout" Target="../slideLayouts/slideLayout10.xml"/><Relationship Id="rId1" Type="http://schemas.openxmlformats.org/officeDocument/2006/relationships/tags" Target="../tags/tag1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oup of people talking">
            <a:extLst>
              <a:ext uri="{FF2B5EF4-FFF2-40B4-BE49-F238E27FC236}">
                <a16:creationId xmlns:a16="http://schemas.microsoft.com/office/drawing/2014/main" id="{C7D5F6B1-1228-4C2A-AE2C-950C34054CE4}"/>
              </a:ext>
            </a:extLst>
          </p:cNvPr>
          <p:cNvPicPr>
            <a:picLocks noGrp="1" noChangeAspect="1"/>
          </p:cNvPicPr>
          <p:nvPr>
            <p:ph type="pic" sz="quarter" idx="13"/>
          </p:nvPr>
        </p:nvPicPr>
        <p:blipFill rotWithShape="1">
          <a:blip r:embed="rId3" cstate="print">
            <a:grayscl/>
            <a:extLst>
              <a:ext uri="{28A0092B-C50C-407E-A947-70E740481C1C}">
                <a14:useLocalDpi xmlns:a14="http://schemas.microsoft.com/office/drawing/2010/main" val="0"/>
              </a:ext>
            </a:extLst>
          </a:blip>
          <a:srcRect/>
          <a:stretch/>
        </p:blipFill>
        <p:spPr>
          <a:xfrm>
            <a:off x="0" y="0"/>
            <a:ext cx="6311900" cy="6858000"/>
          </a:xfrm>
        </p:spPr>
      </p:pic>
      <p:sp>
        <p:nvSpPr>
          <p:cNvPr id="3" name="Title 2">
            <a:extLst>
              <a:ext uri="{FF2B5EF4-FFF2-40B4-BE49-F238E27FC236}">
                <a16:creationId xmlns:a16="http://schemas.microsoft.com/office/drawing/2014/main" id="{A017FF9C-6A7E-4A79-81BB-438E8EA9676A}"/>
              </a:ext>
              <a:ext uri="{C183D7F6-B498-43B3-948B-1728B52AA6E4}">
                <adec:decorative xmlns:adec="http://schemas.microsoft.com/office/drawing/2017/decorative" val="0"/>
              </a:ext>
            </a:extLst>
          </p:cNvPr>
          <p:cNvSpPr>
            <a:spLocks noGrp="1"/>
          </p:cNvSpPr>
          <p:nvPr>
            <p:ph type="ctrTitle"/>
          </p:nvPr>
        </p:nvSpPr>
        <p:spPr>
          <a:xfrm>
            <a:off x="6632171" y="735743"/>
            <a:ext cx="5039876" cy="3227514"/>
          </a:xfrm>
        </p:spPr>
        <p:txBody>
          <a:bodyPr>
            <a:normAutofit/>
          </a:bodyPr>
          <a:lstStyle/>
          <a:p>
            <a:r>
              <a:rPr lang="en-US" sz="5400" dirty="0">
                <a:solidFill>
                  <a:srgbClr val="FF0000"/>
                </a:solidFill>
              </a:rPr>
              <a:t>Contracted Reimbursement Training</a:t>
            </a:r>
          </a:p>
        </p:txBody>
      </p:sp>
      <p:sp>
        <p:nvSpPr>
          <p:cNvPr id="4" name="Subtitle 3">
            <a:extLst>
              <a:ext uri="{FF2B5EF4-FFF2-40B4-BE49-F238E27FC236}">
                <a16:creationId xmlns:a16="http://schemas.microsoft.com/office/drawing/2014/main" id="{FFFB5E3C-FE17-44EA-B59B-183125D08F7C}"/>
              </a:ext>
            </a:extLst>
          </p:cNvPr>
          <p:cNvSpPr>
            <a:spLocks noGrp="1"/>
          </p:cNvSpPr>
          <p:nvPr>
            <p:ph type="subTitle" idx="1"/>
          </p:nvPr>
        </p:nvSpPr>
        <p:spPr>
          <a:xfrm>
            <a:off x="6632170" y="4508500"/>
            <a:ext cx="4950229" cy="1279652"/>
          </a:xfrm>
        </p:spPr>
        <p:txBody>
          <a:bodyPr>
            <a:noAutofit/>
          </a:bodyPr>
          <a:lstStyle/>
          <a:p>
            <a:r>
              <a:rPr lang="en-US" sz="1800" dirty="0">
                <a:latin typeface="+mj-lt"/>
              </a:rPr>
              <a:t>With </a:t>
            </a:r>
          </a:p>
          <a:p>
            <a:r>
              <a:rPr lang="en-US" sz="1800" dirty="0">
                <a:latin typeface="+mj-lt"/>
              </a:rPr>
              <a:t>Maria Todd PhD MHA</a:t>
            </a:r>
          </a:p>
          <a:p>
            <a:r>
              <a:rPr lang="en-US" sz="1800" dirty="0">
                <a:latin typeface="+mj-lt"/>
                <a:hlinkClick r:id="rId4"/>
              </a:rPr>
              <a:t>mtodd@mercuryadvisorygroup.com</a:t>
            </a:r>
            <a:endParaRPr lang="en-US" sz="1800" dirty="0">
              <a:latin typeface="+mj-lt"/>
            </a:endParaRPr>
          </a:p>
          <a:p>
            <a:r>
              <a:rPr lang="en-US" sz="1800" dirty="0">
                <a:latin typeface="+mj-lt"/>
              </a:rPr>
              <a:t>linkedin.com/in/mariatodd/</a:t>
            </a:r>
          </a:p>
        </p:txBody>
      </p:sp>
      <p:sp>
        <p:nvSpPr>
          <p:cNvPr id="5" name="TextBox 4">
            <a:extLst>
              <a:ext uri="{FF2B5EF4-FFF2-40B4-BE49-F238E27FC236}">
                <a16:creationId xmlns:a16="http://schemas.microsoft.com/office/drawing/2014/main" id="{5E3A4CF6-ADF0-44A9-0618-22C55CB551E8}"/>
              </a:ext>
            </a:extLst>
          </p:cNvPr>
          <p:cNvSpPr txBox="1"/>
          <p:nvPr/>
        </p:nvSpPr>
        <p:spPr>
          <a:xfrm>
            <a:off x="2493901" y="551077"/>
            <a:ext cx="6131858" cy="369332"/>
          </a:xfrm>
          <a:prstGeom prst="rect">
            <a:avLst/>
          </a:prstGeom>
          <a:noFill/>
        </p:spPr>
        <p:txBody>
          <a:bodyPr wrap="square">
            <a:spAutoFit/>
          </a:bodyPr>
          <a:lstStyle/>
          <a:p>
            <a:r>
              <a:rPr lang="en-US" sz="1800" dirty="0">
                <a:latin typeface="+mj-lt"/>
              </a:rPr>
              <a:t>November 2-3, 2023 - Nashville, TN</a:t>
            </a:r>
          </a:p>
        </p:txBody>
      </p:sp>
    </p:spTree>
    <p:extLst>
      <p:ext uri="{BB962C8B-B14F-4D97-AF65-F5344CB8AC3E}">
        <p14:creationId xmlns:p14="http://schemas.microsoft.com/office/powerpoint/2010/main" val="4172296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D86005-7062-6B63-8FAD-8871AF573A50}"/>
              </a:ext>
            </a:extLst>
          </p:cNvPr>
          <p:cNvSpPr>
            <a:spLocks noGrp="1"/>
          </p:cNvSpPr>
          <p:nvPr>
            <p:ph idx="1"/>
          </p:nvPr>
        </p:nvSpPr>
        <p:spPr/>
        <p:txBody>
          <a:bodyPr/>
          <a:lstStyle/>
          <a:p>
            <a:pPr lvl="0" rtl="0"/>
            <a:r>
              <a:rPr lang="en-US" sz="2000" dirty="0"/>
              <a:t>Silent PPO</a:t>
            </a:r>
          </a:p>
          <a:p>
            <a:pPr lvl="0" rtl="0"/>
            <a:r>
              <a:rPr lang="en-US" sz="2000" dirty="0"/>
              <a:t>White Space Management</a:t>
            </a:r>
          </a:p>
          <a:p>
            <a:pPr lvl="0" rtl="0"/>
            <a:r>
              <a:rPr lang="en-US" sz="2000" dirty="0"/>
              <a:t>Continuous Discount Arrangements</a:t>
            </a:r>
          </a:p>
          <a:p>
            <a:pPr lvl="0" rtl="0"/>
            <a:r>
              <a:rPr lang="en-US" sz="2000" dirty="0"/>
              <a:t>Single Case Agreements</a:t>
            </a:r>
          </a:p>
          <a:p>
            <a:endParaRPr lang="en-US" dirty="0"/>
          </a:p>
        </p:txBody>
      </p:sp>
      <p:sp>
        <p:nvSpPr>
          <p:cNvPr id="3" name="Title 2">
            <a:extLst>
              <a:ext uri="{FF2B5EF4-FFF2-40B4-BE49-F238E27FC236}">
                <a16:creationId xmlns:a16="http://schemas.microsoft.com/office/drawing/2014/main" id="{937A3574-02EB-13CE-CB15-386BB6BFA07A}"/>
              </a:ext>
            </a:extLst>
          </p:cNvPr>
          <p:cNvSpPr>
            <a:spLocks noGrp="1"/>
          </p:cNvSpPr>
          <p:nvPr>
            <p:ph type="title"/>
          </p:nvPr>
        </p:nvSpPr>
        <p:spPr/>
        <p:txBody>
          <a:bodyPr/>
          <a:lstStyle/>
          <a:p>
            <a:r>
              <a:rPr lang="en-US" dirty="0"/>
              <a:t>Controlling Access to Discounts</a:t>
            </a:r>
          </a:p>
        </p:txBody>
      </p:sp>
    </p:spTree>
    <p:extLst>
      <p:ext uri="{BB962C8B-B14F-4D97-AF65-F5344CB8AC3E}">
        <p14:creationId xmlns:p14="http://schemas.microsoft.com/office/powerpoint/2010/main" val="14830315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02BBFF-182E-8259-737D-EB3671A87C47}"/>
              </a:ext>
            </a:extLst>
          </p:cNvPr>
          <p:cNvPicPr>
            <a:picLocks noChangeAspect="1"/>
          </p:cNvPicPr>
          <p:nvPr/>
        </p:nvPicPr>
        <p:blipFill rotWithShape="1">
          <a:blip r:embed="rId3">
            <a:duotone>
              <a:schemeClr val="accent1">
                <a:shade val="45000"/>
                <a:satMod val="135000"/>
              </a:schemeClr>
              <a:prstClr val="white"/>
            </a:duotone>
          </a:blip>
          <a:srcRect l="33503"/>
          <a:stretch/>
        </p:blipFill>
        <p:spPr>
          <a:xfrm>
            <a:off x="20" y="-391876"/>
            <a:ext cx="6311880" cy="6857990"/>
          </a:xfrm>
          <a:prstGeom prst="rect">
            <a:avLst/>
          </a:prstGeom>
          <a:noFill/>
        </p:spPr>
      </p:pic>
      <p:sp>
        <p:nvSpPr>
          <p:cNvPr id="2" name="Title 1">
            <a:extLst>
              <a:ext uri="{FF2B5EF4-FFF2-40B4-BE49-F238E27FC236}">
                <a16:creationId xmlns:a16="http://schemas.microsoft.com/office/drawing/2014/main" id="{E05A4C12-9CFA-4A51-B4A0-FEAB4749D332}"/>
              </a:ext>
            </a:extLst>
          </p:cNvPr>
          <p:cNvSpPr>
            <a:spLocks noGrp="1"/>
          </p:cNvSpPr>
          <p:nvPr>
            <p:ph type="title"/>
          </p:nvPr>
        </p:nvSpPr>
        <p:spPr>
          <a:xfrm>
            <a:off x="6311899" y="3746500"/>
            <a:ext cx="4660901" cy="1308100"/>
          </a:xfrm>
        </p:spPr>
        <p:txBody>
          <a:bodyPr anchor="b">
            <a:normAutofit fontScale="90000"/>
          </a:bodyPr>
          <a:lstStyle/>
          <a:p>
            <a:pPr>
              <a:defRPr/>
            </a:pPr>
            <a:r>
              <a:rPr lang="en-US" sz="4400" dirty="0"/>
              <a:t>Contracting for Your Reimbursement</a:t>
            </a:r>
          </a:p>
        </p:txBody>
      </p:sp>
      <p:sp>
        <p:nvSpPr>
          <p:cNvPr id="4" name="Slide Number Placeholder 3" hidden="1">
            <a:extLst>
              <a:ext uri="{FF2B5EF4-FFF2-40B4-BE49-F238E27FC236}">
                <a16:creationId xmlns:a16="http://schemas.microsoft.com/office/drawing/2014/main" id="{EC875653-958B-492D-9A52-C580C9FDF294}"/>
              </a:ext>
            </a:extLst>
          </p:cNvPr>
          <p:cNvSpPr>
            <a:spLocks noGrp="1"/>
          </p:cNvSpPr>
          <p:nvPr>
            <p:ph type="sldNum" sz="quarter" idx="12"/>
          </p:nvPr>
        </p:nvSpPr>
        <p:spPr/>
        <p:txBody>
          <a:bodyPr>
            <a:norm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spcAft>
                <a:spcPts val="600"/>
              </a:spcAft>
            </a:pPr>
            <a:r>
              <a:rPr lang="en-US" altLang="en-US" sz="300">
                <a:solidFill>
                  <a:srgbClr val="FFFFFF"/>
                </a:solidFill>
              </a:rPr>
              <a:t>© HealthPro Consulting, Inc. All Rights Reserved.</a:t>
            </a:r>
          </a:p>
          <a:p>
            <a:pPr eaLnBrk="1" hangingPunct="1">
              <a:lnSpc>
                <a:spcPct val="80000"/>
              </a:lnSpc>
              <a:spcAft>
                <a:spcPts val="600"/>
              </a:spcAft>
            </a:pPr>
            <a:r>
              <a:rPr lang="en-US" altLang="en-US" sz="300">
                <a:solidFill>
                  <a:srgbClr val="FFFFFF"/>
                </a:solidFill>
              </a:rPr>
              <a:t>Page </a:t>
            </a:r>
            <a:fld id="{5AD50247-F1D8-45B0-8584-0360A0AFE37E}" type="slidenum">
              <a:rPr lang="en-US" altLang="en-US" sz="300">
                <a:solidFill>
                  <a:srgbClr val="FFFFFF"/>
                </a:solidFill>
              </a:rPr>
              <a:pPr eaLnBrk="1" hangingPunct="1">
                <a:lnSpc>
                  <a:spcPct val="80000"/>
                </a:lnSpc>
                <a:spcAft>
                  <a:spcPts val="600"/>
                </a:spcAft>
              </a:pPr>
              <a:t>100</a:t>
            </a:fld>
            <a:r>
              <a:rPr lang="en-US" altLang="en-US" sz="300">
                <a:solidFill>
                  <a:srgbClr val="FFFFFF"/>
                </a:solidFill>
              </a:rPr>
              <a:t> </a:t>
            </a:r>
          </a:p>
        </p:txBody>
      </p:sp>
    </p:spTree>
    <p:extLst>
      <p:ext uri="{BB962C8B-B14F-4D97-AF65-F5344CB8AC3E}">
        <p14:creationId xmlns:p14="http://schemas.microsoft.com/office/powerpoint/2010/main" val="15310656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2">
            <a:extLst>
              <a:ext uri="{FF2B5EF4-FFF2-40B4-BE49-F238E27FC236}">
                <a16:creationId xmlns:a16="http://schemas.microsoft.com/office/drawing/2014/main" id="{25DD381C-C930-44E0-98E8-A18F1E1E63A0}"/>
              </a:ext>
            </a:extLst>
          </p:cNvPr>
          <p:cNvSpPr>
            <a:spLocks noGrp="1" noChangeArrowheads="1"/>
          </p:cNvSpPr>
          <p:nvPr>
            <p:ph type="title"/>
          </p:nvPr>
        </p:nvSpPr>
        <p:spPr>
          <a:xfrm>
            <a:off x="1092200" y="786383"/>
            <a:ext cx="3068833" cy="2093975"/>
          </a:xfrm>
        </p:spPr>
        <p:txBody>
          <a:bodyPr anchor="b">
            <a:normAutofit/>
          </a:bodyPr>
          <a:lstStyle/>
          <a:p>
            <a:pPr>
              <a:defRPr/>
            </a:pPr>
            <a:r>
              <a:rPr lang="en-US"/>
              <a:t>General Fee Increases</a:t>
            </a:r>
          </a:p>
        </p:txBody>
      </p:sp>
      <p:graphicFrame>
        <p:nvGraphicFramePr>
          <p:cNvPr id="5" name="Diagram 4">
            <a:extLst>
              <a:ext uri="{FF2B5EF4-FFF2-40B4-BE49-F238E27FC236}">
                <a16:creationId xmlns:a16="http://schemas.microsoft.com/office/drawing/2014/main" id="{0FE4809A-B624-48EC-AD97-8F13CF773E36}"/>
              </a:ext>
            </a:extLst>
          </p:cNvPr>
          <p:cNvGraphicFramePr/>
          <p:nvPr>
            <p:extLst>
              <p:ext uri="{D42A27DB-BD31-4B8C-83A1-F6EECF244321}">
                <p14:modId xmlns:p14="http://schemas.microsoft.com/office/powerpoint/2010/main" val="1387445058"/>
              </p:ext>
            </p:extLst>
          </p:nvPr>
        </p:nvGraphicFramePr>
        <p:xfrm>
          <a:off x="5458984" y="812800"/>
          <a:ext cx="5713841" cy="4868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42113968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E1387-15B5-4AF5-B06C-25185FB7969B}"/>
              </a:ext>
            </a:extLst>
          </p:cNvPr>
          <p:cNvSpPr>
            <a:spLocks noGrp="1"/>
          </p:cNvSpPr>
          <p:nvPr>
            <p:ph type="title"/>
          </p:nvPr>
        </p:nvSpPr>
        <p:spPr>
          <a:xfrm>
            <a:off x="1092200" y="786383"/>
            <a:ext cx="3068833" cy="2093975"/>
          </a:xfrm>
        </p:spPr>
        <p:txBody>
          <a:bodyPr vert="horz" lIns="91440" tIns="45720" rIns="91440" bIns="45720" rtlCol="0" anchor="b">
            <a:normAutofit/>
          </a:bodyPr>
          <a:lstStyle/>
          <a:p>
            <a:pPr>
              <a:defRPr/>
            </a:pPr>
            <a:r>
              <a:rPr lang="en-US" b="0" kern="1200" spc="-50" baseline="0">
                <a:latin typeface="+mn-lt"/>
                <a:ea typeface="+mj-ea"/>
                <a:cs typeface="+mj-cs"/>
              </a:rPr>
              <a:t>Usual and Customary Fees</a:t>
            </a:r>
          </a:p>
        </p:txBody>
      </p:sp>
      <p:sp>
        <p:nvSpPr>
          <p:cNvPr id="109574" name="Rectangle 5">
            <a:extLst>
              <a:ext uri="{FF2B5EF4-FFF2-40B4-BE49-F238E27FC236}">
                <a16:creationId xmlns:a16="http://schemas.microsoft.com/office/drawing/2014/main" id="{433FC9AB-C9C1-4FCE-97EC-F05FFB945679}"/>
              </a:ext>
            </a:extLst>
          </p:cNvPr>
          <p:cNvSpPr>
            <a:spLocks noChangeArrowheads="1"/>
          </p:cNvSpPr>
          <p:nvPr/>
        </p:nvSpPr>
        <p:spPr bwMode="auto">
          <a:xfrm>
            <a:off x="1092200" y="3043050"/>
            <a:ext cx="3068832" cy="2638359"/>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1200"/>
              </a:spcBef>
              <a:spcAft>
                <a:spcPts val="200"/>
              </a:spcAft>
              <a:buClr>
                <a:schemeClr val="accent1"/>
              </a:buClr>
              <a:buSzPct val="100000"/>
            </a:pPr>
            <a:r>
              <a:rPr lang="en-US" altLang="en-US" sz="1800" i="1" kern="1200" dirty="0">
                <a:solidFill>
                  <a:srgbClr val="FFFFFF"/>
                </a:solidFill>
                <a:latin typeface="+mn-lt"/>
                <a:ea typeface="+mn-ea"/>
                <a:cs typeface="+mn-cs"/>
              </a:rPr>
              <a:t>* Reference standard: HIAA, MDR, RBRVS, McGraw Hill, </a:t>
            </a:r>
            <a:r>
              <a:rPr lang="en-US" altLang="en-US" sz="1800" i="1" kern="1200">
                <a:solidFill>
                  <a:srgbClr val="FFFFFF"/>
                </a:solidFill>
                <a:latin typeface="+mn-lt"/>
                <a:ea typeface="+mn-ea"/>
                <a:cs typeface="+mn-cs"/>
              </a:rPr>
              <a:t>Ingenix</a:t>
            </a:r>
            <a:r>
              <a:rPr lang="en-US" altLang="en-US" sz="1800" i="1" kern="1200" dirty="0">
                <a:solidFill>
                  <a:srgbClr val="FFFFFF"/>
                </a:solidFill>
                <a:latin typeface="+mn-lt"/>
                <a:ea typeface="+mn-ea"/>
                <a:cs typeface="+mn-cs"/>
              </a:rPr>
              <a:t>, 3M, or some other standard that is mutually agreed upon.</a:t>
            </a:r>
          </a:p>
        </p:txBody>
      </p:sp>
      <p:graphicFrame>
        <p:nvGraphicFramePr>
          <p:cNvPr id="5" name="Content Placeholder 4">
            <a:extLst>
              <a:ext uri="{FF2B5EF4-FFF2-40B4-BE49-F238E27FC236}">
                <a16:creationId xmlns:a16="http://schemas.microsoft.com/office/drawing/2014/main" id="{DD961890-3410-46FA-9063-A284DA9BF8C4}"/>
              </a:ext>
            </a:extLst>
          </p:cNvPr>
          <p:cNvGraphicFramePr>
            <a:graphicFrameLocks/>
          </p:cNvGraphicFramePr>
          <p:nvPr>
            <p:extLst>
              <p:ext uri="{D42A27DB-BD31-4B8C-83A1-F6EECF244321}">
                <p14:modId xmlns:p14="http://schemas.microsoft.com/office/powerpoint/2010/main" val="775470042"/>
              </p:ext>
            </p:extLst>
          </p:nvPr>
        </p:nvGraphicFramePr>
        <p:xfrm>
          <a:off x="5458984" y="812800"/>
          <a:ext cx="5713841" cy="4868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60803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40" name="Rectangle 39">
            <a:extLst>
              <a:ext uri="{FF2B5EF4-FFF2-40B4-BE49-F238E27FC236}">
                <a16:creationId xmlns:a16="http://schemas.microsoft.com/office/drawing/2014/main" id="{6618BF2E-C51F-4F03-BEF1-ED10683815BC}"/>
              </a:ext>
            </a:extLst>
          </p:cNvPr>
          <p:cNvSpPr>
            <a:spLocks noGrp="1" noChangeArrowheads="1"/>
          </p:cNvSpPr>
          <p:nvPr>
            <p:ph type="title"/>
          </p:nvPr>
        </p:nvSpPr>
        <p:spPr>
          <a:xfrm>
            <a:off x="1092200" y="786383"/>
            <a:ext cx="3068833" cy="2093975"/>
          </a:xfrm>
        </p:spPr>
        <p:txBody>
          <a:bodyPr vert="horz" lIns="91440" tIns="45720" rIns="91440" bIns="45720" rtlCol="0" anchor="b">
            <a:normAutofit/>
          </a:bodyPr>
          <a:lstStyle/>
          <a:p>
            <a:pPr>
              <a:defRPr/>
            </a:pPr>
            <a:r>
              <a:rPr lang="en-US" b="0" kern="1200" spc="-50" baseline="0" dirty="0">
                <a:latin typeface="+mn-lt"/>
                <a:ea typeface="+mj-ea"/>
                <a:cs typeface="+mj-cs"/>
              </a:rPr>
              <a:t>Maria’s Fee Schedule Checklist</a:t>
            </a:r>
          </a:p>
        </p:txBody>
      </p:sp>
      <p:graphicFrame>
        <p:nvGraphicFramePr>
          <p:cNvPr id="98306" name="Group 2">
            <a:extLst>
              <a:ext uri="{FF2B5EF4-FFF2-40B4-BE49-F238E27FC236}">
                <a16:creationId xmlns:a16="http://schemas.microsoft.com/office/drawing/2014/main" id="{4FB2EB7F-A16D-409D-9BC3-22543652DB87}"/>
              </a:ext>
            </a:extLst>
          </p:cNvPr>
          <p:cNvGraphicFramePr>
            <a:graphicFrameLocks noGrp="1"/>
          </p:cNvGraphicFramePr>
          <p:nvPr>
            <p:ph idx="1"/>
            <p:extLst>
              <p:ext uri="{D42A27DB-BD31-4B8C-83A1-F6EECF244321}">
                <p14:modId xmlns:p14="http://schemas.microsoft.com/office/powerpoint/2010/main" val="4048746861"/>
              </p:ext>
            </p:extLst>
          </p:nvPr>
        </p:nvGraphicFramePr>
        <p:xfrm>
          <a:off x="5458984" y="1090502"/>
          <a:ext cx="5713843" cy="4523952"/>
        </p:xfrm>
        <a:graphic>
          <a:graphicData uri="http://schemas.openxmlformats.org/drawingml/2006/table">
            <a:tbl>
              <a:tblPr firstRow="1" bandRow="1">
                <a:effectLst>
                  <a:innerShdw blurRad="63500" dist="50800" dir="13500000">
                    <a:prstClr val="black">
                      <a:alpha val="50000"/>
                    </a:prstClr>
                  </a:innerShdw>
                </a:effectLst>
                <a:tableStyleId>{284E427A-3D55-4303-BF80-6455036E1DE7}</a:tableStyleId>
              </a:tblPr>
              <a:tblGrid>
                <a:gridCol w="2748502">
                  <a:extLst>
                    <a:ext uri="{9D8B030D-6E8A-4147-A177-3AD203B41FA5}">
                      <a16:colId xmlns:a16="http://schemas.microsoft.com/office/drawing/2014/main" val="20000"/>
                    </a:ext>
                  </a:extLst>
                </a:gridCol>
                <a:gridCol w="774417">
                  <a:extLst>
                    <a:ext uri="{9D8B030D-6E8A-4147-A177-3AD203B41FA5}">
                      <a16:colId xmlns:a16="http://schemas.microsoft.com/office/drawing/2014/main" val="20001"/>
                    </a:ext>
                  </a:extLst>
                </a:gridCol>
                <a:gridCol w="574618">
                  <a:extLst>
                    <a:ext uri="{9D8B030D-6E8A-4147-A177-3AD203B41FA5}">
                      <a16:colId xmlns:a16="http://schemas.microsoft.com/office/drawing/2014/main" val="20002"/>
                    </a:ext>
                  </a:extLst>
                </a:gridCol>
                <a:gridCol w="1616306">
                  <a:extLst>
                    <a:ext uri="{9D8B030D-6E8A-4147-A177-3AD203B41FA5}">
                      <a16:colId xmlns:a16="http://schemas.microsoft.com/office/drawing/2014/main" val="20003"/>
                    </a:ext>
                  </a:extLst>
                </a:gridCol>
              </a:tblGrid>
              <a:tr h="6295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a:ln>
                            <a:noFill/>
                          </a:ln>
                          <a:effectLst/>
                          <a:latin typeface="Arial Narrow" pitchFamily="34" charset="0"/>
                        </a:rPr>
                        <a:t>Outpatient Diagnostic</a:t>
                      </a:r>
                      <a:br>
                        <a:rPr kumimoji="0" lang="en-US" sz="1100" u="none" strike="noStrike" cap="none" normalizeH="0" baseline="0">
                          <a:ln>
                            <a:noFill/>
                          </a:ln>
                          <a:effectLst/>
                          <a:latin typeface="Arial Narrow" pitchFamily="34" charset="0"/>
                        </a:rPr>
                      </a:br>
                      <a:r>
                        <a:rPr kumimoji="0" lang="en-US" sz="1100" u="none" strike="noStrike" cap="none" normalizeH="0" baseline="0">
                          <a:ln>
                            <a:noFill/>
                          </a:ln>
                          <a:effectLst/>
                          <a:latin typeface="Arial Narrow" pitchFamily="34" charset="0"/>
                        </a:rPr>
                        <a:t>And Therapeutic Services</a:t>
                      </a:r>
                      <a:br>
                        <a:rPr kumimoji="0" lang="en-US" sz="1100" u="none" strike="noStrike" cap="none" normalizeH="0" baseline="0">
                          <a:ln>
                            <a:noFill/>
                          </a:ln>
                          <a:effectLst/>
                          <a:latin typeface="Arial Narrow" pitchFamily="34" charset="0"/>
                        </a:rPr>
                      </a:br>
                      <a:endParaRPr kumimoji="0" lang="en-US" sz="1100" b="1" i="0" u="none" strike="noStrike" cap="none" normalizeH="0" baseline="0">
                        <a:ln>
                          <a:noFill/>
                        </a:ln>
                        <a:solidFill>
                          <a:schemeClr val="tx1"/>
                        </a:solidFill>
                        <a:effectLst/>
                        <a:latin typeface="Arial Narrow" pitchFamily="34" charset="0"/>
                        <a:cs typeface="Arial" charset="0"/>
                      </a:endParaRPr>
                    </a:p>
                  </a:txBody>
                  <a:tcPr marL="89900" marR="89900" marT="49181" marB="4918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a:ln>
                            <a:noFill/>
                          </a:ln>
                          <a:effectLst/>
                          <a:latin typeface="Arial Narrow" pitchFamily="34" charset="0"/>
                        </a:rPr>
                        <a:t>Payment Method</a:t>
                      </a:r>
                      <a:endParaRPr kumimoji="0" lang="en-US" sz="1100" b="1" i="0" u="none" strike="noStrike" cap="none" normalizeH="0" baseline="0">
                        <a:ln>
                          <a:noFill/>
                        </a:ln>
                        <a:solidFill>
                          <a:schemeClr val="tx1"/>
                        </a:solidFill>
                        <a:effectLst/>
                        <a:latin typeface="Arial Narrow" pitchFamily="34" charset="0"/>
                        <a:cs typeface="Arial" charset="0"/>
                      </a:endParaRPr>
                    </a:p>
                  </a:txBody>
                  <a:tcPr marL="89900" marR="89900" marT="49181" marB="4918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a:ln>
                            <a:noFill/>
                          </a:ln>
                          <a:effectLst/>
                          <a:latin typeface="Arial Narrow" pitchFamily="34" charset="0"/>
                        </a:rPr>
                        <a:t>Rates</a:t>
                      </a:r>
                      <a:endParaRPr kumimoji="0" lang="en-US" sz="1100" b="1" i="0" u="none" strike="noStrike" cap="none" normalizeH="0" baseline="0">
                        <a:ln>
                          <a:noFill/>
                        </a:ln>
                        <a:solidFill>
                          <a:schemeClr val="tx1"/>
                        </a:solidFill>
                        <a:effectLst/>
                        <a:latin typeface="Arial Narrow" pitchFamily="34" charset="0"/>
                        <a:cs typeface="Arial" charset="0"/>
                      </a:endParaRPr>
                    </a:p>
                  </a:txBody>
                  <a:tcPr marL="89900" marR="89900" marT="49181" marB="4918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dirty="0">
                          <a:ln>
                            <a:noFill/>
                          </a:ln>
                          <a:effectLst/>
                          <a:latin typeface="Arial Narrow" pitchFamily="34" charset="0"/>
                        </a:rPr>
                        <a:t>Notes</a:t>
                      </a:r>
                      <a:endParaRPr kumimoji="0" lang="en-US" sz="1100" b="1" i="0" u="none" strike="noStrike" cap="none" normalizeH="0" baseline="0" dirty="0">
                        <a:ln>
                          <a:noFill/>
                        </a:ln>
                        <a:solidFill>
                          <a:schemeClr val="tx1"/>
                        </a:solidFill>
                        <a:effectLst/>
                        <a:latin typeface="Arial Narrow" pitchFamily="34" charset="0"/>
                        <a:cs typeface="Arial" charset="0"/>
                      </a:endParaRPr>
                    </a:p>
                  </a:txBody>
                  <a:tcPr marL="89900" marR="89900" marT="49181" marB="49181" horzOverflow="overflow"/>
                </a:tc>
                <a:extLst>
                  <a:ext uri="{0D108BD9-81ED-4DB2-BD59-A6C34878D82A}">
                    <a16:rowId xmlns:a16="http://schemas.microsoft.com/office/drawing/2014/main" val="10000"/>
                  </a:ext>
                </a:extLst>
              </a:tr>
              <a:tr h="103280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100" u="none" strike="noStrike" cap="none" normalizeH="0" baseline="0">
                          <a:ln>
                            <a:noFill/>
                          </a:ln>
                          <a:effectLst/>
                          <a:latin typeface="Arial Narrow" pitchFamily="34" charset="0"/>
                        </a:rPr>
                        <a:t>Rule Out Myocardial Infarction (1) (Revenue Code 0762 with Principal ICD-9-CM Diagnosis Codes: 411.0-411.89, 413.0-413.9, 414.00-414.05, 786.50-786.59, V71.7)</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Narrow" pitchFamily="34" charset="0"/>
                      </a:endParaRPr>
                    </a:p>
                  </a:txBody>
                  <a:tcPr marL="89900" marR="89900" marT="49181" marB="4918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a:ln>
                            <a:noFill/>
                          </a:ln>
                          <a:effectLst/>
                          <a:latin typeface="Arial Narrow" pitchFamily="34" charset="0"/>
                        </a:rPr>
                        <a:t>Per Case</a:t>
                      </a:r>
                      <a:endParaRPr kumimoji="0" lang="en-US" sz="1100" b="0" i="0" u="none" strike="noStrike" cap="none" normalizeH="0" baseline="0">
                        <a:ln>
                          <a:noFill/>
                        </a:ln>
                        <a:solidFill>
                          <a:schemeClr val="tx1"/>
                        </a:solidFill>
                        <a:effectLst/>
                        <a:latin typeface="Arial Narrow" pitchFamily="34" charset="0"/>
                      </a:endParaRPr>
                    </a:p>
                  </a:txBody>
                  <a:tcPr marL="89900" marR="89900" marT="49181" marB="4918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a:ln>
                            <a:noFill/>
                          </a:ln>
                          <a:effectLst/>
                          <a:latin typeface="Arial Narrow" pitchFamily="34" charset="0"/>
                        </a:rPr>
                        <a:t>$</a:t>
                      </a:r>
                      <a:endParaRPr kumimoji="0" lang="en-US" sz="1100" b="0" i="0" u="none" strike="noStrike" cap="none" normalizeH="0" baseline="0">
                        <a:ln>
                          <a:noFill/>
                        </a:ln>
                        <a:solidFill>
                          <a:schemeClr val="tx1"/>
                        </a:solidFill>
                        <a:effectLst/>
                        <a:latin typeface="Arial Narrow" pitchFamily="34" charset="0"/>
                      </a:endParaRPr>
                    </a:p>
                  </a:txBody>
                  <a:tcPr marL="89900" marR="89900" marT="49181" marB="4918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Narrow" pitchFamily="34" charset="0"/>
                      </a:endParaRPr>
                    </a:p>
                  </a:txBody>
                  <a:tcPr marL="89900" marR="89900" marT="49181" marB="49181" horzOverflow="overflow"/>
                </a:tc>
                <a:extLst>
                  <a:ext uri="{0D108BD9-81ED-4DB2-BD59-A6C34878D82A}">
                    <a16:rowId xmlns:a16="http://schemas.microsoft.com/office/drawing/2014/main" val="10001"/>
                  </a:ext>
                </a:extLst>
              </a:tr>
              <a:tr h="86067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100" u="none" strike="noStrike" cap="none" normalizeH="0" baseline="0">
                          <a:ln>
                            <a:noFill/>
                          </a:ln>
                          <a:effectLst/>
                          <a:latin typeface="Arial Narrow" pitchFamily="34" charset="0"/>
                        </a:rPr>
                        <a:t>False Labor Revenue Codes: 0720, 0721, 0722,0724, 0729 with Principal</a:t>
                      </a:r>
                      <a:br>
                        <a:rPr kumimoji="0" lang="en-US" sz="1100" u="none" strike="noStrike" cap="none" normalizeH="0" baseline="0">
                          <a:ln>
                            <a:noFill/>
                          </a:ln>
                          <a:effectLst/>
                          <a:latin typeface="Arial Narrow" pitchFamily="34" charset="0"/>
                        </a:rPr>
                      </a:br>
                      <a:r>
                        <a:rPr kumimoji="0" lang="en-US" sz="1100" u="none" strike="noStrike" cap="none" normalizeH="0" baseline="0">
                          <a:ln>
                            <a:noFill/>
                          </a:ln>
                          <a:effectLst/>
                          <a:latin typeface="Arial Narrow" pitchFamily="34" charset="0"/>
                        </a:rPr>
                        <a:t>ICD-9-CM Diagnosis Codes 644.10-644.13 (1)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Narrow" pitchFamily="34" charset="0"/>
                      </a:endParaRPr>
                    </a:p>
                  </a:txBody>
                  <a:tcPr marL="89900" marR="89900" marT="49181" marB="4918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a:ln>
                            <a:noFill/>
                          </a:ln>
                          <a:effectLst/>
                          <a:latin typeface="Arial Narrow" pitchFamily="34" charset="0"/>
                        </a:rPr>
                        <a:t>Per Case</a:t>
                      </a:r>
                      <a:endParaRPr kumimoji="0" lang="en-US" sz="1100" b="0" i="0" u="none" strike="noStrike" cap="none" normalizeH="0" baseline="0">
                        <a:ln>
                          <a:noFill/>
                        </a:ln>
                        <a:solidFill>
                          <a:schemeClr val="tx1"/>
                        </a:solidFill>
                        <a:effectLst/>
                        <a:latin typeface="Arial Narrow" pitchFamily="34" charset="0"/>
                      </a:endParaRPr>
                    </a:p>
                  </a:txBody>
                  <a:tcPr marL="89900" marR="89900" marT="49181" marB="4918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a:ln>
                            <a:noFill/>
                          </a:ln>
                          <a:effectLst/>
                          <a:latin typeface="Arial Narrow" pitchFamily="34" charset="0"/>
                        </a:rPr>
                        <a:t>$</a:t>
                      </a:r>
                      <a:endParaRPr kumimoji="0" lang="en-US" sz="1100" b="0" i="0" u="none" strike="noStrike" cap="none" normalizeH="0" baseline="0">
                        <a:ln>
                          <a:noFill/>
                        </a:ln>
                        <a:solidFill>
                          <a:schemeClr val="tx1"/>
                        </a:solidFill>
                        <a:effectLst/>
                        <a:latin typeface="Arial Narrow" pitchFamily="34" charset="0"/>
                      </a:endParaRPr>
                    </a:p>
                  </a:txBody>
                  <a:tcPr marL="89900" marR="89900" marT="49181" marB="4918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Narrow" pitchFamily="34" charset="0"/>
                      </a:endParaRPr>
                    </a:p>
                  </a:txBody>
                  <a:tcPr marL="89900" marR="89900" marT="49181" marB="49181" horzOverflow="overflow"/>
                </a:tc>
                <a:extLst>
                  <a:ext uri="{0D108BD9-81ED-4DB2-BD59-A6C34878D82A}">
                    <a16:rowId xmlns:a16="http://schemas.microsoft.com/office/drawing/2014/main" val="10002"/>
                  </a:ext>
                </a:extLst>
              </a:tr>
              <a:tr h="4819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a:ln>
                            <a:noFill/>
                          </a:ln>
                          <a:effectLst/>
                          <a:latin typeface="Arial Narrow" pitchFamily="34" charset="0"/>
                        </a:rPr>
                        <a:t>Observation (Revenue Codes: 0762) (1)</a:t>
                      </a:r>
                      <a:br>
                        <a:rPr kumimoji="0" lang="en-US" sz="1100" u="none" strike="noStrike" cap="none" normalizeH="0" baseline="0">
                          <a:ln>
                            <a:noFill/>
                          </a:ln>
                          <a:effectLst/>
                          <a:latin typeface="Arial Narrow" pitchFamily="34" charset="0"/>
                        </a:rPr>
                      </a:br>
                      <a:endParaRPr kumimoji="0" lang="en-US" sz="1100" b="0" i="0" u="none" strike="noStrike" cap="none" normalizeH="0" baseline="0">
                        <a:ln>
                          <a:noFill/>
                        </a:ln>
                        <a:solidFill>
                          <a:schemeClr val="tx1"/>
                        </a:solidFill>
                        <a:effectLst/>
                        <a:latin typeface="Arial Narrow" pitchFamily="34" charset="0"/>
                        <a:cs typeface="Arial" charset="0"/>
                      </a:endParaRPr>
                    </a:p>
                  </a:txBody>
                  <a:tcPr marL="89900" marR="89900" marT="49181" marB="4918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a:ln>
                            <a:noFill/>
                          </a:ln>
                          <a:effectLst/>
                          <a:latin typeface="Arial Narrow" pitchFamily="34" charset="0"/>
                        </a:rPr>
                        <a:t>Per Case</a:t>
                      </a:r>
                      <a:endParaRPr kumimoji="0" lang="en-US" sz="1100" b="0" i="0" u="none" strike="noStrike" cap="none" normalizeH="0" baseline="0">
                        <a:ln>
                          <a:noFill/>
                        </a:ln>
                        <a:solidFill>
                          <a:schemeClr val="tx1"/>
                        </a:solidFill>
                        <a:effectLst/>
                        <a:latin typeface="Arial Narrow" pitchFamily="34" charset="0"/>
                      </a:endParaRPr>
                    </a:p>
                  </a:txBody>
                  <a:tcPr marL="89900" marR="89900" marT="49181" marB="4918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a:ln>
                            <a:noFill/>
                          </a:ln>
                          <a:effectLst/>
                          <a:latin typeface="Arial Narrow" pitchFamily="34" charset="0"/>
                        </a:rPr>
                        <a:t>$</a:t>
                      </a:r>
                      <a:endParaRPr kumimoji="0" lang="en-US" sz="1100" b="0" i="0" u="none" strike="noStrike" cap="none" normalizeH="0" baseline="0">
                        <a:ln>
                          <a:noFill/>
                        </a:ln>
                        <a:solidFill>
                          <a:schemeClr val="tx1"/>
                        </a:solidFill>
                        <a:effectLst/>
                        <a:latin typeface="Arial Narrow" pitchFamily="34" charset="0"/>
                      </a:endParaRPr>
                    </a:p>
                  </a:txBody>
                  <a:tcPr marL="89900" marR="89900" marT="49181" marB="4918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900" b="0" i="0" u="none" strike="noStrike" cap="none" normalizeH="0" baseline="0">
                        <a:ln>
                          <a:noFill/>
                        </a:ln>
                        <a:solidFill>
                          <a:schemeClr val="tx1"/>
                        </a:solidFill>
                        <a:effectLst/>
                        <a:latin typeface="Arial Narrow" pitchFamily="34" charset="0"/>
                      </a:endParaRPr>
                    </a:p>
                  </a:txBody>
                  <a:tcPr marL="89900" marR="89900" marT="49181" marB="49181" horzOverflow="overflow"/>
                </a:tc>
                <a:extLst>
                  <a:ext uri="{0D108BD9-81ED-4DB2-BD59-A6C34878D82A}">
                    <a16:rowId xmlns:a16="http://schemas.microsoft.com/office/drawing/2014/main" val="10003"/>
                  </a:ext>
                </a:extLst>
              </a:tr>
              <a:tr h="4819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a:ln>
                            <a:noFill/>
                          </a:ln>
                          <a:effectLst/>
                          <a:latin typeface="Arial Narrow" pitchFamily="34" charset="0"/>
                        </a:rPr>
                        <a:t>Nuclear Medicine (Revenue Code: 0340-0342, 0349)</a:t>
                      </a:r>
                      <a:endParaRPr kumimoji="0" lang="en-US" sz="1100" b="0" i="0" u="none" strike="noStrike" cap="none" normalizeH="0" baseline="0">
                        <a:ln>
                          <a:noFill/>
                        </a:ln>
                        <a:solidFill>
                          <a:schemeClr val="tx1"/>
                        </a:solidFill>
                        <a:effectLst/>
                        <a:latin typeface="Arial Narrow" pitchFamily="34" charset="0"/>
                        <a:cs typeface="Arial" charset="0"/>
                      </a:endParaRPr>
                    </a:p>
                  </a:txBody>
                  <a:tcPr marL="89900" marR="89900" marT="49181" marB="4918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a:ln>
                            <a:noFill/>
                          </a:ln>
                          <a:effectLst/>
                          <a:latin typeface="Arial Narrow" pitchFamily="34" charset="0"/>
                        </a:rPr>
                        <a:t>Per Visit</a:t>
                      </a:r>
                      <a:endParaRPr kumimoji="0" lang="en-US" sz="1100" b="0" i="0" u="none" strike="noStrike" cap="none" normalizeH="0" baseline="0">
                        <a:ln>
                          <a:noFill/>
                        </a:ln>
                        <a:solidFill>
                          <a:schemeClr val="tx1"/>
                        </a:solidFill>
                        <a:effectLst/>
                        <a:latin typeface="Arial Narrow" pitchFamily="34" charset="0"/>
                      </a:endParaRPr>
                    </a:p>
                  </a:txBody>
                  <a:tcPr marL="89900" marR="89900" marT="49181" marB="4918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a:ln>
                            <a:noFill/>
                          </a:ln>
                          <a:effectLst/>
                          <a:latin typeface="Arial Narrow" pitchFamily="34" charset="0"/>
                        </a:rPr>
                        <a:t>$</a:t>
                      </a:r>
                      <a:endParaRPr kumimoji="0" lang="en-US" sz="1100" b="0" i="0" u="none" strike="noStrike" cap="none" normalizeH="0" baseline="0">
                        <a:ln>
                          <a:noFill/>
                        </a:ln>
                        <a:solidFill>
                          <a:schemeClr val="tx1"/>
                        </a:solidFill>
                        <a:effectLst/>
                        <a:latin typeface="Arial Narrow" pitchFamily="34" charset="0"/>
                      </a:endParaRPr>
                    </a:p>
                  </a:txBody>
                  <a:tcPr marL="89900" marR="89900" marT="49181" marB="4918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a:ln>
                            <a:noFill/>
                          </a:ln>
                          <a:effectLst/>
                          <a:latin typeface="Arial Narrow" pitchFamily="34" charset="0"/>
                        </a:rPr>
                        <a:t>What about payment for isotope?</a:t>
                      </a:r>
                      <a:endParaRPr kumimoji="0" lang="en-US" sz="1100" b="0" i="0" u="none" strike="noStrike" cap="none" normalizeH="0" baseline="0">
                        <a:ln>
                          <a:noFill/>
                        </a:ln>
                        <a:solidFill>
                          <a:schemeClr val="tx1"/>
                        </a:solidFill>
                        <a:effectLst/>
                        <a:latin typeface="Arial Narrow" pitchFamily="34" charset="0"/>
                      </a:endParaRPr>
                    </a:p>
                  </a:txBody>
                  <a:tcPr marL="89900" marR="89900" marT="49181" marB="49181" horzOverflow="overflow"/>
                </a:tc>
                <a:extLst>
                  <a:ext uri="{0D108BD9-81ED-4DB2-BD59-A6C34878D82A}">
                    <a16:rowId xmlns:a16="http://schemas.microsoft.com/office/drawing/2014/main" val="10004"/>
                  </a:ext>
                </a:extLst>
              </a:tr>
              <a:tr h="8262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a:ln>
                            <a:noFill/>
                          </a:ln>
                          <a:effectLst/>
                          <a:latin typeface="Arial Narrow" pitchFamily="34" charset="0"/>
                        </a:rPr>
                        <a:t>Labor Room/Delivery Services (Revenue Code: 0720, 0721, 0722, 0724, 0729 without Principal ICD-9-CM Diagnosis Codes 644.10-644.13)</a:t>
                      </a:r>
                      <a:endParaRPr kumimoji="0" lang="en-US" sz="1100" b="0" i="0" u="none" strike="noStrike" cap="none" normalizeH="0" baseline="0">
                        <a:ln>
                          <a:noFill/>
                        </a:ln>
                        <a:solidFill>
                          <a:schemeClr val="tx1"/>
                        </a:solidFill>
                        <a:effectLst/>
                        <a:latin typeface="Arial Narrow" pitchFamily="34" charset="0"/>
                        <a:cs typeface="Arial" charset="0"/>
                      </a:endParaRPr>
                    </a:p>
                  </a:txBody>
                  <a:tcPr marL="89900" marR="89900" marT="49181" marB="4918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a:ln>
                            <a:noFill/>
                          </a:ln>
                          <a:effectLst/>
                          <a:latin typeface="Arial Narrow" pitchFamily="34" charset="0"/>
                        </a:rPr>
                        <a:t>Per Case</a:t>
                      </a:r>
                      <a:endParaRPr kumimoji="0" lang="en-US" sz="1100" b="0" i="0" u="none" strike="noStrike" cap="none" normalizeH="0" baseline="0">
                        <a:ln>
                          <a:noFill/>
                        </a:ln>
                        <a:solidFill>
                          <a:schemeClr val="tx1"/>
                        </a:solidFill>
                        <a:effectLst/>
                        <a:latin typeface="Arial Narrow" pitchFamily="34" charset="0"/>
                      </a:endParaRPr>
                    </a:p>
                  </a:txBody>
                  <a:tcPr marL="89900" marR="89900" marT="49181" marB="4918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a:ln>
                            <a:noFill/>
                          </a:ln>
                          <a:effectLst/>
                          <a:latin typeface="Arial Narrow" pitchFamily="34" charset="0"/>
                        </a:rPr>
                        <a:t>$</a:t>
                      </a:r>
                      <a:endParaRPr kumimoji="0" lang="en-US" sz="1100" b="0" i="0" u="none" strike="noStrike" cap="none" normalizeH="0" baseline="0">
                        <a:ln>
                          <a:noFill/>
                        </a:ln>
                        <a:solidFill>
                          <a:schemeClr val="tx1"/>
                        </a:solidFill>
                        <a:effectLst/>
                        <a:latin typeface="Arial Narrow" pitchFamily="34" charset="0"/>
                      </a:endParaRPr>
                    </a:p>
                  </a:txBody>
                  <a:tcPr marL="89900" marR="89900" marT="49181" marB="4918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dirty="0">
                          <a:ln>
                            <a:noFill/>
                          </a:ln>
                          <a:effectLst/>
                          <a:latin typeface="Arial Narrow" pitchFamily="34" charset="0"/>
                        </a:rPr>
                        <a:t>Multiple births? Stillborn, Maternal death? Baby primary on another health plan? </a:t>
                      </a:r>
                      <a:endParaRPr kumimoji="0" lang="en-US" sz="1100" b="0" i="0" u="none" strike="noStrike" cap="none" normalizeH="0" baseline="0" dirty="0">
                        <a:ln>
                          <a:noFill/>
                        </a:ln>
                        <a:solidFill>
                          <a:schemeClr val="tx1"/>
                        </a:solidFill>
                        <a:effectLst/>
                        <a:latin typeface="Arial Narrow" pitchFamily="34" charset="0"/>
                      </a:endParaRPr>
                    </a:p>
                  </a:txBody>
                  <a:tcPr marL="89900" marR="89900" marT="49181" marB="49181" horzOverflow="overflow"/>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4227967141"/>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a:extLst>
              <a:ext uri="{FF2B5EF4-FFF2-40B4-BE49-F238E27FC236}">
                <a16:creationId xmlns:a16="http://schemas.microsoft.com/office/drawing/2014/main" id="{78546154-17AC-4189-84FC-E82D5273BD13}"/>
              </a:ext>
            </a:extLst>
          </p:cNvPr>
          <p:cNvSpPr>
            <a:spLocks noGrp="1" noChangeArrowheads="1"/>
          </p:cNvSpPr>
          <p:nvPr>
            <p:ph type="title"/>
          </p:nvPr>
        </p:nvSpPr>
        <p:spPr>
          <a:xfrm>
            <a:off x="1092200" y="786383"/>
            <a:ext cx="3068833" cy="2093975"/>
          </a:xfrm>
        </p:spPr>
        <p:txBody>
          <a:bodyPr anchor="b">
            <a:normAutofit/>
          </a:bodyPr>
          <a:lstStyle/>
          <a:p>
            <a:pPr>
              <a:defRPr/>
            </a:pPr>
            <a:r>
              <a:rPr lang="en-US" sz="3300" dirty="0"/>
              <a:t>Maria’s Tips for Contracted Payer</a:t>
            </a:r>
            <a:br>
              <a:rPr lang="en-US" sz="3300" dirty="0"/>
            </a:br>
            <a:r>
              <a:rPr lang="en-US" sz="3300" dirty="0"/>
              <a:t>Website Updates</a:t>
            </a:r>
          </a:p>
        </p:txBody>
      </p:sp>
      <p:graphicFrame>
        <p:nvGraphicFramePr>
          <p:cNvPr id="6" name="Content Placeholder 5">
            <a:extLst>
              <a:ext uri="{FF2B5EF4-FFF2-40B4-BE49-F238E27FC236}">
                <a16:creationId xmlns:a16="http://schemas.microsoft.com/office/drawing/2014/main" id="{52B6DBCA-2965-42F8-B0EC-3D7574B2EDBE}"/>
              </a:ext>
            </a:extLst>
          </p:cNvPr>
          <p:cNvGraphicFramePr>
            <a:graphicFrameLocks noGrp="1"/>
          </p:cNvGraphicFramePr>
          <p:nvPr>
            <p:ph idx="1"/>
            <p:extLst>
              <p:ext uri="{D42A27DB-BD31-4B8C-83A1-F6EECF244321}">
                <p14:modId xmlns:p14="http://schemas.microsoft.com/office/powerpoint/2010/main" val="44681094"/>
              </p:ext>
            </p:extLst>
          </p:nvPr>
        </p:nvGraphicFramePr>
        <p:xfrm>
          <a:off x="5458984" y="812800"/>
          <a:ext cx="5713841" cy="4868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9215206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4">
            <a:extLst>
              <a:ext uri="{FF2B5EF4-FFF2-40B4-BE49-F238E27FC236}">
                <a16:creationId xmlns:a16="http://schemas.microsoft.com/office/drawing/2014/main" id="{7074AC6C-655D-48EB-93AE-695A9AC5E8CF}"/>
              </a:ext>
            </a:extLst>
          </p:cNvPr>
          <p:cNvSpPr>
            <a:spLocks noGrp="1" noChangeArrowheads="1"/>
          </p:cNvSpPr>
          <p:nvPr>
            <p:ph type="title"/>
          </p:nvPr>
        </p:nvSpPr>
        <p:spPr>
          <a:xfrm>
            <a:off x="1092200" y="786383"/>
            <a:ext cx="3068833" cy="2093975"/>
          </a:xfrm>
        </p:spPr>
        <p:txBody>
          <a:bodyPr anchor="b">
            <a:normAutofit/>
          </a:bodyPr>
          <a:lstStyle/>
          <a:p>
            <a:pPr>
              <a:defRPr/>
            </a:pPr>
            <a:r>
              <a:rPr lang="en-US"/>
              <a:t>Network Access to Discounts</a:t>
            </a:r>
          </a:p>
        </p:txBody>
      </p:sp>
      <p:graphicFrame>
        <p:nvGraphicFramePr>
          <p:cNvPr id="5" name="Content Placeholder 4">
            <a:extLst>
              <a:ext uri="{FF2B5EF4-FFF2-40B4-BE49-F238E27FC236}">
                <a16:creationId xmlns:a16="http://schemas.microsoft.com/office/drawing/2014/main" id="{C46F5F81-BA36-4F48-9D21-CA03028990C4}"/>
              </a:ext>
            </a:extLst>
          </p:cNvPr>
          <p:cNvGraphicFramePr>
            <a:graphicFrameLocks noGrp="1"/>
          </p:cNvGraphicFramePr>
          <p:nvPr>
            <p:ph idx="1"/>
            <p:extLst>
              <p:ext uri="{D42A27DB-BD31-4B8C-83A1-F6EECF244321}">
                <p14:modId xmlns:p14="http://schemas.microsoft.com/office/powerpoint/2010/main" val="3648685548"/>
              </p:ext>
            </p:extLst>
          </p:nvPr>
        </p:nvGraphicFramePr>
        <p:xfrm>
          <a:off x="5458984" y="812800"/>
          <a:ext cx="5713841" cy="4868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94041168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a:extLst>
              <a:ext uri="{FF2B5EF4-FFF2-40B4-BE49-F238E27FC236}">
                <a16:creationId xmlns:a16="http://schemas.microsoft.com/office/drawing/2014/main" id="{74F707FE-CC30-418D-9520-47D3082124A4}"/>
              </a:ext>
            </a:extLst>
          </p:cNvPr>
          <p:cNvSpPr>
            <a:spLocks noGrp="1" noChangeArrowheads="1"/>
          </p:cNvSpPr>
          <p:nvPr>
            <p:ph type="title"/>
          </p:nvPr>
        </p:nvSpPr>
        <p:spPr>
          <a:xfrm>
            <a:off x="1092200" y="786383"/>
            <a:ext cx="3068833" cy="2093975"/>
          </a:xfrm>
        </p:spPr>
        <p:txBody>
          <a:bodyPr anchor="b">
            <a:normAutofit/>
          </a:bodyPr>
          <a:lstStyle/>
          <a:p>
            <a:pPr>
              <a:defRPr/>
            </a:pPr>
            <a:r>
              <a:rPr lang="en-US"/>
              <a:t>Credentialing Delays</a:t>
            </a:r>
          </a:p>
        </p:txBody>
      </p:sp>
      <p:graphicFrame>
        <p:nvGraphicFramePr>
          <p:cNvPr id="5" name="Content Placeholder 4">
            <a:extLst>
              <a:ext uri="{FF2B5EF4-FFF2-40B4-BE49-F238E27FC236}">
                <a16:creationId xmlns:a16="http://schemas.microsoft.com/office/drawing/2014/main" id="{3F5004CC-F3BD-440D-8E02-B732CC19AB80}"/>
              </a:ext>
            </a:extLst>
          </p:cNvPr>
          <p:cNvGraphicFramePr>
            <a:graphicFrameLocks noGrp="1"/>
          </p:cNvGraphicFramePr>
          <p:nvPr>
            <p:ph idx="1"/>
            <p:extLst>
              <p:ext uri="{D42A27DB-BD31-4B8C-83A1-F6EECF244321}">
                <p14:modId xmlns:p14="http://schemas.microsoft.com/office/powerpoint/2010/main" val="718899199"/>
              </p:ext>
            </p:extLst>
          </p:nvPr>
        </p:nvGraphicFramePr>
        <p:xfrm>
          <a:off x="5458984" y="793345"/>
          <a:ext cx="5713841" cy="4868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8754242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a:extLst>
              <a:ext uri="{FF2B5EF4-FFF2-40B4-BE49-F238E27FC236}">
                <a16:creationId xmlns:a16="http://schemas.microsoft.com/office/drawing/2014/main" id="{B06E3E5A-7DBB-41D9-B3D4-EDC482106C4E}"/>
              </a:ext>
            </a:extLst>
          </p:cNvPr>
          <p:cNvSpPr>
            <a:spLocks noGrp="1" noChangeArrowheads="1"/>
          </p:cNvSpPr>
          <p:nvPr>
            <p:ph type="title"/>
          </p:nvPr>
        </p:nvSpPr>
        <p:spPr>
          <a:xfrm>
            <a:off x="1092200" y="786383"/>
            <a:ext cx="3068833" cy="2093975"/>
          </a:xfrm>
        </p:spPr>
        <p:txBody>
          <a:bodyPr anchor="b">
            <a:normAutofit/>
          </a:bodyPr>
          <a:lstStyle/>
          <a:p>
            <a:pPr>
              <a:defRPr/>
            </a:pPr>
            <a:br>
              <a:rPr lang="en-US" dirty="0"/>
            </a:br>
            <a:r>
              <a:rPr lang="en-US" dirty="0"/>
              <a:t>Steerage and Incentive Discounts</a:t>
            </a:r>
          </a:p>
        </p:txBody>
      </p:sp>
      <p:graphicFrame>
        <p:nvGraphicFramePr>
          <p:cNvPr id="134149" name="Content Placeholder 4">
            <a:extLst>
              <a:ext uri="{FF2B5EF4-FFF2-40B4-BE49-F238E27FC236}">
                <a16:creationId xmlns:a16="http://schemas.microsoft.com/office/drawing/2014/main" id="{9B96457F-DBDB-BFF3-6D90-82D85AE690CC}"/>
              </a:ext>
            </a:extLst>
          </p:cNvPr>
          <p:cNvGraphicFramePr/>
          <p:nvPr>
            <p:extLst>
              <p:ext uri="{D42A27DB-BD31-4B8C-83A1-F6EECF244321}">
                <p14:modId xmlns:p14="http://schemas.microsoft.com/office/powerpoint/2010/main" val="203467688"/>
              </p:ext>
            </p:extLst>
          </p:nvPr>
        </p:nvGraphicFramePr>
        <p:xfrm>
          <a:off x="5458984" y="812800"/>
          <a:ext cx="5713841" cy="4868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9748687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a:extLst>
              <a:ext uri="{FF2B5EF4-FFF2-40B4-BE49-F238E27FC236}">
                <a16:creationId xmlns:a16="http://schemas.microsoft.com/office/drawing/2014/main" id="{E72ED37C-C608-41DB-ABDB-50F65EFB9965}"/>
              </a:ext>
            </a:extLst>
          </p:cNvPr>
          <p:cNvSpPr>
            <a:spLocks noGrp="1" noChangeArrowheads="1"/>
          </p:cNvSpPr>
          <p:nvPr>
            <p:ph type="title"/>
          </p:nvPr>
        </p:nvSpPr>
        <p:spPr>
          <a:xfrm>
            <a:off x="1097280" y="286603"/>
            <a:ext cx="10058400" cy="1450757"/>
          </a:xfrm>
        </p:spPr>
        <p:txBody>
          <a:bodyPr vert="horz" lIns="91440" tIns="45720" rIns="91440" bIns="45720" rtlCol="0" anchor="b">
            <a:normAutofit/>
          </a:bodyPr>
          <a:lstStyle/>
          <a:p>
            <a:pPr>
              <a:defRPr/>
            </a:pPr>
            <a:br>
              <a:rPr lang="en-US" b="0" kern="1200" spc="-50" baseline="0" dirty="0"/>
            </a:br>
            <a:r>
              <a:rPr lang="en-US" b="0" kern="1200" spc="-50" baseline="0" dirty="0"/>
              <a:t>Dispute Resolution Provisions</a:t>
            </a:r>
          </a:p>
        </p:txBody>
      </p:sp>
      <p:sp>
        <p:nvSpPr>
          <p:cNvPr id="3" name="Slide Number Placeholder 2" hidden="1">
            <a:extLst>
              <a:ext uri="{FF2B5EF4-FFF2-40B4-BE49-F238E27FC236}">
                <a16:creationId xmlns:a16="http://schemas.microsoft.com/office/drawing/2014/main" id="{5AB55090-8658-4B1D-93A4-D5E86D379B82}"/>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Aft>
                <a:spcPts val="600"/>
              </a:spcAft>
            </a:pPr>
            <a:fld id="{AE840BCF-2473-42BD-B924-6033A895B60E}" type="slidenum">
              <a:rPr lang="en-US" altLang="en-US" sz="1200">
                <a:solidFill>
                  <a:srgbClr val="3F3F3F"/>
                </a:solidFill>
              </a:rPr>
              <a:pPr eaLnBrk="1" hangingPunct="1">
                <a:spcAft>
                  <a:spcPts val="600"/>
                </a:spcAft>
              </a:pPr>
              <a:t>108</a:t>
            </a:fld>
            <a:endParaRPr lang="en-US" altLang="en-US" sz="1200">
              <a:solidFill>
                <a:srgbClr val="3F3F3F"/>
              </a:solidFill>
            </a:endParaRPr>
          </a:p>
        </p:txBody>
      </p:sp>
      <p:graphicFrame>
        <p:nvGraphicFramePr>
          <p:cNvPr id="5" name="Content Placeholder 4">
            <a:extLst>
              <a:ext uri="{FF2B5EF4-FFF2-40B4-BE49-F238E27FC236}">
                <a16:creationId xmlns:a16="http://schemas.microsoft.com/office/drawing/2014/main" id="{04355E77-93A0-41C0-9302-9B2430122231}"/>
              </a:ext>
            </a:extLst>
          </p:cNvPr>
          <p:cNvGraphicFramePr>
            <a:graphicFrameLocks noGrp="1"/>
          </p:cNvGraphicFramePr>
          <p:nvPr>
            <p:ph idx="1"/>
            <p:extLst>
              <p:ext uri="{D42A27DB-BD31-4B8C-83A1-F6EECF244321}">
                <p14:modId xmlns:p14="http://schemas.microsoft.com/office/powerpoint/2010/main" val="920623851"/>
              </p:ext>
            </p:extLst>
          </p:nvPr>
        </p:nvGraphicFramePr>
        <p:xfrm>
          <a:off x="1216548" y="2108201"/>
          <a:ext cx="10058400" cy="37608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66339979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7" name="Title 2">
            <a:extLst>
              <a:ext uri="{FF2B5EF4-FFF2-40B4-BE49-F238E27FC236}">
                <a16:creationId xmlns:a16="http://schemas.microsoft.com/office/drawing/2014/main" id="{FAA339CC-1FF7-A1B5-1B89-6A7B6000CC7F}"/>
              </a:ext>
            </a:extLst>
          </p:cNvPr>
          <p:cNvSpPr>
            <a:spLocks noGrp="1"/>
          </p:cNvSpPr>
          <p:nvPr>
            <p:ph type="title"/>
          </p:nvPr>
        </p:nvSpPr>
        <p:spPr>
          <a:xfrm>
            <a:off x="1092200" y="786383"/>
            <a:ext cx="3068833" cy="2093975"/>
          </a:xfrm>
        </p:spPr>
        <p:txBody>
          <a:bodyPr anchor="b">
            <a:normAutofit/>
          </a:bodyPr>
          <a:lstStyle/>
          <a:p>
            <a:r>
              <a:rPr lang="en-US" dirty="0"/>
              <a:t>CASE RATE DEFINITION</a:t>
            </a:r>
            <a:br>
              <a:rPr lang="en-US" dirty="0"/>
            </a:br>
            <a:r>
              <a:rPr lang="en-US" dirty="0"/>
              <a:t>BY CPT CODE</a:t>
            </a:r>
          </a:p>
        </p:txBody>
      </p:sp>
      <p:grpSp>
        <p:nvGrpSpPr>
          <p:cNvPr id="3" name="Group 2">
            <a:extLst>
              <a:ext uri="{FF2B5EF4-FFF2-40B4-BE49-F238E27FC236}">
                <a16:creationId xmlns:a16="http://schemas.microsoft.com/office/drawing/2014/main" id="{47AE8256-497A-83A7-86F6-6EBDFAD07E88}"/>
              </a:ext>
            </a:extLst>
          </p:cNvPr>
          <p:cNvGrpSpPr/>
          <p:nvPr/>
        </p:nvGrpSpPr>
        <p:grpSpPr>
          <a:xfrm>
            <a:off x="5740908" y="812797"/>
            <a:ext cx="5149992" cy="4868605"/>
            <a:chOff x="5504090" y="2075605"/>
            <a:chExt cx="5130220" cy="2729842"/>
          </a:xfrm>
        </p:grpSpPr>
        <p:sp>
          <p:nvSpPr>
            <p:cNvPr id="6" name="Text Placeholder 5">
              <a:extLst>
                <a:ext uri="{FF2B5EF4-FFF2-40B4-BE49-F238E27FC236}">
                  <a16:creationId xmlns:a16="http://schemas.microsoft.com/office/drawing/2014/main" id="{9AF5B674-C00D-4C1A-87DC-FE67EF7725D7}"/>
                </a:ext>
              </a:extLst>
            </p:cNvPr>
            <p:cNvSpPr>
              <a:spLocks/>
            </p:cNvSpPr>
            <p:nvPr/>
          </p:nvSpPr>
          <p:spPr>
            <a:xfrm>
              <a:off x="5506051" y="2075605"/>
              <a:ext cx="2496472" cy="282397"/>
            </a:xfrm>
            <a:prstGeom prst="rect">
              <a:avLst/>
            </a:prstGeom>
          </p:spPr>
          <p:txBody>
            <a:bodyPr rtlCol="0">
              <a:noAutofit/>
            </a:bodyPr>
            <a:lstStyle/>
            <a:p>
              <a:pPr defTabSz="446227">
                <a:spcAft>
                  <a:spcPts val="480"/>
                </a:spcAft>
                <a:defRPr/>
              </a:pPr>
              <a:r>
                <a:rPr lang="en-US" sz="1120" kern="1200">
                  <a:solidFill>
                    <a:schemeClr val="tx1"/>
                  </a:solidFill>
                  <a:latin typeface="+mj-lt"/>
                  <a:ea typeface="+mn-ea"/>
                  <a:cs typeface="+mn-cs"/>
                </a:rPr>
                <a:t>Includes</a:t>
              </a:r>
              <a:endParaRPr lang="en-US" sz="1400">
                <a:latin typeface="+mj-lt"/>
              </a:endParaRPr>
            </a:p>
          </p:txBody>
        </p:sp>
        <p:sp>
          <p:nvSpPr>
            <p:cNvPr id="111620" name="Content Placeholder 2">
              <a:extLst>
                <a:ext uri="{FF2B5EF4-FFF2-40B4-BE49-F238E27FC236}">
                  <a16:creationId xmlns:a16="http://schemas.microsoft.com/office/drawing/2014/main" id="{0CA6E060-BF32-4DDE-BA11-C20EFC4A41A5}"/>
                </a:ext>
              </a:extLst>
            </p:cNvPr>
            <p:cNvSpPr>
              <a:spLocks/>
            </p:cNvSpPr>
            <p:nvPr/>
          </p:nvSpPr>
          <p:spPr>
            <a:xfrm>
              <a:off x="5504090" y="2452135"/>
              <a:ext cx="2496472" cy="2353312"/>
            </a:xfrm>
            <a:prstGeom prst="rect">
              <a:avLst/>
            </a:prstGeom>
          </p:spPr>
          <p:txBody>
            <a:bodyPr>
              <a:noAutofit/>
            </a:bodyPr>
            <a:lstStyle/>
            <a:p>
              <a:pPr marL="171450" indent="-171450" defTabSz="446227">
                <a:lnSpc>
                  <a:spcPct val="90000"/>
                </a:lnSpc>
                <a:spcAft>
                  <a:spcPts val="480"/>
                </a:spcAft>
                <a:buFont typeface="Arial" panose="020B0604020202020204" pitchFamily="34" charset="0"/>
                <a:buChar char="•"/>
              </a:pPr>
              <a:r>
                <a:rPr lang="en-US" altLang="en-US" sz="1120" kern="1200" dirty="0">
                  <a:solidFill>
                    <a:schemeClr val="tx1"/>
                  </a:solidFill>
                  <a:latin typeface="+mj-lt"/>
                  <a:ea typeface="+mn-ea"/>
                  <a:cs typeface="Arial" panose="020B0604020202020204" pitchFamily="34" charset="0"/>
                </a:rPr>
                <a:t>Surgeon's History and Physical 	</a:t>
              </a:r>
            </a:p>
            <a:p>
              <a:pPr marL="171450" indent="-171450" defTabSz="446227">
                <a:lnSpc>
                  <a:spcPct val="90000"/>
                </a:lnSpc>
                <a:spcAft>
                  <a:spcPts val="480"/>
                </a:spcAft>
                <a:buFont typeface="Arial" panose="020B0604020202020204" pitchFamily="34" charset="0"/>
                <a:buChar char="•"/>
              </a:pPr>
              <a:r>
                <a:rPr lang="en-US" altLang="en-US" sz="1120" kern="1200" dirty="0">
                  <a:solidFill>
                    <a:schemeClr val="tx1"/>
                  </a:solidFill>
                  <a:latin typeface="+mj-lt"/>
                  <a:ea typeface="+mn-ea"/>
                  <a:cs typeface="Arial" panose="020B0604020202020204" pitchFamily="34" charset="0"/>
                </a:rPr>
                <a:t>Surgery and first follow up via telehealth or in person - limited to evaluation and management services 	</a:t>
              </a:r>
            </a:p>
            <a:p>
              <a:pPr marL="171450" indent="-171450" defTabSz="446227">
                <a:lnSpc>
                  <a:spcPct val="90000"/>
                </a:lnSpc>
                <a:spcAft>
                  <a:spcPts val="480"/>
                </a:spcAft>
                <a:buFont typeface="Arial" panose="020B0604020202020204" pitchFamily="34" charset="0"/>
                <a:buChar char="•"/>
              </a:pPr>
              <a:r>
                <a:rPr lang="en-US" altLang="en-US" sz="1120" kern="1200" dirty="0">
                  <a:solidFill>
                    <a:schemeClr val="tx1"/>
                  </a:solidFill>
                  <a:latin typeface="+mj-lt"/>
                  <a:ea typeface="+mn-ea"/>
                  <a:cs typeface="Arial" panose="020B0604020202020204" pitchFamily="34" charset="0"/>
                </a:rPr>
                <a:t>Surgical assistant, if requested 	</a:t>
              </a:r>
            </a:p>
            <a:p>
              <a:pPr marL="171450" indent="-171450" defTabSz="446227">
                <a:lnSpc>
                  <a:spcPct val="90000"/>
                </a:lnSpc>
                <a:spcAft>
                  <a:spcPts val="480"/>
                </a:spcAft>
                <a:buFont typeface="Arial" panose="020B0604020202020204" pitchFamily="34" charset="0"/>
                <a:buChar char="•"/>
              </a:pPr>
              <a:r>
                <a:rPr lang="en-US" altLang="en-US" sz="1120" kern="1200" dirty="0">
                  <a:solidFill>
                    <a:schemeClr val="tx1"/>
                  </a:solidFill>
                  <a:latin typeface="+mj-lt"/>
                  <a:ea typeface="+mn-ea"/>
                  <a:cs typeface="Arial" panose="020B0604020202020204" pitchFamily="34" charset="0"/>
                </a:rPr>
                <a:t>Anesthesiologist 	</a:t>
              </a:r>
            </a:p>
            <a:p>
              <a:pPr marL="171450" indent="-171450" defTabSz="446227">
                <a:lnSpc>
                  <a:spcPct val="90000"/>
                </a:lnSpc>
                <a:spcAft>
                  <a:spcPts val="480"/>
                </a:spcAft>
                <a:buFont typeface="Arial" panose="020B0604020202020204" pitchFamily="34" charset="0"/>
                <a:buChar char="•"/>
              </a:pPr>
              <a:r>
                <a:rPr lang="en-US" altLang="en-US" sz="1120" kern="1200" dirty="0">
                  <a:solidFill>
                    <a:schemeClr val="tx1"/>
                  </a:solidFill>
                  <a:latin typeface="+mj-lt"/>
                  <a:ea typeface="+mn-ea"/>
                  <a:cs typeface="Arial" panose="020B0604020202020204" pitchFamily="34" charset="0"/>
                </a:rPr>
                <a:t>Intraoperative x-ray and </a:t>
              </a:r>
              <a:r>
                <a:rPr lang="en-US" altLang="en-US" sz="1120" kern="1200" dirty="0" err="1">
                  <a:solidFill>
                    <a:schemeClr val="tx1"/>
                  </a:solidFill>
                  <a:latin typeface="+mj-lt"/>
                  <a:ea typeface="+mn-ea"/>
                  <a:cs typeface="Arial" panose="020B0604020202020204" pitchFamily="34" charset="0"/>
                </a:rPr>
                <a:t>flouroscopy</a:t>
              </a:r>
              <a:r>
                <a:rPr lang="en-US" altLang="en-US" sz="1120" kern="1200" dirty="0">
                  <a:solidFill>
                    <a:schemeClr val="tx1"/>
                  </a:solidFill>
                  <a:latin typeface="+mj-lt"/>
                  <a:ea typeface="+mn-ea"/>
                  <a:cs typeface="Arial" panose="020B0604020202020204" pitchFamily="34" charset="0"/>
                </a:rPr>
                <a:t>, if required 	</a:t>
              </a:r>
            </a:p>
            <a:p>
              <a:pPr marL="171450" indent="-171450" defTabSz="446227">
                <a:lnSpc>
                  <a:spcPct val="90000"/>
                </a:lnSpc>
                <a:spcAft>
                  <a:spcPts val="480"/>
                </a:spcAft>
                <a:buFont typeface="Arial" panose="020B0604020202020204" pitchFamily="34" charset="0"/>
                <a:buChar char="•"/>
              </a:pPr>
              <a:r>
                <a:rPr lang="en-US" altLang="en-US" sz="1120" kern="1200" dirty="0">
                  <a:solidFill>
                    <a:schemeClr val="tx1"/>
                  </a:solidFill>
                  <a:latin typeface="+mj-lt"/>
                  <a:ea typeface="+mn-ea"/>
                  <a:cs typeface="Arial" panose="020B0604020202020204" pitchFamily="34" charset="0"/>
                </a:rPr>
                <a:t>Intraoperative gross and anatomical pathologist review, as required 	</a:t>
              </a:r>
            </a:p>
            <a:p>
              <a:pPr marL="171450" indent="-171450" defTabSz="446227">
                <a:lnSpc>
                  <a:spcPct val="90000"/>
                </a:lnSpc>
                <a:spcAft>
                  <a:spcPts val="480"/>
                </a:spcAft>
                <a:buFont typeface="Arial" panose="020B0604020202020204" pitchFamily="34" charset="0"/>
                <a:buChar char="•"/>
              </a:pPr>
              <a:r>
                <a:rPr lang="en-US" altLang="en-US" sz="1120" kern="1200" dirty="0">
                  <a:solidFill>
                    <a:schemeClr val="tx1"/>
                  </a:solidFill>
                  <a:latin typeface="+mj-lt"/>
                  <a:ea typeface="+mn-ea"/>
                  <a:cs typeface="Arial" panose="020B0604020202020204" pitchFamily="34" charset="0"/>
                </a:rPr>
                <a:t>Pre-operative testing 	</a:t>
              </a:r>
            </a:p>
            <a:p>
              <a:pPr marL="436931" lvl="1" indent="-223114" defTabSz="446227">
                <a:lnSpc>
                  <a:spcPct val="90000"/>
                </a:lnSpc>
                <a:spcAft>
                  <a:spcPts val="480"/>
                </a:spcAft>
                <a:buFont typeface="Arial" panose="020B0604020202020204" pitchFamily="34" charset="0"/>
                <a:buChar char="•"/>
              </a:pPr>
              <a:r>
                <a:rPr lang="en-US" altLang="en-US" sz="1120" kern="1200" dirty="0">
                  <a:solidFill>
                    <a:schemeClr val="tx1"/>
                  </a:solidFill>
                  <a:latin typeface="+mj-lt"/>
                  <a:ea typeface="+mn-ea"/>
                  <a:cs typeface="Arial" panose="020B0604020202020204" pitchFamily="34" charset="0"/>
                </a:rPr>
                <a:t>limited to:  finger-stick </a:t>
              </a:r>
              <a:r>
                <a:rPr lang="en-US" altLang="en-US" sz="1120" kern="1200" dirty="0" err="1">
                  <a:solidFill>
                    <a:schemeClr val="tx1"/>
                  </a:solidFill>
                  <a:latin typeface="+mj-lt"/>
                  <a:ea typeface="+mn-ea"/>
                  <a:cs typeface="Arial" panose="020B0604020202020204" pitchFamily="34" charset="0"/>
                </a:rPr>
                <a:t>glucometry</a:t>
              </a:r>
              <a:r>
                <a:rPr lang="en-US" altLang="en-US" sz="1120" kern="1200" dirty="0">
                  <a:solidFill>
                    <a:schemeClr val="tx1"/>
                  </a:solidFill>
                  <a:latin typeface="+mj-lt"/>
                  <a:ea typeface="+mn-ea"/>
                  <a:cs typeface="Arial" panose="020B0604020202020204" pitchFamily="34" charset="0"/>
                </a:rPr>
                <a:t>, HCG pregnancy test, if indicated;  Spin Hematocrit, </a:t>
              </a:r>
              <a:r>
                <a:rPr lang="en-US" altLang="en-US" sz="1120" kern="1200" dirty="0" err="1">
                  <a:solidFill>
                    <a:schemeClr val="tx1"/>
                  </a:solidFill>
                  <a:latin typeface="+mj-lt"/>
                  <a:ea typeface="+mn-ea"/>
                  <a:cs typeface="Arial" panose="020B0604020202020204" pitchFamily="34" charset="0"/>
                </a:rPr>
                <a:t>Urinalyis</a:t>
              </a:r>
              <a:r>
                <a:rPr lang="en-US" altLang="en-US" sz="1120" kern="1200" dirty="0">
                  <a:solidFill>
                    <a:schemeClr val="tx1"/>
                  </a:solidFill>
                  <a:latin typeface="+mj-lt"/>
                  <a:ea typeface="+mn-ea"/>
                  <a:cs typeface="Arial" panose="020B0604020202020204" pitchFamily="34" charset="0"/>
                </a:rPr>
                <a:t>, EKG. </a:t>
              </a:r>
            </a:p>
            <a:p>
              <a:pPr marL="436931" lvl="1" indent="-223114" defTabSz="446227">
                <a:lnSpc>
                  <a:spcPct val="90000"/>
                </a:lnSpc>
                <a:spcAft>
                  <a:spcPts val="480"/>
                </a:spcAft>
                <a:buFont typeface="Arial" panose="020B0604020202020204" pitchFamily="34" charset="0"/>
                <a:buChar char="•"/>
              </a:pPr>
              <a:r>
                <a:rPr lang="en-US" altLang="en-US" sz="1120" kern="1200" dirty="0">
                  <a:solidFill>
                    <a:schemeClr val="tx1"/>
                  </a:solidFill>
                  <a:latin typeface="+mj-lt"/>
                  <a:ea typeface="+mn-ea"/>
                  <a:cs typeface="Arial" panose="020B0604020202020204" pitchFamily="34" charset="0"/>
                </a:rPr>
                <a:t>NOTE: All other lab testing and pathology at regular prices</a:t>
              </a:r>
            </a:p>
            <a:p>
              <a:pPr marL="171450" indent="-171450" defTabSz="446227">
                <a:lnSpc>
                  <a:spcPct val="90000"/>
                </a:lnSpc>
                <a:spcAft>
                  <a:spcPts val="480"/>
                </a:spcAft>
                <a:buFont typeface="Arial" panose="020B0604020202020204" pitchFamily="34" charset="0"/>
                <a:buChar char="•"/>
              </a:pPr>
              <a:r>
                <a:rPr lang="en-US" altLang="en-US" sz="1120" kern="1200" dirty="0">
                  <a:solidFill>
                    <a:schemeClr val="tx1"/>
                  </a:solidFill>
                  <a:latin typeface="+mj-lt"/>
                  <a:ea typeface="+mn-ea"/>
                  <a:cs typeface="Arial" panose="020B0604020202020204" pitchFamily="34" charset="0"/>
                </a:rPr>
                <a:t>Facility charges for routine procedure 	</a:t>
              </a:r>
            </a:p>
            <a:p>
              <a:pPr marL="171450" indent="-171450" defTabSz="446227">
                <a:lnSpc>
                  <a:spcPct val="90000"/>
                </a:lnSpc>
                <a:spcAft>
                  <a:spcPts val="480"/>
                </a:spcAft>
                <a:buFont typeface="Arial" panose="020B0604020202020204" pitchFamily="34" charset="0"/>
                <a:buChar char="•"/>
              </a:pPr>
              <a:r>
                <a:rPr lang="en-US" altLang="en-US" sz="1120" kern="1200" dirty="0">
                  <a:solidFill>
                    <a:schemeClr val="tx1"/>
                  </a:solidFill>
                  <a:latin typeface="+mj-lt"/>
                  <a:ea typeface="+mn-ea"/>
                  <a:cs typeface="Arial" panose="020B0604020202020204" pitchFamily="34" charset="0"/>
                </a:rPr>
                <a:t>Recovery Room 	</a:t>
              </a:r>
            </a:p>
            <a:p>
              <a:pPr marL="171450" indent="-171450" defTabSz="446227">
                <a:lnSpc>
                  <a:spcPct val="90000"/>
                </a:lnSpc>
                <a:spcAft>
                  <a:spcPts val="480"/>
                </a:spcAft>
                <a:buFont typeface="Arial" panose="020B0604020202020204" pitchFamily="34" charset="0"/>
                <a:buChar char="•"/>
              </a:pPr>
              <a:r>
                <a:rPr lang="en-US" altLang="en-US" sz="1120" kern="1200" dirty="0">
                  <a:solidFill>
                    <a:schemeClr val="tx1"/>
                  </a:solidFill>
                  <a:latin typeface="+mj-lt"/>
                  <a:ea typeface="+mn-ea"/>
                  <a:cs typeface="Arial" panose="020B0604020202020204" pitchFamily="34" charset="0"/>
                </a:rPr>
                <a:t>Repricing from individual bills to case rate 	</a:t>
              </a:r>
            </a:p>
            <a:p>
              <a:pPr marL="171450" indent="-171450" defTabSz="446227">
                <a:lnSpc>
                  <a:spcPct val="90000"/>
                </a:lnSpc>
                <a:spcAft>
                  <a:spcPts val="480"/>
                </a:spcAft>
                <a:buFont typeface="Arial" panose="020B0604020202020204" pitchFamily="34" charset="0"/>
                <a:buChar char="•"/>
              </a:pPr>
              <a:r>
                <a:rPr lang="en-US" altLang="en-US" sz="1120" kern="1200" dirty="0">
                  <a:solidFill>
                    <a:schemeClr val="tx1"/>
                  </a:solidFill>
                  <a:latin typeface="+mj-lt"/>
                  <a:ea typeface="+mn-ea"/>
                  <a:cs typeface="Arial" panose="020B0604020202020204" pitchFamily="34" charset="0"/>
                </a:rPr>
                <a:t>Disbursement to individual providers and MSO 	</a:t>
              </a:r>
            </a:p>
            <a:p>
              <a:pPr marL="0" indent="0">
                <a:lnSpc>
                  <a:spcPct val="90000"/>
                </a:lnSpc>
                <a:spcAft>
                  <a:spcPts val="600"/>
                </a:spcAft>
              </a:pPr>
              <a:endParaRPr lang="en-US" altLang="en-US" sz="1400" dirty="0">
                <a:latin typeface="+mj-lt"/>
                <a:cs typeface="Arial" panose="020B0604020202020204" pitchFamily="34" charset="0"/>
              </a:endParaRPr>
            </a:p>
          </p:txBody>
        </p:sp>
        <p:sp>
          <p:nvSpPr>
            <p:cNvPr id="7" name="Text Placeholder 6">
              <a:extLst>
                <a:ext uri="{FF2B5EF4-FFF2-40B4-BE49-F238E27FC236}">
                  <a16:creationId xmlns:a16="http://schemas.microsoft.com/office/drawing/2014/main" id="{653559E3-52AA-4423-AF7B-BC2B831DC16F}"/>
                </a:ext>
              </a:extLst>
            </p:cNvPr>
            <p:cNvSpPr>
              <a:spLocks/>
            </p:cNvSpPr>
            <p:nvPr/>
          </p:nvSpPr>
          <p:spPr>
            <a:xfrm>
              <a:off x="8137838" y="2075605"/>
              <a:ext cx="2496472" cy="282397"/>
            </a:xfrm>
            <a:prstGeom prst="rect">
              <a:avLst/>
            </a:prstGeom>
          </p:spPr>
          <p:txBody>
            <a:bodyPr rtlCol="0">
              <a:noAutofit/>
            </a:bodyPr>
            <a:lstStyle/>
            <a:p>
              <a:pPr defTabSz="446227">
                <a:spcAft>
                  <a:spcPts val="480"/>
                </a:spcAft>
                <a:defRPr/>
              </a:pPr>
              <a:r>
                <a:rPr lang="en-US" sz="1120" kern="1200">
                  <a:solidFill>
                    <a:schemeClr val="tx1"/>
                  </a:solidFill>
                  <a:latin typeface="+mj-lt"/>
                  <a:ea typeface="+mn-ea"/>
                  <a:cs typeface="+mn-cs"/>
                </a:rPr>
                <a:t>Excludes</a:t>
              </a:r>
              <a:endParaRPr lang="en-US" sz="1400">
                <a:latin typeface="+mj-lt"/>
              </a:endParaRPr>
            </a:p>
          </p:txBody>
        </p:sp>
        <p:sp>
          <p:nvSpPr>
            <p:cNvPr id="111622" name="Content Placeholder 7">
              <a:extLst>
                <a:ext uri="{FF2B5EF4-FFF2-40B4-BE49-F238E27FC236}">
                  <a16:creationId xmlns:a16="http://schemas.microsoft.com/office/drawing/2014/main" id="{BA5F13A8-F697-4220-AA93-47B47390C24F}"/>
                </a:ext>
              </a:extLst>
            </p:cNvPr>
            <p:cNvSpPr>
              <a:spLocks/>
            </p:cNvSpPr>
            <p:nvPr/>
          </p:nvSpPr>
          <p:spPr>
            <a:xfrm>
              <a:off x="8137838" y="2452135"/>
              <a:ext cx="2496472" cy="2284674"/>
            </a:xfrm>
            <a:prstGeom prst="rect">
              <a:avLst/>
            </a:prstGeom>
          </p:spPr>
          <p:txBody>
            <a:bodyPr>
              <a:noAutofit/>
            </a:bodyPr>
            <a:lstStyle/>
            <a:p>
              <a:pPr marL="171450" indent="-171450" defTabSz="446227">
                <a:spcAft>
                  <a:spcPts val="480"/>
                </a:spcAft>
                <a:buFont typeface="Arial" panose="020B0604020202020204" pitchFamily="34" charset="0"/>
                <a:buChar char="•"/>
              </a:pPr>
              <a:r>
                <a:rPr lang="en-US" altLang="en-US" sz="1120" kern="1200" dirty="0">
                  <a:solidFill>
                    <a:schemeClr val="tx1"/>
                  </a:solidFill>
                  <a:latin typeface="+mj-lt"/>
                  <a:ea typeface="+mn-ea"/>
                  <a:cs typeface="Arial" panose="020B0604020202020204" pitchFamily="34" charset="0"/>
                </a:rPr>
                <a:t>Any hardware or implants. </a:t>
              </a:r>
            </a:p>
            <a:p>
              <a:pPr marL="171450" indent="-171450" defTabSz="446227">
                <a:spcAft>
                  <a:spcPts val="480"/>
                </a:spcAft>
                <a:buFont typeface="Arial" panose="020B0604020202020204" pitchFamily="34" charset="0"/>
                <a:buChar char="•"/>
              </a:pPr>
              <a:r>
                <a:rPr lang="en-US" altLang="en-US" sz="1120" kern="1200" dirty="0">
                  <a:solidFill>
                    <a:schemeClr val="tx1"/>
                  </a:solidFill>
                  <a:latin typeface="+mj-lt"/>
                  <a:ea typeface="+mn-ea"/>
                  <a:cs typeface="Arial" panose="020B0604020202020204" pitchFamily="34" charset="0"/>
                </a:rPr>
                <a:t>Hardware and implants price charged  shall not exceed X% markup</a:t>
              </a:r>
            </a:p>
            <a:p>
              <a:pPr marL="171450" indent="-171450" defTabSz="446227">
                <a:spcAft>
                  <a:spcPts val="480"/>
                </a:spcAft>
                <a:buFont typeface="Arial" panose="020B0604020202020204" pitchFamily="34" charset="0"/>
                <a:buChar char="•"/>
              </a:pPr>
              <a:r>
                <a:rPr lang="en-US" altLang="en-US" sz="1120" kern="1200" dirty="0">
                  <a:solidFill>
                    <a:schemeClr val="tx1"/>
                  </a:solidFill>
                  <a:latin typeface="+mj-lt"/>
                  <a:ea typeface="+mn-ea"/>
                  <a:cs typeface="Arial" panose="020B0604020202020204" pitchFamily="34" charset="0"/>
                </a:rPr>
                <a:t>High Cost Drugs and Biologicals</a:t>
              </a:r>
            </a:p>
            <a:p>
              <a:pPr marL="171450" indent="-171450" defTabSz="446227">
                <a:spcAft>
                  <a:spcPts val="480"/>
                </a:spcAft>
                <a:buFont typeface="Arial" panose="020B0604020202020204" pitchFamily="34" charset="0"/>
                <a:buChar char="•"/>
              </a:pPr>
              <a:r>
                <a:rPr lang="en-US" altLang="en-US" sz="1120" kern="1200" dirty="0">
                  <a:solidFill>
                    <a:schemeClr val="tx1"/>
                  </a:solidFill>
                  <a:latin typeface="+mj-lt"/>
                  <a:ea typeface="+mn-ea"/>
                  <a:cs typeface="Arial" panose="020B0604020202020204" pitchFamily="34" charset="0"/>
                </a:rPr>
                <a:t>Facility overnight Fee: $XXX 	</a:t>
              </a:r>
            </a:p>
            <a:p>
              <a:pPr marL="171450" indent="-171450" defTabSz="446227">
                <a:spcAft>
                  <a:spcPts val="480"/>
                </a:spcAft>
                <a:buFont typeface="Arial" panose="020B0604020202020204" pitchFamily="34" charset="0"/>
                <a:buChar char="•"/>
              </a:pPr>
              <a:r>
                <a:rPr lang="en-US" altLang="en-US" sz="1120" kern="1200" dirty="0">
                  <a:solidFill>
                    <a:schemeClr val="tx1"/>
                  </a:solidFill>
                  <a:latin typeface="+mj-lt"/>
                  <a:ea typeface="+mn-ea"/>
                  <a:cs typeface="Arial" panose="020B0604020202020204" pitchFamily="34" charset="0"/>
                </a:rPr>
                <a:t>Any lab tests or follow-up </a:t>
              </a:r>
              <a:r>
                <a:rPr lang="en-US" altLang="en-US" sz="1120" kern="1200" dirty="0" err="1">
                  <a:solidFill>
                    <a:schemeClr val="tx1"/>
                  </a:solidFill>
                  <a:latin typeface="+mj-lt"/>
                  <a:ea typeface="+mn-ea"/>
                  <a:cs typeface="Arial" panose="020B0604020202020204" pitchFamily="34" charset="0"/>
                </a:rPr>
                <a:t>xray</a:t>
              </a:r>
              <a:r>
                <a:rPr lang="en-US" altLang="en-US" sz="1120" kern="1200" dirty="0">
                  <a:solidFill>
                    <a:schemeClr val="tx1"/>
                  </a:solidFill>
                  <a:latin typeface="+mj-lt"/>
                  <a:ea typeface="+mn-ea"/>
                  <a:cs typeface="Arial" panose="020B0604020202020204" pitchFamily="34" charset="0"/>
                </a:rPr>
                <a:t> or pathology services not included above 	</a:t>
              </a:r>
            </a:p>
            <a:p>
              <a:pPr marL="171450" indent="-171450" defTabSz="446227">
                <a:spcAft>
                  <a:spcPts val="480"/>
                </a:spcAft>
                <a:buFont typeface="Arial" panose="020B0604020202020204" pitchFamily="34" charset="0"/>
                <a:buChar char="•"/>
              </a:pPr>
              <a:r>
                <a:rPr lang="en-US" altLang="en-US" sz="1120" kern="1200" dirty="0">
                  <a:solidFill>
                    <a:schemeClr val="tx1"/>
                  </a:solidFill>
                  <a:latin typeface="+mj-lt"/>
                  <a:ea typeface="+mn-ea"/>
                  <a:cs typeface="Arial" panose="020B0604020202020204" pitchFamily="34" charset="0"/>
                </a:rPr>
                <a:t>Emergency transfer fees by ambulance, as required 	</a:t>
              </a:r>
            </a:p>
            <a:p>
              <a:pPr marL="171450" indent="-171450" defTabSz="446227">
                <a:spcAft>
                  <a:spcPts val="480"/>
                </a:spcAft>
                <a:buFont typeface="Arial" panose="020B0604020202020204" pitchFamily="34" charset="0"/>
                <a:buChar char="•"/>
              </a:pPr>
              <a:r>
                <a:rPr lang="en-US" altLang="en-US" sz="1120" kern="1200" dirty="0">
                  <a:solidFill>
                    <a:schemeClr val="tx1"/>
                  </a:solidFill>
                  <a:latin typeface="+mj-lt"/>
                  <a:ea typeface="+mn-ea"/>
                  <a:cs typeface="Arial" panose="020B0604020202020204" pitchFamily="34" charset="0"/>
                </a:rPr>
                <a:t>Physical therapy and DME fees, if any 	</a:t>
              </a:r>
            </a:p>
            <a:p>
              <a:pPr marL="171450" indent="-171450" defTabSz="446227">
                <a:spcAft>
                  <a:spcPts val="480"/>
                </a:spcAft>
                <a:buFont typeface="Arial" panose="020B0604020202020204" pitchFamily="34" charset="0"/>
                <a:buChar char="•"/>
              </a:pPr>
              <a:r>
                <a:rPr lang="en-US" altLang="en-US" sz="1120" kern="1200" dirty="0">
                  <a:solidFill>
                    <a:schemeClr val="tx1"/>
                  </a:solidFill>
                  <a:latin typeface="+mj-lt"/>
                  <a:ea typeface="+mn-ea"/>
                  <a:cs typeface="Arial" panose="020B0604020202020204" pitchFamily="34" charset="0"/>
                </a:rPr>
                <a:t>Transition to inpatient status for any reason shall exclude this case from eligibility under this case rate program and revert the case back to traditional workers' comp scheduled rates and reimbursement conditions.</a:t>
              </a:r>
            </a:p>
            <a:p>
              <a:pPr marL="171450" indent="-171450" defTabSz="446227">
                <a:spcAft>
                  <a:spcPts val="480"/>
                </a:spcAft>
                <a:buFont typeface="Arial" panose="020B0604020202020204" pitchFamily="34" charset="0"/>
                <a:buChar char="•"/>
              </a:pPr>
              <a:r>
                <a:rPr lang="en-US" altLang="en-US" sz="1120" kern="1200" dirty="0">
                  <a:solidFill>
                    <a:schemeClr val="tx1"/>
                  </a:solidFill>
                  <a:latin typeface="+mj-lt"/>
                  <a:ea typeface="+mn-ea"/>
                  <a:cs typeface="Arial" panose="020B0604020202020204" pitchFamily="34" charset="0"/>
                </a:rPr>
                <a:t>Any complications treatment</a:t>
              </a:r>
              <a:endParaRPr lang="en-US" altLang="en-US" sz="1400" dirty="0">
                <a:latin typeface="+mj-lt"/>
                <a:cs typeface="Arial" panose="020B0604020202020204" pitchFamily="34" charset="0"/>
              </a:endParaRPr>
            </a:p>
          </p:txBody>
        </p:sp>
      </p:grpSp>
    </p:spTree>
    <p:extLst>
      <p:ext uri="{BB962C8B-B14F-4D97-AF65-F5344CB8AC3E}">
        <p14:creationId xmlns:p14="http://schemas.microsoft.com/office/powerpoint/2010/main" val="177230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0296F1-7B32-8407-68AE-E2E641BD51D1}"/>
              </a:ext>
            </a:extLst>
          </p:cNvPr>
          <p:cNvSpPr>
            <a:spLocks noGrp="1"/>
          </p:cNvSpPr>
          <p:nvPr>
            <p:ph idx="1"/>
          </p:nvPr>
        </p:nvSpPr>
        <p:spPr>
          <a:xfrm>
            <a:off x="0" y="3728438"/>
            <a:ext cx="3549431" cy="1160604"/>
          </a:xfrm>
        </p:spPr>
        <p:txBody>
          <a:bodyPr>
            <a:normAutofit/>
          </a:bodyPr>
          <a:lstStyle/>
          <a:p>
            <a:pPr marL="438912" indent="-320040" fontAlgn="auto">
              <a:spcBef>
                <a:spcPts val="0"/>
              </a:spcBef>
              <a:spcAft>
                <a:spcPts val="0"/>
              </a:spcAft>
              <a:buFont typeface="Wingdings 2"/>
              <a:buBlip>
                <a:blip r:embed="rId2"/>
              </a:buBlip>
              <a:defRPr/>
            </a:pPr>
            <a:r>
              <a:rPr lang="en-US" sz="1000" dirty="0">
                <a:solidFill>
                  <a:schemeClr val="bg1"/>
                </a:solidFill>
                <a:latin typeface="Arial" pitchFamily="34" charset="0"/>
                <a:cs typeface="Arial" pitchFamily="34" charset="0"/>
              </a:rPr>
              <a:t>Proprietary Networks (Contracted or Owned)</a:t>
            </a:r>
          </a:p>
          <a:p>
            <a:pPr marL="438912" indent="-320040" fontAlgn="auto">
              <a:spcBef>
                <a:spcPts val="0"/>
              </a:spcBef>
              <a:spcAft>
                <a:spcPts val="0"/>
              </a:spcAft>
              <a:buFont typeface="Wingdings 2"/>
              <a:buBlip>
                <a:blip r:embed="rId2"/>
              </a:buBlip>
              <a:defRPr/>
            </a:pPr>
            <a:r>
              <a:rPr lang="en-US" sz="1000" dirty="0">
                <a:solidFill>
                  <a:schemeClr val="bg1"/>
                </a:solidFill>
                <a:latin typeface="Arial" pitchFamily="34" charset="0"/>
                <a:cs typeface="Arial" pitchFamily="34" charset="0"/>
              </a:rPr>
              <a:t>Leased Networks</a:t>
            </a:r>
          </a:p>
          <a:p>
            <a:pPr marL="438912" indent="-320040" fontAlgn="auto">
              <a:spcBef>
                <a:spcPts val="0"/>
              </a:spcBef>
              <a:spcAft>
                <a:spcPts val="0"/>
              </a:spcAft>
              <a:buFont typeface="Wingdings 2"/>
              <a:buBlip>
                <a:blip r:embed="rId2"/>
              </a:buBlip>
              <a:defRPr/>
            </a:pPr>
            <a:r>
              <a:rPr lang="en-US" sz="1000" dirty="0">
                <a:solidFill>
                  <a:schemeClr val="bg1"/>
                </a:solidFill>
                <a:latin typeface="Arial" pitchFamily="34" charset="0"/>
                <a:cs typeface="Arial" pitchFamily="34" charset="0"/>
              </a:rPr>
              <a:t>Regional Wrap Networks</a:t>
            </a:r>
          </a:p>
          <a:p>
            <a:pPr marL="438912" indent="-320040" fontAlgn="auto">
              <a:spcBef>
                <a:spcPts val="0"/>
              </a:spcBef>
              <a:spcAft>
                <a:spcPts val="0"/>
              </a:spcAft>
              <a:buFont typeface="Wingdings 2"/>
              <a:buBlip>
                <a:blip r:embed="rId2"/>
              </a:buBlip>
              <a:defRPr/>
            </a:pPr>
            <a:r>
              <a:rPr lang="en-US" sz="1000" dirty="0">
                <a:solidFill>
                  <a:schemeClr val="bg1"/>
                </a:solidFill>
                <a:latin typeface="Arial" pitchFamily="34" charset="0"/>
                <a:cs typeface="Arial" pitchFamily="34" charset="0"/>
              </a:rPr>
              <a:t>National Wraparound Networks</a:t>
            </a:r>
          </a:p>
        </p:txBody>
      </p:sp>
      <p:sp>
        <p:nvSpPr>
          <p:cNvPr id="3" name="Title 2">
            <a:extLst>
              <a:ext uri="{FF2B5EF4-FFF2-40B4-BE49-F238E27FC236}">
                <a16:creationId xmlns:a16="http://schemas.microsoft.com/office/drawing/2014/main" id="{8E22E7EF-3A5F-4A8D-EC92-10BEDC9D4B43}"/>
              </a:ext>
            </a:extLst>
          </p:cNvPr>
          <p:cNvSpPr>
            <a:spLocks noGrp="1"/>
          </p:cNvSpPr>
          <p:nvPr>
            <p:ph type="title"/>
          </p:nvPr>
        </p:nvSpPr>
        <p:spPr/>
        <p:txBody>
          <a:bodyPr/>
          <a:lstStyle/>
          <a:p>
            <a:r>
              <a:rPr lang="en-US" dirty="0"/>
              <a:t>Managing the White Spaces</a:t>
            </a:r>
          </a:p>
        </p:txBody>
      </p:sp>
      <p:sp>
        <p:nvSpPr>
          <p:cNvPr id="4" name="TextBox 3">
            <a:extLst>
              <a:ext uri="{FF2B5EF4-FFF2-40B4-BE49-F238E27FC236}">
                <a16:creationId xmlns:a16="http://schemas.microsoft.com/office/drawing/2014/main" id="{C5BB24A1-CCDA-C11D-DDE8-2C8FDD0E21D6}"/>
              </a:ext>
            </a:extLst>
          </p:cNvPr>
          <p:cNvSpPr txBox="1"/>
          <p:nvPr/>
        </p:nvSpPr>
        <p:spPr>
          <a:xfrm>
            <a:off x="5377343" y="461394"/>
            <a:ext cx="6082018" cy="5632311"/>
          </a:xfrm>
          <a:prstGeom prst="rect">
            <a:avLst/>
          </a:prstGeom>
          <a:noFill/>
        </p:spPr>
        <p:txBody>
          <a:bodyPr wrap="square" rtlCol="0">
            <a:spAutoFit/>
          </a:bodyPr>
          <a:lstStyle/>
          <a:p>
            <a:pPr algn="l"/>
            <a:r>
              <a:rPr lang="en-US" sz="1200" b="0" i="0" dirty="0">
                <a:solidFill>
                  <a:srgbClr val="374151"/>
                </a:solidFill>
                <a:effectLst/>
              </a:rPr>
              <a:t>In the context of payer contracting, "white space management" refers to the strategic approach taken by insurers to address and manage areas or markets where they have little to no presence or penetration. In simpler terms, it's about identifying and targeting those areas (the "white spaces“ in the contract where nothing was mentioned, and no network providers exist.</a:t>
            </a:r>
          </a:p>
          <a:p>
            <a:pPr algn="l"/>
            <a:endParaRPr lang="en-US" sz="1200" b="0" i="0" dirty="0">
              <a:solidFill>
                <a:srgbClr val="374151"/>
              </a:solidFill>
              <a:effectLst/>
            </a:endParaRPr>
          </a:p>
          <a:p>
            <a:pPr algn="l"/>
            <a:r>
              <a:rPr lang="en-US" sz="1200" b="0" i="0" dirty="0">
                <a:solidFill>
                  <a:srgbClr val="374151"/>
                </a:solidFill>
                <a:effectLst/>
              </a:rPr>
              <a:t>Here's a breakdown:</a:t>
            </a:r>
          </a:p>
          <a:p>
            <a:pPr algn="l"/>
            <a:endParaRPr lang="en-US" sz="1200" b="0" i="0" dirty="0">
              <a:solidFill>
                <a:srgbClr val="374151"/>
              </a:solidFill>
              <a:effectLst/>
            </a:endParaRPr>
          </a:p>
          <a:p>
            <a:pPr algn="l">
              <a:buFont typeface="+mj-lt"/>
              <a:buAutoNum type="arabicPeriod"/>
            </a:pPr>
            <a:r>
              <a:rPr lang="en-US" sz="1200" b="1" i="0" dirty="0">
                <a:solidFill>
                  <a:srgbClr val="374151"/>
                </a:solidFill>
                <a:effectLst/>
              </a:rPr>
              <a:t>Identification of White Spaces</a:t>
            </a:r>
            <a:r>
              <a:rPr lang="en-US" sz="1200" b="0" i="0" dirty="0">
                <a:solidFill>
                  <a:srgbClr val="374151"/>
                </a:solidFill>
                <a:effectLst/>
              </a:rPr>
              <a:t>: Before managing the white spaces, organizations first need to identify where they are. This involves a thorough market analysis to pinpoint areas where the organization lacks a presence or where competitors might be dominating.</a:t>
            </a:r>
          </a:p>
          <a:p>
            <a:pPr algn="l">
              <a:buFont typeface="+mj-lt"/>
              <a:buAutoNum type="arabicPeriod"/>
            </a:pPr>
            <a:r>
              <a:rPr lang="en-US" sz="1200" b="1" i="0" dirty="0">
                <a:solidFill>
                  <a:srgbClr val="374151"/>
                </a:solidFill>
                <a:effectLst/>
              </a:rPr>
              <a:t>Strategic Planning</a:t>
            </a:r>
            <a:r>
              <a:rPr lang="en-US" sz="1200" b="0" i="0" dirty="0">
                <a:solidFill>
                  <a:srgbClr val="374151"/>
                </a:solidFill>
                <a:effectLst/>
              </a:rPr>
              <a:t>: Once the white spaces are identified, organizations can develop strategies to penetrate these markets. This could involve introducing new insurance products, partnering with local providers, or leveraging technology to reach new customer segments.</a:t>
            </a:r>
          </a:p>
          <a:p>
            <a:pPr algn="l">
              <a:buFont typeface="+mj-lt"/>
              <a:buAutoNum type="arabicPeriod"/>
            </a:pPr>
            <a:r>
              <a:rPr lang="en-US" sz="1200" b="1" i="0" dirty="0">
                <a:solidFill>
                  <a:srgbClr val="374151"/>
                </a:solidFill>
                <a:effectLst/>
              </a:rPr>
              <a:t>Contracting</a:t>
            </a:r>
            <a:r>
              <a:rPr lang="en-US" sz="1200" b="0" i="0" dirty="0">
                <a:solidFill>
                  <a:srgbClr val="374151"/>
                </a:solidFill>
                <a:effectLst/>
              </a:rPr>
              <a:t>: In the context of payer-provider relationships, contracting plays a pivotal role in white space management. By forging strategic partnerships and contracts with providers in these identified areas, payers can ensure that members have access to care, which in turn can make their insurance products more appealing in those regions.</a:t>
            </a:r>
          </a:p>
          <a:p>
            <a:pPr algn="l">
              <a:buFont typeface="+mj-lt"/>
              <a:buAutoNum type="arabicPeriod"/>
            </a:pPr>
            <a:r>
              <a:rPr lang="en-US" sz="1200" b="1" i="0" dirty="0">
                <a:solidFill>
                  <a:srgbClr val="374151"/>
                </a:solidFill>
                <a:effectLst/>
              </a:rPr>
              <a:t>Marketing and Outreach</a:t>
            </a:r>
            <a:r>
              <a:rPr lang="en-US" sz="1200" b="0" i="0" dirty="0">
                <a:solidFill>
                  <a:srgbClr val="374151"/>
                </a:solidFill>
                <a:effectLst/>
              </a:rPr>
              <a:t>: White space management isn't just about establishing a presence; it's also about letting potential customers know about it. This involves targeted marketing and outreach efforts in those areas.</a:t>
            </a:r>
          </a:p>
          <a:p>
            <a:pPr algn="l">
              <a:buFont typeface="+mj-lt"/>
              <a:buAutoNum type="arabicPeriod"/>
            </a:pPr>
            <a:r>
              <a:rPr lang="en-US" sz="1200" b="1" i="0" dirty="0">
                <a:solidFill>
                  <a:srgbClr val="374151"/>
                </a:solidFill>
                <a:effectLst/>
              </a:rPr>
              <a:t>Performance Monitoring</a:t>
            </a:r>
            <a:r>
              <a:rPr lang="en-US" sz="1200" b="0" i="0" dirty="0">
                <a:solidFill>
                  <a:srgbClr val="374151"/>
                </a:solidFill>
                <a:effectLst/>
              </a:rPr>
              <a:t>: As with any strategic initiative, it's vital to monitor and measure the performance of white space management strategies. This involves keeping track of metrics like market share growth, customer acquisition rates, and the performance of new partnerships or contracts.</a:t>
            </a:r>
          </a:p>
          <a:p>
            <a:pPr algn="l"/>
            <a:endParaRPr lang="en-US" sz="1200" b="0" i="0" dirty="0">
              <a:solidFill>
                <a:srgbClr val="374151"/>
              </a:solidFill>
              <a:effectLst/>
            </a:endParaRPr>
          </a:p>
          <a:p>
            <a:pPr algn="l"/>
            <a:r>
              <a:rPr lang="en-US" sz="1200" b="0" i="0" dirty="0">
                <a:solidFill>
                  <a:srgbClr val="374151"/>
                </a:solidFill>
                <a:effectLst/>
              </a:rPr>
              <a:t>In essence, white space management in managed care payer contracting is about recognizing growth opportunities in untapped or under-served areas and leveraging contracts and strategic initiatives to penetrate those markets.  This was huge in the early 2000s and has now been addressed through direct with employer contracts and redirection.</a:t>
            </a:r>
          </a:p>
          <a:p>
            <a:endParaRPr lang="en-US" sz="1200" dirty="0"/>
          </a:p>
        </p:txBody>
      </p:sp>
      <p:sp>
        <p:nvSpPr>
          <p:cNvPr id="5" name="Content Placeholder 1">
            <a:extLst>
              <a:ext uri="{FF2B5EF4-FFF2-40B4-BE49-F238E27FC236}">
                <a16:creationId xmlns:a16="http://schemas.microsoft.com/office/drawing/2014/main" id="{8C44820E-742F-4C94-1504-00EC57F30234}"/>
              </a:ext>
            </a:extLst>
          </p:cNvPr>
          <p:cNvSpPr txBox="1">
            <a:spLocks/>
          </p:cNvSpPr>
          <p:nvPr/>
        </p:nvSpPr>
        <p:spPr>
          <a:xfrm>
            <a:off x="251670" y="4516270"/>
            <a:ext cx="4328719" cy="1306143"/>
          </a:xfrm>
          <a:prstGeom prst="rect">
            <a:avLst/>
          </a:prstGeom>
        </p:spPr>
        <p:txBody>
          <a:bodyPr vert="horz" lIns="0" tIns="45720" rIns="0" bIns="45720" rtlCol="0" anchor="ctr">
            <a:norm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38912" indent="-320040">
              <a:spcBef>
                <a:spcPts val="0"/>
              </a:spcBef>
              <a:spcAft>
                <a:spcPts val="0"/>
              </a:spcAft>
              <a:buFont typeface="Wingdings 2"/>
              <a:buBlip>
                <a:blip r:embed="rId2"/>
              </a:buBlip>
              <a:defRPr/>
            </a:pPr>
            <a:r>
              <a:rPr lang="en-US" sz="1000" dirty="0">
                <a:solidFill>
                  <a:schemeClr val="bg1"/>
                </a:solidFill>
                <a:latin typeface="Arial" pitchFamily="34" charset="0"/>
                <a:cs typeface="Arial" pitchFamily="34" charset="0"/>
              </a:rPr>
              <a:t>Spot Provider Negotiations</a:t>
            </a:r>
          </a:p>
          <a:p>
            <a:pPr marL="438912" indent="-320040">
              <a:spcBef>
                <a:spcPts val="0"/>
              </a:spcBef>
              <a:spcAft>
                <a:spcPts val="0"/>
              </a:spcAft>
              <a:buFont typeface="Wingdings 2"/>
              <a:buBlip>
                <a:blip r:embed="rId2"/>
              </a:buBlip>
              <a:defRPr/>
            </a:pPr>
            <a:r>
              <a:rPr lang="en-US" sz="1000" dirty="0">
                <a:solidFill>
                  <a:schemeClr val="bg1"/>
                </a:solidFill>
                <a:latin typeface="Arial" pitchFamily="34" charset="0"/>
                <a:cs typeface="Arial" pitchFamily="34" charset="0"/>
              </a:rPr>
              <a:t>Non-directed (one off) Single Case Agreements</a:t>
            </a:r>
          </a:p>
          <a:p>
            <a:pPr marL="438912" indent="-320040">
              <a:spcBef>
                <a:spcPts val="0"/>
              </a:spcBef>
              <a:spcAft>
                <a:spcPts val="0"/>
              </a:spcAft>
              <a:buFont typeface="Wingdings 2"/>
              <a:buBlip>
                <a:blip r:embed="rId2"/>
              </a:buBlip>
              <a:defRPr/>
            </a:pPr>
            <a:r>
              <a:rPr lang="en-US" sz="1000" dirty="0">
                <a:solidFill>
                  <a:schemeClr val="bg1"/>
                </a:solidFill>
                <a:latin typeface="Arial" pitchFamily="34" charset="0"/>
                <a:cs typeface="Arial" pitchFamily="34" charset="0"/>
              </a:rPr>
              <a:t>Access Arrangements and Silent PPO</a:t>
            </a:r>
          </a:p>
          <a:p>
            <a:pPr marL="438912" indent="-320040">
              <a:spcBef>
                <a:spcPts val="0"/>
              </a:spcBef>
              <a:spcAft>
                <a:spcPts val="0"/>
              </a:spcAft>
              <a:buFont typeface="Wingdings 2"/>
              <a:buBlip>
                <a:blip r:embed="rId2"/>
              </a:buBlip>
              <a:defRPr/>
            </a:pPr>
            <a:r>
              <a:rPr lang="en-US" sz="1000" dirty="0">
                <a:solidFill>
                  <a:schemeClr val="bg1"/>
                </a:solidFill>
                <a:latin typeface="Arial" pitchFamily="34" charset="0"/>
                <a:cs typeface="Arial" pitchFamily="34" charset="0"/>
              </a:rPr>
              <a:t>Fee Schedules</a:t>
            </a:r>
          </a:p>
          <a:p>
            <a:pPr marL="438912" indent="-320040">
              <a:spcBef>
                <a:spcPts val="0"/>
              </a:spcBef>
              <a:spcAft>
                <a:spcPts val="0"/>
              </a:spcAft>
              <a:buFont typeface="Wingdings 2"/>
              <a:buBlip>
                <a:blip r:embed="rId2"/>
              </a:buBlip>
              <a:defRPr/>
            </a:pPr>
            <a:r>
              <a:rPr lang="en-US" sz="1000" dirty="0">
                <a:solidFill>
                  <a:schemeClr val="bg1"/>
                </a:solidFill>
                <a:latin typeface="Arial" pitchFamily="34" charset="0"/>
                <a:cs typeface="Arial" pitchFamily="34" charset="0"/>
              </a:rPr>
              <a:t>Full Billed Charges</a:t>
            </a:r>
          </a:p>
        </p:txBody>
      </p:sp>
    </p:spTree>
    <p:extLst>
      <p:ext uri="{BB962C8B-B14F-4D97-AF65-F5344CB8AC3E}">
        <p14:creationId xmlns:p14="http://schemas.microsoft.com/office/powerpoint/2010/main" val="310000692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a:extLst>
              <a:ext uri="{FF2B5EF4-FFF2-40B4-BE49-F238E27FC236}">
                <a16:creationId xmlns:a16="http://schemas.microsoft.com/office/drawing/2014/main" id="{743FB14B-2661-4669-8764-19BA7D9B683B}"/>
              </a:ext>
            </a:extLst>
          </p:cNvPr>
          <p:cNvSpPr>
            <a:spLocks noGrp="1" noChangeArrowheads="1"/>
          </p:cNvSpPr>
          <p:nvPr>
            <p:ph type="title"/>
          </p:nvPr>
        </p:nvSpPr>
        <p:spPr>
          <a:xfrm>
            <a:off x="1092200" y="786383"/>
            <a:ext cx="3068833" cy="2093975"/>
          </a:xfrm>
        </p:spPr>
        <p:txBody>
          <a:bodyPr vert="horz" lIns="91440" tIns="45720" rIns="91440" bIns="45720" rtlCol="0" anchor="b">
            <a:normAutofit/>
          </a:bodyPr>
          <a:lstStyle/>
          <a:p>
            <a:pPr>
              <a:defRPr/>
            </a:pPr>
            <a:r>
              <a:rPr lang="en-US" b="0" kern="1200" spc="-50" baseline="0">
                <a:latin typeface="+mn-lt"/>
                <a:ea typeface="+mj-ea"/>
                <a:cs typeface="+mj-cs"/>
              </a:rPr>
              <a:t>Changes to Policies &amp; Procedures</a:t>
            </a:r>
          </a:p>
        </p:txBody>
      </p:sp>
      <p:graphicFrame>
        <p:nvGraphicFramePr>
          <p:cNvPr id="5" name="Content Placeholder 4">
            <a:extLst>
              <a:ext uri="{FF2B5EF4-FFF2-40B4-BE49-F238E27FC236}">
                <a16:creationId xmlns:a16="http://schemas.microsoft.com/office/drawing/2014/main" id="{F4F1E4F2-DF8C-44CF-AF2A-4E2B85FA20A9}"/>
              </a:ext>
            </a:extLst>
          </p:cNvPr>
          <p:cNvGraphicFramePr>
            <a:graphicFrameLocks/>
          </p:cNvGraphicFramePr>
          <p:nvPr>
            <p:extLst>
              <p:ext uri="{D42A27DB-BD31-4B8C-83A1-F6EECF244321}">
                <p14:modId xmlns:p14="http://schemas.microsoft.com/office/powerpoint/2010/main" val="3675018806"/>
              </p:ext>
            </p:extLst>
          </p:nvPr>
        </p:nvGraphicFramePr>
        <p:xfrm>
          <a:off x="5458984" y="812800"/>
          <a:ext cx="5713841" cy="4868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75592765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a:extLst>
              <a:ext uri="{FF2B5EF4-FFF2-40B4-BE49-F238E27FC236}">
                <a16:creationId xmlns:a16="http://schemas.microsoft.com/office/drawing/2014/main" id="{3DFCA091-D68D-4902-9A96-2D9D963A07A2}"/>
              </a:ext>
            </a:extLst>
          </p:cNvPr>
          <p:cNvSpPr>
            <a:spLocks noGrp="1" noChangeArrowheads="1"/>
          </p:cNvSpPr>
          <p:nvPr>
            <p:ph type="title"/>
          </p:nvPr>
        </p:nvSpPr>
        <p:spPr>
          <a:xfrm>
            <a:off x="1092200" y="1885125"/>
            <a:ext cx="3314700" cy="2093975"/>
          </a:xfrm>
        </p:spPr>
        <p:txBody>
          <a:bodyPr anchor="ctr">
            <a:normAutofit/>
          </a:bodyPr>
          <a:lstStyle/>
          <a:p>
            <a:pPr>
              <a:defRPr/>
            </a:pPr>
            <a:r>
              <a:rPr lang="en-US" sz="3400"/>
              <a:t>Newsletter and Provider Manual Updates</a:t>
            </a:r>
          </a:p>
        </p:txBody>
      </p:sp>
      <p:graphicFrame>
        <p:nvGraphicFramePr>
          <p:cNvPr id="6" name="Content Placeholder 5">
            <a:extLst>
              <a:ext uri="{FF2B5EF4-FFF2-40B4-BE49-F238E27FC236}">
                <a16:creationId xmlns:a16="http://schemas.microsoft.com/office/drawing/2014/main" id="{218552F9-EAE6-4AF7-9B88-029A72FDC0A5}"/>
              </a:ext>
            </a:extLst>
          </p:cNvPr>
          <p:cNvGraphicFramePr>
            <a:graphicFrameLocks/>
          </p:cNvGraphicFramePr>
          <p:nvPr>
            <p:extLst>
              <p:ext uri="{D42A27DB-BD31-4B8C-83A1-F6EECF244321}">
                <p14:modId xmlns:p14="http://schemas.microsoft.com/office/powerpoint/2010/main" val="2184440753"/>
              </p:ext>
            </p:extLst>
          </p:nvPr>
        </p:nvGraphicFramePr>
        <p:xfrm>
          <a:off x="5458984" y="497808"/>
          <a:ext cx="5713841" cy="4868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4334422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a:extLst>
              <a:ext uri="{FF2B5EF4-FFF2-40B4-BE49-F238E27FC236}">
                <a16:creationId xmlns:a16="http://schemas.microsoft.com/office/drawing/2014/main" id="{632EFA4C-22A9-4EB3-82C8-5EB60DA870A3}"/>
              </a:ext>
            </a:extLst>
          </p:cNvPr>
          <p:cNvSpPr>
            <a:spLocks noGrp="1" noChangeArrowheads="1"/>
          </p:cNvSpPr>
          <p:nvPr>
            <p:ph type="title"/>
          </p:nvPr>
        </p:nvSpPr>
        <p:spPr>
          <a:xfrm>
            <a:off x="1092200" y="1885125"/>
            <a:ext cx="3314700" cy="2093975"/>
          </a:xfrm>
        </p:spPr>
        <p:txBody>
          <a:bodyPr anchor="ctr">
            <a:normAutofit/>
          </a:bodyPr>
          <a:lstStyle/>
          <a:p>
            <a:pPr>
              <a:defRPr/>
            </a:pPr>
            <a:r>
              <a:rPr lang="en-US" sz="3100"/>
              <a:t>Maria’s Contracting Tips for</a:t>
            </a:r>
            <a:br>
              <a:rPr lang="en-US" sz="3100"/>
            </a:br>
            <a:r>
              <a:rPr lang="en-US" sz="3100"/>
              <a:t>Medical Records Copy Fees</a:t>
            </a:r>
          </a:p>
        </p:txBody>
      </p:sp>
      <p:sp>
        <p:nvSpPr>
          <p:cNvPr id="3" name="Slide Number Placeholder 2" hidden="1">
            <a:extLst>
              <a:ext uri="{FF2B5EF4-FFF2-40B4-BE49-F238E27FC236}">
                <a16:creationId xmlns:a16="http://schemas.microsoft.com/office/drawing/2014/main" id="{68270608-CD95-4A4C-B937-07C84C4420AB}"/>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Aft>
                <a:spcPts val="600"/>
              </a:spcAft>
            </a:pPr>
            <a:fld id="{B630A0E0-B51D-4C4E-8079-ECE7B28F8816}" type="slidenum">
              <a:rPr lang="en-US" altLang="en-US" sz="1200">
                <a:solidFill>
                  <a:srgbClr val="3F3F3F"/>
                </a:solidFill>
              </a:rPr>
              <a:pPr eaLnBrk="1" hangingPunct="1">
                <a:spcAft>
                  <a:spcPts val="600"/>
                </a:spcAft>
              </a:pPr>
              <a:t>112</a:t>
            </a:fld>
            <a:endParaRPr lang="en-US" altLang="en-US" sz="1200">
              <a:solidFill>
                <a:srgbClr val="3F3F3F"/>
              </a:solidFill>
            </a:endParaRPr>
          </a:p>
        </p:txBody>
      </p:sp>
      <p:graphicFrame>
        <p:nvGraphicFramePr>
          <p:cNvPr id="5" name="Content Placeholder 4">
            <a:extLst>
              <a:ext uri="{FF2B5EF4-FFF2-40B4-BE49-F238E27FC236}">
                <a16:creationId xmlns:a16="http://schemas.microsoft.com/office/drawing/2014/main" id="{C9C08FEF-CA97-403C-B9F3-AC1396E69778}"/>
              </a:ext>
            </a:extLst>
          </p:cNvPr>
          <p:cNvGraphicFramePr>
            <a:graphicFrameLocks noGrp="1"/>
          </p:cNvGraphicFramePr>
          <p:nvPr>
            <p:ph idx="1"/>
            <p:extLst>
              <p:ext uri="{D42A27DB-BD31-4B8C-83A1-F6EECF244321}">
                <p14:modId xmlns:p14="http://schemas.microsoft.com/office/powerpoint/2010/main" val="331845743"/>
              </p:ext>
            </p:extLst>
          </p:nvPr>
        </p:nvGraphicFramePr>
        <p:xfrm>
          <a:off x="5458984" y="497808"/>
          <a:ext cx="5713841" cy="4868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26017650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a:extLst>
              <a:ext uri="{FF2B5EF4-FFF2-40B4-BE49-F238E27FC236}">
                <a16:creationId xmlns:a16="http://schemas.microsoft.com/office/drawing/2014/main" id="{65D727A8-D3F8-42F7-A092-972520E19FE9}"/>
              </a:ext>
            </a:extLst>
          </p:cNvPr>
          <p:cNvSpPr>
            <a:spLocks noGrp="1" noChangeArrowheads="1"/>
          </p:cNvSpPr>
          <p:nvPr>
            <p:ph type="title"/>
          </p:nvPr>
        </p:nvSpPr>
        <p:spPr>
          <a:xfrm>
            <a:off x="1092200" y="786383"/>
            <a:ext cx="3068833" cy="2093975"/>
          </a:xfrm>
        </p:spPr>
        <p:txBody>
          <a:bodyPr anchor="b">
            <a:normAutofit/>
          </a:bodyPr>
          <a:lstStyle/>
          <a:p>
            <a:pPr>
              <a:defRPr/>
            </a:pPr>
            <a:r>
              <a:rPr lang="en-US"/>
              <a:t>Charge Audits</a:t>
            </a:r>
          </a:p>
        </p:txBody>
      </p:sp>
      <p:graphicFrame>
        <p:nvGraphicFramePr>
          <p:cNvPr id="7" name="Content Placeholder 6">
            <a:extLst>
              <a:ext uri="{FF2B5EF4-FFF2-40B4-BE49-F238E27FC236}">
                <a16:creationId xmlns:a16="http://schemas.microsoft.com/office/drawing/2014/main" id="{758D9DFD-FE69-4C6B-9B8C-2C78DB04CC97}"/>
              </a:ext>
            </a:extLst>
          </p:cNvPr>
          <p:cNvGraphicFramePr>
            <a:graphicFrameLocks noGrp="1"/>
          </p:cNvGraphicFramePr>
          <p:nvPr>
            <p:ph idx="1"/>
            <p:extLst>
              <p:ext uri="{D42A27DB-BD31-4B8C-83A1-F6EECF244321}">
                <p14:modId xmlns:p14="http://schemas.microsoft.com/office/powerpoint/2010/main" val="3984642462"/>
              </p:ext>
            </p:extLst>
          </p:nvPr>
        </p:nvGraphicFramePr>
        <p:xfrm>
          <a:off x="5458984" y="812800"/>
          <a:ext cx="5713841" cy="4868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hidden="1">
            <a:extLst>
              <a:ext uri="{FF2B5EF4-FFF2-40B4-BE49-F238E27FC236}">
                <a16:creationId xmlns:a16="http://schemas.microsoft.com/office/drawing/2014/main" id="{18CF1092-F20D-4BCD-B8CD-CF9126792005}"/>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Aft>
                <a:spcPts val="600"/>
              </a:spcAft>
            </a:pPr>
            <a:fld id="{C9D52697-2E40-434A-B90B-875F5B40BB36}" type="slidenum">
              <a:rPr lang="en-US" altLang="en-US" sz="1200">
                <a:solidFill>
                  <a:srgbClr val="3F3F3F"/>
                </a:solidFill>
              </a:rPr>
              <a:pPr eaLnBrk="1" hangingPunct="1">
                <a:spcAft>
                  <a:spcPts val="600"/>
                </a:spcAft>
              </a:pPr>
              <a:t>113</a:t>
            </a:fld>
            <a:endParaRPr lang="en-US" altLang="en-US" sz="1200">
              <a:solidFill>
                <a:srgbClr val="3F3F3F"/>
              </a:solidFill>
            </a:endParaRPr>
          </a:p>
        </p:txBody>
      </p:sp>
    </p:spTree>
    <p:custDataLst>
      <p:tags r:id="rId1"/>
    </p:custDataLst>
    <p:extLst>
      <p:ext uri="{BB962C8B-B14F-4D97-AF65-F5344CB8AC3E}">
        <p14:creationId xmlns:p14="http://schemas.microsoft.com/office/powerpoint/2010/main" val="77053067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a:extLst>
              <a:ext uri="{FF2B5EF4-FFF2-40B4-BE49-F238E27FC236}">
                <a16:creationId xmlns:a16="http://schemas.microsoft.com/office/drawing/2014/main" id="{F660219F-C22A-4BC6-908F-24F25A27C970}"/>
              </a:ext>
            </a:extLst>
          </p:cNvPr>
          <p:cNvSpPr>
            <a:spLocks noGrp="1" noChangeArrowheads="1"/>
          </p:cNvSpPr>
          <p:nvPr>
            <p:ph type="title"/>
          </p:nvPr>
        </p:nvSpPr>
        <p:spPr>
          <a:xfrm>
            <a:off x="1092200" y="786383"/>
            <a:ext cx="3068833" cy="2093975"/>
          </a:xfrm>
        </p:spPr>
        <p:txBody>
          <a:bodyPr vert="horz" lIns="91440" tIns="45720" rIns="91440" bIns="45720" rtlCol="0" anchor="b">
            <a:normAutofit/>
          </a:bodyPr>
          <a:lstStyle/>
          <a:p>
            <a:pPr>
              <a:defRPr/>
            </a:pPr>
            <a:r>
              <a:rPr lang="en-US" b="0" kern="1200" spc="-50" baseline="0">
                <a:latin typeface="+mn-lt"/>
                <a:ea typeface="+mj-ea"/>
                <a:cs typeface="+mj-cs"/>
              </a:rPr>
              <a:t>UM / QM  Program Participation</a:t>
            </a:r>
          </a:p>
        </p:txBody>
      </p:sp>
      <p:sp>
        <p:nvSpPr>
          <p:cNvPr id="121862" name="TextBox 5">
            <a:extLst>
              <a:ext uri="{FF2B5EF4-FFF2-40B4-BE49-F238E27FC236}">
                <a16:creationId xmlns:a16="http://schemas.microsoft.com/office/drawing/2014/main" id="{237B7592-90C3-4F44-9AC1-DE556ABF29FA}"/>
              </a:ext>
            </a:extLst>
          </p:cNvPr>
          <p:cNvSpPr txBox="1">
            <a:spLocks noChangeArrowheads="1"/>
          </p:cNvSpPr>
          <p:nvPr/>
        </p:nvSpPr>
        <p:spPr bwMode="auto">
          <a:xfrm>
            <a:off x="1092200" y="3043050"/>
            <a:ext cx="3068832" cy="263835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1200"/>
              </a:spcBef>
              <a:spcAft>
                <a:spcPts val="200"/>
              </a:spcAft>
              <a:buClr>
                <a:schemeClr val="accent1"/>
              </a:buClr>
              <a:buSzPct val="100000"/>
            </a:pPr>
            <a:endParaRPr lang="en-US" altLang="en-US" sz="1800" i="1" u="sng" kern="1200" dirty="0">
              <a:solidFill>
                <a:srgbClr val="FFFFFF"/>
              </a:solidFill>
              <a:latin typeface="+mn-lt"/>
              <a:ea typeface="+mn-ea"/>
              <a:cs typeface="+mn-cs"/>
            </a:endParaRPr>
          </a:p>
        </p:txBody>
      </p:sp>
      <p:graphicFrame>
        <p:nvGraphicFramePr>
          <p:cNvPr id="5" name="Content Placeholder 4">
            <a:extLst>
              <a:ext uri="{FF2B5EF4-FFF2-40B4-BE49-F238E27FC236}">
                <a16:creationId xmlns:a16="http://schemas.microsoft.com/office/drawing/2014/main" id="{489697E0-18D0-4F87-B25A-58ED2849645E}"/>
              </a:ext>
            </a:extLst>
          </p:cNvPr>
          <p:cNvGraphicFramePr>
            <a:graphicFrameLocks noGrp="1"/>
          </p:cNvGraphicFramePr>
          <p:nvPr>
            <p:ph idx="1"/>
            <p:extLst>
              <p:ext uri="{D42A27DB-BD31-4B8C-83A1-F6EECF244321}">
                <p14:modId xmlns:p14="http://schemas.microsoft.com/office/powerpoint/2010/main" val="181502812"/>
              </p:ext>
            </p:extLst>
          </p:nvPr>
        </p:nvGraphicFramePr>
        <p:xfrm>
          <a:off x="5458984" y="812800"/>
          <a:ext cx="5713841" cy="4868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hidden="1">
            <a:extLst>
              <a:ext uri="{FF2B5EF4-FFF2-40B4-BE49-F238E27FC236}">
                <a16:creationId xmlns:a16="http://schemas.microsoft.com/office/drawing/2014/main" id="{23AEF41F-3FFA-4302-9458-820321534AD5}"/>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Aft>
                <a:spcPts val="600"/>
              </a:spcAft>
            </a:pPr>
            <a:fld id="{5F3645B0-D485-498C-BA8A-1F9FB877AF97}" type="slidenum">
              <a:rPr lang="en-US" altLang="en-US" sz="1200">
                <a:solidFill>
                  <a:srgbClr val="3F3F3F"/>
                </a:solidFill>
              </a:rPr>
              <a:pPr eaLnBrk="1" hangingPunct="1">
                <a:spcAft>
                  <a:spcPts val="600"/>
                </a:spcAft>
              </a:pPr>
              <a:t>114</a:t>
            </a:fld>
            <a:endParaRPr lang="en-US" altLang="en-US" sz="1200">
              <a:solidFill>
                <a:srgbClr val="3F3F3F"/>
              </a:solidFill>
            </a:endParaRPr>
          </a:p>
        </p:txBody>
      </p:sp>
    </p:spTree>
    <p:custDataLst>
      <p:tags r:id="rId1"/>
    </p:custDataLst>
    <p:extLst>
      <p:ext uri="{BB962C8B-B14F-4D97-AF65-F5344CB8AC3E}">
        <p14:creationId xmlns:p14="http://schemas.microsoft.com/office/powerpoint/2010/main" val="18165797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a:extLst>
              <a:ext uri="{FF2B5EF4-FFF2-40B4-BE49-F238E27FC236}">
                <a16:creationId xmlns:a16="http://schemas.microsoft.com/office/drawing/2014/main" id="{20219979-A4D9-4A28-9559-E7DE9D34142D}"/>
              </a:ext>
            </a:extLst>
          </p:cNvPr>
          <p:cNvSpPr>
            <a:spLocks noGrp="1" noChangeArrowheads="1"/>
          </p:cNvSpPr>
          <p:nvPr>
            <p:ph type="title"/>
          </p:nvPr>
        </p:nvSpPr>
        <p:spPr>
          <a:xfrm>
            <a:off x="1092200" y="786383"/>
            <a:ext cx="3068833" cy="2093975"/>
          </a:xfrm>
        </p:spPr>
        <p:txBody>
          <a:bodyPr vert="horz" lIns="91440" tIns="45720" rIns="91440" bIns="45720" rtlCol="0" anchor="b">
            <a:normAutofit/>
          </a:bodyPr>
          <a:lstStyle/>
          <a:p>
            <a:pPr>
              <a:defRPr/>
            </a:pPr>
            <a:r>
              <a:rPr lang="en-US" b="0" kern="1200" spc="-50" baseline="0">
                <a:latin typeface="+mn-lt"/>
                <a:ea typeface="+mj-ea"/>
                <a:cs typeface="+mj-cs"/>
              </a:rPr>
              <a:t>Quality Management Program Participation</a:t>
            </a:r>
          </a:p>
        </p:txBody>
      </p:sp>
      <p:sp>
        <p:nvSpPr>
          <p:cNvPr id="122886" name="TextBox 6">
            <a:extLst>
              <a:ext uri="{FF2B5EF4-FFF2-40B4-BE49-F238E27FC236}">
                <a16:creationId xmlns:a16="http://schemas.microsoft.com/office/drawing/2014/main" id="{B2F7526D-5AF7-4B61-9B57-F2739D148760}"/>
              </a:ext>
            </a:extLst>
          </p:cNvPr>
          <p:cNvSpPr txBox="1">
            <a:spLocks noChangeArrowheads="1"/>
          </p:cNvSpPr>
          <p:nvPr/>
        </p:nvSpPr>
        <p:spPr bwMode="auto">
          <a:xfrm>
            <a:off x="1092200" y="3043050"/>
            <a:ext cx="3068832" cy="263835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1200"/>
              </a:spcBef>
              <a:spcAft>
                <a:spcPts val="200"/>
              </a:spcAft>
              <a:buClr>
                <a:schemeClr val="accent1"/>
              </a:buClr>
              <a:buSzPct val="100000"/>
            </a:pPr>
            <a:endParaRPr lang="en-US" altLang="en-US" sz="1800" i="1" u="sng" kern="1200" dirty="0">
              <a:solidFill>
                <a:srgbClr val="FFFFFF"/>
              </a:solidFill>
              <a:latin typeface="+mn-lt"/>
              <a:ea typeface="+mn-ea"/>
              <a:cs typeface="+mn-cs"/>
            </a:endParaRPr>
          </a:p>
        </p:txBody>
      </p:sp>
      <p:graphicFrame>
        <p:nvGraphicFramePr>
          <p:cNvPr id="5" name="Content Placeholder 4">
            <a:extLst>
              <a:ext uri="{FF2B5EF4-FFF2-40B4-BE49-F238E27FC236}">
                <a16:creationId xmlns:a16="http://schemas.microsoft.com/office/drawing/2014/main" id="{83122502-A953-457C-8653-88FFFF24A397}"/>
              </a:ext>
            </a:extLst>
          </p:cNvPr>
          <p:cNvGraphicFramePr>
            <a:graphicFrameLocks noGrp="1"/>
          </p:cNvGraphicFramePr>
          <p:nvPr>
            <p:ph idx="1"/>
            <p:extLst>
              <p:ext uri="{D42A27DB-BD31-4B8C-83A1-F6EECF244321}">
                <p14:modId xmlns:p14="http://schemas.microsoft.com/office/powerpoint/2010/main" val="311500126"/>
              </p:ext>
            </p:extLst>
          </p:nvPr>
        </p:nvGraphicFramePr>
        <p:xfrm>
          <a:off x="5458984" y="812800"/>
          <a:ext cx="5713841" cy="4868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hidden="1">
            <a:extLst>
              <a:ext uri="{FF2B5EF4-FFF2-40B4-BE49-F238E27FC236}">
                <a16:creationId xmlns:a16="http://schemas.microsoft.com/office/drawing/2014/main" id="{5833C012-B9C5-4380-BA9C-57C3B3F4A472}"/>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Aft>
                <a:spcPts val="600"/>
              </a:spcAft>
            </a:pPr>
            <a:fld id="{1688E342-7BE0-4333-942E-44A36CD0CAF8}" type="slidenum">
              <a:rPr lang="en-US" altLang="en-US" sz="1200">
                <a:solidFill>
                  <a:srgbClr val="3F3F3F"/>
                </a:solidFill>
              </a:rPr>
              <a:pPr eaLnBrk="1" hangingPunct="1">
                <a:spcAft>
                  <a:spcPts val="600"/>
                </a:spcAft>
              </a:pPr>
              <a:t>115</a:t>
            </a:fld>
            <a:endParaRPr lang="en-US" altLang="en-US" sz="1200">
              <a:solidFill>
                <a:srgbClr val="3F3F3F"/>
              </a:solidFill>
            </a:endParaRPr>
          </a:p>
        </p:txBody>
      </p:sp>
    </p:spTree>
    <p:custDataLst>
      <p:tags r:id="rId1"/>
    </p:custDataLst>
    <p:extLst>
      <p:ext uri="{BB962C8B-B14F-4D97-AF65-F5344CB8AC3E}">
        <p14:creationId xmlns:p14="http://schemas.microsoft.com/office/powerpoint/2010/main" val="3978873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21" name="Title 2">
            <a:extLst>
              <a:ext uri="{FF2B5EF4-FFF2-40B4-BE49-F238E27FC236}">
                <a16:creationId xmlns:a16="http://schemas.microsoft.com/office/drawing/2014/main" id="{C36F15BA-28A2-A6E8-85CC-D83E1B2913F9}"/>
              </a:ext>
            </a:extLst>
          </p:cNvPr>
          <p:cNvSpPr>
            <a:spLocks noGrp="1"/>
          </p:cNvSpPr>
          <p:nvPr>
            <p:ph type="title"/>
          </p:nvPr>
        </p:nvSpPr>
        <p:spPr>
          <a:xfrm>
            <a:off x="1092200" y="1885125"/>
            <a:ext cx="3314700" cy="2093975"/>
          </a:xfrm>
        </p:spPr>
        <p:txBody>
          <a:bodyPr vert="horz" lIns="91440" tIns="45720" rIns="91440" bIns="45720" rtlCol="0" anchor="ctr">
            <a:normAutofit/>
          </a:bodyPr>
          <a:lstStyle/>
          <a:p>
            <a:r>
              <a:rPr lang="en-US" sz="4100" b="0" kern="1200" spc="-50" baseline="0"/>
              <a:t>Nontraditional Agreements</a:t>
            </a:r>
          </a:p>
        </p:txBody>
      </p:sp>
      <p:graphicFrame>
        <p:nvGraphicFramePr>
          <p:cNvPr id="145424" name="Text Placeholder 3">
            <a:extLst>
              <a:ext uri="{FF2B5EF4-FFF2-40B4-BE49-F238E27FC236}">
                <a16:creationId xmlns:a16="http://schemas.microsoft.com/office/drawing/2014/main" id="{6322537B-8540-1C32-5638-5E63B9D9AA78}"/>
              </a:ext>
            </a:extLst>
          </p:cNvPr>
          <p:cNvGraphicFramePr/>
          <p:nvPr>
            <p:extLst>
              <p:ext uri="{D42A27DB-BD31-4B8C-83A1-F6EECF244321}">
                <p14:modId xmlns:p14="http://schemas.microsoft.com/office/powerpoint/2010/main" val="3681121383"/>
              </p:ext>
            </p:extLst>
          </p:nvPr>
        </p:nvGraphicFramePr>
        <p:xfrm>
          <a:off x="5458984" y="497808"/>
          <a:ext cx="5713841" cy="4868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71192185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2">
            <a:extLst>
              <a:ext uri="{FF2B5EF4-FFF2-40B4-BE49-F238E27FC236}">
                <a16:creationId xmlns:a16="http://schemas.microsoft.com/office/drawing/2014/main" id="{DED16717-DD75-4E52-9E24-08593AD837E7}"/>
              </a:ext>
            </a:extLst>
          </p:cNvPr>
          <p:cNvSpPr>
            <a:spLocks noGrp="1" noChangeArrowheads="1"/>
          </p:cNvSpPr>
          <p:nvPr>
            <p:ph type="title"/>
          </p:nvPr>
        </p:nvSpPr>
        <p:spPr>
          <a:xfrm>
            <a:off x="1092200" y="786383"/>
            <a:ext cx="3068833" cy="2093975"/>
          </a:xfrm>
        </p:spPr>
        <p:txBody>
          <a:bodyPr vert="horz" lIns="91440" tIns="45720" rIns="91440" bIns="45720" rtlCol="0" anchor="b">
            <a:normAutofit/>
          </a:bodyPr>
          <a:lstStyle/>
          <a:p>
            <a:pPr>
              <a:defRPr/>
            </a:pPr>
            <a:r>
              <a:rPr lang="en-US" b="0" kern="1200" spc="-50" baseline="0"/>
              <a:t>Memorandum of Understanding</a:t>
            </a:r>
          </a:p>
        </p:txBody>
      </p:sp>
      <p:sp>
        <p:nvSpPr>
          <p:cNvPr id="3" name="Slide Number Placeholder 2" hidden="1">
            <a:extLst>
              <a:ext uri="{FF2B5EF4-FFF2-40B4-BE49-F238E27FC236}">
                <a16:creationId xmlns:a16="http://schemas.microsoft.com/office/drawing/2014/main" id="{7CF4E964-CBC4-4B90-AF75-03428486BEFF}"/>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Aft>
                <a:spcPts val="600"/>
              </a:spcAft>
            </a:pPr>
            <a:fld id="{CE1F1477-2291-48F8-B4AA-7198DA05DDCC}" type="slidenum">
              <a:rPr lang="en-US" altLang="en-US" sz="1200">
                <a:solidFill>
                  <a:srgbClr val="3F3F3F"/>
                </a:solidFill>
              </a:rPr>
              <a:pPr eaLnBrk="1" hangingPunct="1">
                <a:spcAft>
                  <a:spcPts val="600"/>
                </a:spcAft>
              </a:pPr>
              <a:t>117</a:t>
            </a:fld>
            <a:endParaRPr lang="en-US" altLang="en-US" sz="1200">
              <a:solidFill>
                <a:srgbClr val="3F3F3F"/>
              </a:solidFill>
            </a:endParaRPr>
          </a:p>
        </p:txBody>
      </p:sp>
      <p:graphicFrame>
        <p:nvGraphicFramePr>
          <p:cNvPr id="5" name="Content Placeholder 4">
            <a:extLst>
              <a:ext uri="{FF2B5EF4-FFF2-40B4-BE49-F238E27FC236}">
                <a16:creationId xmlns:a16="http://schemas.microsoft.com/office/drawing/2014/main" id="{6ADD829F-AC62-45EB-8E34-303938C83208}"/>
              </a:ext>
            </a:extLst>
          </p:cNvPr>
          <p:cNvGraphicFramePr>
            <a:graphicFrameLocks noGrp="1"/>
          </p:cNvGraphicFramePr>
          <p:nvPr>
            <p:ph idx="1"/>
            <p:extLst>
              <p:ext uri="{D42A27DB-BD31-4B8C-83A1-F6EECF244321}">
                <p14:modId xmlns:p14="http://schemas.microsoft.com/office/powerpoint/2010/main" val="2333571635"/>
              </p:ext>
            </p:extLst>
          </p:nvPr>
        </p:nvGraphicFramePr>
        <p:xfrm>
          <a:off x="5458984" y="812800"/>
          <a:ext cx="5713841" cy="4868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41807752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7" name="Title 1">
            <a:extLst>
              <a:ext uri="{FF2B5EF4-FFF2-40B4-BE49-F238E27FC236}">
                <a16:creationId xmlns:a16="http://schemas.microsoft.com/office/drawing/2014/main" id="{81ED76F6-C3C6-D001-0649-5562BD141996}"/>
              </a:ext>
            </a:extLst>
          </p:cNvPr>
          <p:cNvSpPr>
            <a:spLocks noGrp="1"/>
          </p:cNvSpPr>
          <p:nvPr>
            <p:ph type="title"/>
          </p:nvPr>
        </p:nvSpPr>
        <p:spPr>
          <a:xfrm>
            <a:off x="1092200" y="786383"/>
            <a:ext cx="3068833" cy="2093975"/>
          </a:xfrm>
        </p:spPr>
        <p:txBody>
          <a:bodyPr/>
          <a:lstStyle/>
          <a:p>
            <a:r>
              <a:rPr lang="en-US"/>
              <a:t>COMPARISON</a:t>
            </a:r>
            <a:endParaRPr lang="en-US" dirty="0"/>
          </a:p>
        </p:txBody>
      </p:sp>
      <p:sp>
        <p:nvSpPr>
          <p:cNvPr id="5" name="Text Placeholder 4">
            <a:extLst>
              <a:ext uri="{FF2B5EF4-FFF2-40B4-BE49-F238E27FC236}">
                <a16:creationId xmlns:a16="http://schemas.microsoft.com/office/drawing/2014/main" id="{CCDA28AE-CCE9-4D1B-BE97-16079C465763}"/>
              </a:ext>
            </a:extLst>
          </p:cNvPr>
          <p:cNvSpPr>
            <a:spLocks/>
          </p:cNvSpPr>
          <p:nvPr/>
        </p:nvSpPr>
        <p:spPr>
          <a:xfrm>
            <a:off x="5429801" y="915516"/>
            <a:ext cx="2516218" cy="445900"/>
          </a:xfrm>
          <a:prstGeom prst="rect">
            <a:avLst/>
          </a:prstGeom>
        </p:spPr>
        <p:txBody>
          <a:bodyPr rtlCol="0">
            <a:normAutofit fontScale="92500"/>
          </a:bodyPr>
          <a:lstStyle/>
          <a:p>
            <a:pPr marL="28077" lvl="1" defTabSz="561533">
              <a:spcAft>
                <a:spcPts val="414"/>
              </a:spcAft>
              <a:buClr>
                <a:schemeClr val="accent3"/>
              </a:buClr>
              <a:defRPr/>
            </a:pPr>
            <a:r>
              <a:rPr lang="en-US" sz="2000" kern="1200" dirty="0">
                <a:solidFill>
                  <a:schemeClr val="tx2"/>
                </a:solidFill>
                <a:latin typeface="Arial" pitchFamily="34" charset="0"/>
                <a:ea typeface="+mn-ea"/>
                <a:cs typeface="Arial" pitchFamily="34" charset="0"/>
              </a:rPr>
              <a:t>Letters of Agreement</a:t>
            </a:r>
            <a:endParaRPr lang="en-US" sz="4000" dirty="0">
              <a:latin typeface="Arial" pitchFamily="34" charset="0"/>
              <a:cs typeface="Arial" pitchFamily="34" charset="0"/>
            </a:endParaRPr>
          </a:p>
        </p:txBody>
      </p:sp>
      <p:sp>
        <p:nvSpPr>
          <p:cNvPr id="126980" name="Rectangle 3">
            <a:extLst>
              <a:ext uri="{FF2B5EF4-FFF2-40B4-BE49-F238E27FC236}">
                <a16:creationId xmlns:a16="http://schemas.microsoft.com/office/drawing/2014/main" id="{6837C972-AC2F-4BAD-AC5A-53D8921D71AF}"/>
              </a:ext>
            </a:extLst>
          </p:cNvPr>
          <p:cNvSpPr>
            <a:spLocks noChangeArrowheads="1"/>
          </p:cNvSpPr>
          <p:nvPr/>
        </p:nvSpPr>
        <p:spPr>
          <a:xfrm>
            <a:off x="5429801" y="1383167"/>
            <a:ext cx="2516218" cy="2460850"/>
          </a:xfrm>
          <a:prstGeom prst="rect">
            <a:avLst/>
          </a:prstGeom>
          <a:solidFill>
            <a:schemeClr val="bg2"/>
          </a:solidFill>
        </p:spPr>
        <p:txBody>
          <a:bodyPr/>
          <a:lstStyle/>
          <a:p>
            <a:pPr defTabSz="561533">
              <a:spcAft>
                <a:spcPts val="414"/>
              </a:spcAft>
            </a:pPr>
            <a:r>
              <a:rPr lang="en-US" altLang="en-US" sz="1400" kern="1200">
                <a:solidFill>
                  <a:schemeClr val="tx2"/>
                </a:solidFill>
                <a:latin typeface="Arial" panose="020B0604020202020204" pitchFamily="34" charset="0"/>
                <a:ea typeface="+mn-ea"/>
                <a:cs typeface="Arial" panose="020B0604020202020204" pitchFamily="34" charset="0"/>
              </a:rPr>
              <a:t>A contract in the form of a letter from one person or company to another; both parties must sign for the agreement to become binding.</a:t>
            </a:r>
            <a:endParaRPr lang="en-US" altLang="en-US" sz="1400" dirty="0">
              <a:latin typeface="Arial" panose="020B0604020202020204" pitchFamily="34" charset="0"/>
              <a:cs typeface="Arial" panose="020B0604020202020204" pitchFamily="34" charset="0"/>
            </a:endParaRPr>
          </a:p>
        </p:txBody>
      </p:sp>
      <p:sp>
        <p:nvSpPr>
          <p:cNvPr id="126981" name="Text Placeholder 5">
            <a:extLst>
              <a:ext uri="{FF2B5EF4-FFF2-40B4-BE49-F238E27FC236}">
                <a16:creationId xmlns:a16="http://schemas.microsoft.com/office/drawing/2014/main" id="{AF58A384-69B2-48BE-9561-E45D7C807B89}"/>
              </a:ext>
            </a:extLst>
          </p:cNvPr>
          <p:cNvSpPr>
            <a:spLocks/>
          </p:cNvSpPr>
          <p:nvPr/>
        </p:nvSpPr>
        <p:spPr>
          <a:xfrm>
            <a:off x="8169831" y="915516"/>
            <a:ext cx="2517206" cy="445900"/>
          </a:xfrm>
          <a:prstGeom prst="rect">
            <a:avLst/>
          </a:prstGeom>
        </p:spPr>
        <p:txBody>
          <a:bodyPr/>
          <a:lstStyle/>
          <a:p>
            <a:pPr defTabSz="561533">
              <a:spcAft>
                <a:spcPts val="414"/>
              </a:spcAft>
            </a:pPr>
            <a:r>
              <a:rPr lang="en-US" altLang="en-US" sz="1900" kern="1200" dirty="0">
                <a:solidFill>
                  <a:schemeClr val="tx1"/>
                </a:solidFill>
                <a:latin typeface="Arial" panose="020B0604020202020204" pitchFamily="34" charset="0"/>
                <a:cs typeface="Arial" panose="020B0604020202020204" pitchFamily="34" charset="0"/>
              </a:rPr>
              <a:t>Letter Of Intent</a:t>
            </a:r>
            <a:endParaRPr lang="en-US" altLang="en-US" sz="1900" cap="none" dirty="0">
              <a:latin typeface="Arial" panose="020B0604020202020204" pitchFamily="34" charset="0"/>
              <a:cs typeface="Arial" panose="020B0604020202020204" pitchFamily="34" charset="0"/>
            </a:endParaRPr>
          </a:p>
        </p:txBody>
      </p:sp>
      <p:sp>
        <p:nvSpPr>
          <p:cNvPr id="126982" name="Content Placeholder 6">
            <a:extLst>
              <a:ext uri="{FF2B5EF4-FFF2-40B4-BE49-F238E27FC236}">
                <a16:creationId xmlns:a16="http://schemas.microsoft.com/office/drawing/2014/main" id="{894F743F-2687-4598-8248-5B109800F45F}"/>
              </a:ext>
            </a:extLst>
          </p:cNvPr>
          <p:cNvSpPr>
            <a:spLocks/>
          </p:cNvSpPr>
          <p:nvPr/>
        </p:nvSpPr>
        <p:spPr>
          <a:xfrm>
            <a:off x="8169831" y="1383167"/>
            <a:ext cx="2517206" cy="2460850"/>
          </a:xfrm>
          <a:prstGeom prst="rect">
            <a:avLst/>
          </a:prstGeom>
          <a:solidFill>
            <a:schemeClr val="bg2"/>
          </a:solidFill>
        </p:spPr>
        <p:txBody>
          <a:bodyPr/>
          <a:lstStyle/>
          <a:p>
            <a:pPr defTabSz="561533">
              <a:spcAft>
                <a:spcPts val="414"/>
              </a:spcAft>
            </a:pPr>
            <a:r>
              <a:rPr lang="en-US" altLang="en-US" sz="1400" kern="1200">
                <a:solidFill>
                  <a:schemeClr val="tx2"/>
                </a:solidFill>
                <a:latin typeface="Arial" panose="020B0604020202020204" pitchFamily="34" charset="0"/>
                <a:ea typeface="+mn-ea"/>
                <a:cs typeface="Arial" panose="020B0604020202020204" pitchFamily="34" charset="0"/>
              </a:rPr>
              <a:t>A letter from one company to another acknowledging a willingness and ability to do business.  It may express certain terms and conditions of the deal.</a:t>
            </a:r>
          </a:p>
          <a:p>
            <a:pPr defTabSz="561533">
              <a:spcAft>
                <a:spcPts val="414"/>
              </a:spcAft>
            </a:pPr>
            <a:endParaRPr lang="en-US" altLang="en-US" sz="1400" kern="1200">
              <a:solidFill>
                <a:schemeClr val="tx2"/>
              </a:solidFill>
              <a:latin typeface="Arial" panose="020B0604020202020204" pitchFamily="34" charset="0"/>
              <a:ea typeface="+mn-ea"/>
              <a:cs typeface="Arial" panose="020B0604020202020204" pitchFamily="34" charset="0"/>
            </a:endParaRPr>
          </a:p>
          <a:p>
            <a:pPr defTabSz="561533">
              <a:spcAft>
                <a:spcPts val="414"/>
              </a:spcAft>
            </a:pPr>
            <a:r>
              <a:rPr lang="en-US" altLang="en-US" sz="1400" kern="1200">
                <a:solidFill>
                  <a:schemeClr val="tx2"/>
                </a:solidFill>
                <a:latin typeface="Arial" panose="020B0604020202020204" pitchFamily="34" charset="0"/>
                <a:ea typeface="+mn-ea"/>
                <a:cs typeface="Arial" panose="020B0604020202020204" pitchFamily="34" charset="0"/>
              </a:rPr>
              <a:t>	Binding</a:t>
            </a:r>
          </a:p>
          <a:p>
            <a:pPr defTabSz="561533">
              <a:spcAft>
                <a:spcPts val="414"/>
              </a:spcAft>
            </a:pPr>
            <a:r>
              <a:rPr lang="en-US" altLang="en-US" sz="1400" kern="1200">
                <a:solidFill>
                  <a:schemeClr val="tx2"/>
                </a:solidFill>
                <a:latin typeface="Arial" panose="020B0604020202020204" pitchFamily="34" charset="0"/>
                <a:ea typeface="+mn-ea"/>
                <a:cs typeface="Arial" panose="020B0604020202020204" pitchFamily="34" charset="0"/>
              </a:rPr>
              <a:t>	Non-binding</a:t>
            </a:r>
            <a:endParaRPr lang="en-US" altLang="en-US" sz="1400" kern="1200">
              <a:solidFill>
                <a:schemeClr val="tx1"/>
              </a:solidFill>
              <a:latin typeface="Arial" panose="020B0604020202020204" pitchFamily="34" charset="0"/>
              <a:ea typeface="+mn-ea"/>
              <a:cs typeface="Arial" panose="020B0604020202020204" pitchFamily="34" charset="0"/>
            </a:endParaRPr>
          </a:p>
          <a:p>
            <a:pPr marL="0" indent="0">
              <a:spcAft>
                <a:spcPts val="600"/>
              </a:spcAft>
            </a:pPr>
            <a:endParaRPr lang="en-US" altLang="en-US" sz="1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1267568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2E9F89E-F632-698F-9969-F7A19379EECF}"/>
              </a:ext>
            </a:extLst>
          </p:cNvPr>
          <p:cNvSpPr>
            <a:spLocks noGrp="1"/>
          </p:cNvSpPr>
          <p:nvPr>
            <p:ph type="pic" sz="quarter" idx="13"/>
          </p:nvPr>
        </p:nvSpPr>
        <p:spPr/>
      </p:sp>
      <p:sp>
        <p:nvSpPr>
          <p:cNvPr id="3" name="Title 2">
            <a:extLst>
              <a:ext uri="{FF2B5EF4-FFF2-40B4-BE49-F238E27FC236}">
                <a16:creationId xmlns:a16="http://schemas.microsoft.com/office/drawing/2014/main" id="{CABE82A4-BE33-8A4B-2D86-D71ADFFFDB5E}"/>
              </a:ext>
            </a:extLst>
          </p:cNvPr>
          <p:cNvSpPr>
            <a:spLocks noGrp="1"/>
          </p:cNvSpPr>
          <p:nvPr>
            <p:ph type="title"/>
          </p:nvPr>
        </p:nvSpPr>
        <p:spPr/>
        <p:txBody>
          <a:bodyPr/>
          <a:lstStyle/>
          <a:p>
            <a:r>
              <a:rPr lang="en-US" dirty="0"/>
              <a:t>Developing a Contracting Strategy</a:t>
            </a:r>
          </a:p>
        </p:txBody>
      </p:sp>
      <p:sp>
        <p:nvSpPr>
          <p:cNvPr id="4" name="Text Placeholder 3">
            <a:extLst>
              <a:ext uri="{FF2B5EF4-FFF2-40B4-BE49-F238E27FC236}">
                <a16:creationId xmlns:a16="http://schemas.microsoft.com/office/drawing/2014/main" id="{EB6E5DC1-73C8-33C3-C865-033ADC5F6006}"/>
              </a:ext>
            </a:extLst>
          </p:cNvPr>
          <p:cNvSpPr>
            <a:spLocks noGrp="1"/>
          </p:cNvSpPr>
          <p:nvPr>
            <p:ph type="body" idx="1"/>
          </p:nvPr>
        </p:nvSpPr>
        <p:spPr/>
        <p:txBody>
          <a:bodyPr/>
          <a:lstStyle/>
          <a:p>
            <a:r>
              <a:rPr lang="en-US" dirty="0"/>
              <a:t>Formal • Organized • COMPREHENSVE</a:t>
            </a:r>
          </a:p>
        </p:txBody>
      </p:sp>
    </p:spTree>
    <p:extLst>
      <p:ext uri="{BB962C8B-B14F-4D97-AF65-F5344CB8AC3E}">
        <p14:creationId xmlns:p14="http://schemas.microsoft.com/office/powerpoint/2010/main" val="3824902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DB940B-CF61-7816-A440-98A175784AC6}"/>
              </a:ext>
            </a:extLst>
          </p:cNvPr>
          <p:cNvSpPr>
            <a:spLocks noGrp="1"/>
          </p:cNvSpPr>
          <p:nvPr>
            <p:ph idx="1"/>
          </p:nvPr>
        </p:nvSpPr>
        <p:spPr/>
        <p:txBody>
          <a:bodyPr>
            <a:normAutofit/>
          </a:bodyPr>
          <a:lstStyle/>
          <a:p>
            <a:pPr>
              <a:buFont typeface="Wingdings 2" panose="05020102010507070707" pitchFamily="18" charset="2"/>
              <a:buNone/>
            </a:pPr>
            <a:r>
              <a:rPr lang="en-US" altLang="en-US" sz="2400" b="1" dirty="0">
                <a:cs typeface="Arial" panose="020B0604020202020204" pitchFamily="34" charset="0"/>
              </a:rPr>
              <a:t>Best Practices:</a:t>
            </a:r>
          </a:p>
          <a:p>
            <a:r>
              <a:rPr lang="en-US" altLang="en-US" sz="1400" dirty="0">
                <a:cs typeface="Arial" panose="020B0604020202020204" pitchFamily="34" charset="0"/>
              </a:rPr>
              <a:t>Copy both sides of ID card</a:t>
            </a:r>
          </a:p>
          <a:p>
            <a:r>
              <a:rPr lang="en-US" altLang="en-US" sz="1400" dirty="0">
                <a:cs typeface="Arial" panose="020B0604020202020204" pitchFamily="34" charset="0"/>
              </a:rPr>
              <a:t>Identify all non-contract patients at access</a:t>
            </a:r>
          </a:p>
          <a:p>
            <a:r>
              <a:rPr lang="en-US" altLang="en-US" sz="1400" dirty="0">
                <a:cs typeface="Arial" panose="020B0604020202020204" pitchFamily="34" charset="0"/>
              </a:rPr>
              <a:t>List all PPOs in contract with access</a:t>
            </a:r>
          </a:p>
          <a:p>
            <a:r>
              <a:rPr lang="en-US" altLang="en-US" sz="1400" dirty="0">
                <a:cs typeface="Arial" panose="020B0604020202020204" pitchFamily="34" charset="0"/>
              </a:rPr>
              <a:t>Decide for or against facilitating Silent PPOs</a:t>
            </a:r>
          </a:p>
          <a:p>
            <a:r>
              <a:rPr lang="en-US" altLang="en-US" sz="1400" dirty="0">
                <a:cs typeface="Arial" panose="020B0604020202020204" pitchFamily="34" charset="0"/>
              </a:rPr>
              <a:t>Reject allegations of excessive UC rates</a:t>
            </a:r>
          </a:p>
          <a:p>
            <a:r>
              <a:rPr lang="en-US" altLang="en-US" sz="1400" dirty="0">
                <a:cs typeface="Arial" panose="020B0604020202020204" pitchFamily="34" charset="0"/>
              </a:rPr>
              <a:t>Limit authority for granting discounts</a:t>
            </a:r>
          </a:p>
          <a:p>
            <a:r>
              <a:rPr lang="en-US" altLang="en-US" sz="1400" dirty="0">
                <a:cs typeface="Arial" panose="020B0604020202020204" pitchFamily="34" charset="0"/>
              </a:rPr>
              <a:t>Use employer plan terms for leverage</a:t>
            </a:r>
          </a:p>
          <a:p>
            <a:r>
              <a:rPr lang="en-US" altLang="en-US" sz="1400" dirty="0">
                <a:cs typeface="Arial" panose="020B0604020202020204" pitchFamily="34" charset="0"/>
              </a:rPr>
              <a:t>Measure black space performance and manage it </a:t>
            </a:r>
          </a:p>
        </p:txBody>
      </p:sp>
      <p:sp>
        <p:nvSpPr>
          <p:cNvPr id="3" name="Title 2">
            <a:extLst>
              <a:ext uri="{FF2B5EF4-FFF2-40B4-BE49-F238E27FC236}">
                <a16:creationId xmlns:a16="http://schemas.microsoft.com/office/drawing/2014/main" id="{765F40B8-6D24-72E6-2AAE-25398BECAA20}"/>
              </a:ext>
            </a:extLst>
          </p:cNvPr>
          <p:cNvSpPr>
            <a:spLocks noGrp="1"/>
          </p:cNvSpPr>
          <p:nvPr>
            <p:ph type="title"/>
          </p:nvPr>
        </p:nvSpPr>
        <p:spPr/>
        <p:txBody>
          <a:bodyPr/>
          <a:lstStyle/>
          <a:p>
            <a:r>
              <a:rPr lang="en-US" dirty="0"/>
              <a:t>Black Space Checklist</a:t>
            </a:r>
          </a:p>
        </p:txBody>
      </p:sp>
    </p:spTree>
    <p:extLst>
      <p:ext uri="{BB962C8B-B14F-4D97-AF65-F5344CB8AC3E}">
        <p14:creationId xmlns:p14="http://schemas.microsoft.com/office/powerpoint/2010/main" val="427157978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2">
            <a:extLst>
              <a:ext uri="{FF2B5EF4-FFF2-40B4-BE49-F238E27FC236}">
                <a16:creationId xmlns:a16="http://schemas.microsoft.com/office/drawing/2014/main" id="{FCEA7C1B-06CB-410C-862B-17D1CD65D042}"/>
              </a:ext>
            </a:extLst>
          </p:cNvPr>
          <p:cNvSpPr>
            <a:spLocks noGrp="1" noChangeArrowheads="1"/>
          </p:cNvSpPr>
          <p:nvPr>
            <p:ph type="title"/>
          </p:nvPr>
        </p:nvSpPr>
        <p:spPr>
          <a:xfrm>
            <a:off x="1092200" y="786383"/>
            <a:ext cx="3068833" cy="2093975"/>
          </a:xfrm>
        </p:spPr>
        <p:txBody>
          <a:bodyPr anchor="b">
            <a:normAutofit/>
          </a:bodyPr>
          <a:lstStyle/>
          <a:p>
            <a:pPr>
              <a:defRPr/>
            </a:pPr>
            <a:r>
              <a:rPr lang="en-US"/>
              <a:t>Develop Your Business Rules</a:t>
            </a:r>
          </a:p>
        </p:txBody>
      </p:sp>
      <p:graphicFrame>
        <p:nvGraphicFramePr>
          <p:cNvPr id="2" name="Content Placeholder 1">
            <a:extLst>
              <a:ext uri="{FF2B5EF4-FFF2-40B4-BE49-F238E27FC236}">
                <a16:creationId xmlns:a16="http://schemas.microsoft.com/office/drawing/2014/main" id="{ECE01589-F900-4512-A9AB-24ED1BA5350D}"/>
              </a:ext>
            </a:extLst>
          </p:cNvPr>
          <p:cNvGraphicFramePr>
            <a:graphicFrameLocks noGrp="1"/>
          </p:cNvGraphicFramePr>
          <p:nvPr>
            <p:ph idx="1"/>
            <p:extLst>
              <p:ext uri="{D42A27DB-BD31-4B8C-83A1-F6EECF244321}">
                <p14:modId xmlns:p14="http://schemas.microsoft.com/office/powerpoint/2010/main" val="3339249147"/>
              </p:ext>
            </p:extLst>
          </p:nvPr>
        </p:nvGraphicFramePr>
        <p:xfrm>
          <a:off x="5458984" y="812800"/>
          <a:ext cx="5713841" cy="4868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hidden="1">
            <a:extLst>
              <a:ext uri="{FF2B5EF4-FFF2-40B4-BE49-F238E27FC236}">
                <a16:creationId xmlns:a16="http://schemas.microsoft.com/office/drawing/2014/main" id="{41AC5E82-2137-49E7-84BE-891F037C07E3}"/>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Aft>
                <a:spcPts val="600"/>
              </a:spcAft>
            </a:pPr>
            <a:fld id="{8B05ECFD-23B3-4E56-A9D3-695736E46CCC}" type="slidenum">
              <a:rPr lang="en-US" altLang="en-US" sz="1200">
                <a:solidFill>
                  <a:srgbClr val="3F3F3F"/>
                </a:solidFill>
              </a:rPr>
              <a:pPr eaLnBrk="1" hangingPunct="1">
                <a:spcAft>
                  <a:spcPts val="600"/>
                </a:spcAft>
              </a:pPr>
              <a:t>120</a:t>
            </a:fld>
            <a:endParaRPr lang="en-US" altLang="en-US" sz="1200">
              <a:solidFill>
                <a:srgbClr val="3F3F3F"/>
              </a:solidFill>
            </a:endParaRPr>
          </a:p>
        </p:txBody>
      </p:sp>
    </p:spTree>
    <p:custDataLst>
      <p:tags r:id="rId1"/>
    </p:custDataLst>
    <p:extLst>
      <p:ext uri="{BB962C8B-B14F-4D97-AF65-F5344CB8AC3E}">
        <p14:creationId xmlns:p14="http://schemas.microsoft.com/office/powerpoint/2010/main" val="317069251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2">
            <a:extLst>
              <a:ext uri="{FF2B5EF4-FFF2-40B4-BE49-F238E27FC236}">
                <a16:creationId xmlns:a16="http://schemas.microsoft.com/office/drawing/2014/main" id="{6493C6A2-FD57-43B1-AA6A-3661F30A78AA}"/>
              </a:ext>
            </a:extLst>
          </p:cNvPr>
          <p:cNvSpPr>
            <a:spLocks noGrp="1" noChangeArrowheads="1"/>
          </p:cNvSpPr>
          <p:nvPr>
            <p:ph type="title"/>
          </p:nvPr>
        </p:nvSpPr>
        <p:spPr>
          <a:xfrm>
            <a:off x="1092200" y="1885125"/>
            <a:ext cx="3314700" cy="2093975"/>
          </a:xfrm>
        </p:spPr>
        <p:txBody>
          <a:bodyPr anchor="ctr">
            <a:normAutofit/>
          </a:bodyPr>
          <a:lstStyle/>
          <a:p>
            <a:pPr>
              <a:defRPr/>
            </a:pPr>
            <a:r>
              <a:rPr lang="en-US" sz="4100"/>
              <a:t>Examples of Contracting Business Rules</a:t>
            </a:r>
          </a:p>
        </p:txBody>
      </p:sp>
      <p:graphicFrame>
        <p:nvGraphicFramePr>
          <p:cNvPr id="5" name="Content Placeholder 4">
            <a:extLst>
              <a:ext uri="{FF2B5EF4-FFF2-40B4-BE49-F238E27FC236}">
                <a16:creationId xmlns:a16="http://schemas.microsoft.com/office/drawing/2014/main" id="{F502A121-09C8-4793-9F47-613BEA9AE722}"/>
              </a:ext>
            </a:extLst>
          </p:cNvPr>
          <p:cNvGraphicFramePr>
            <a:graphicFrameLocks noGrp="1"/>
          </p:cNvGraphicFramePr>
          <p:nvPr>
            <p:ph idx="1"/>
            <p:extLst>
              <p:ext uri="{D42A27DB-BD31-4B8C-83A1-F6EECF244321}">
                <p14:modId xmlns:p14="http://schemas.microsoft.com/office/powerpoint/2010/main" val="2010380549"/>
              </p:ext>
            </p:extLst>
          </p:nvPr>
        </p:nvGraphicFramePr>
        <p:xfrm>
          <a:off x="5458984" y="497808"/>
          <a:ext cx="5713841" cy="4868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hidden="1">
            <a:extLst>
              <a:ext uri="{FF2B5EF4-FFF2-40B4-BE49-F238E27FC236}">
                <a16:creationId xmlns:a16="http://schemas.microsoft.com/office/drawing/2014/main" id="{B182B071-CBCD-4E9A-B1D8-EEAA70E64079}"/>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Aft>
                <a:spcPts val="600"/>
              </a:spcAft>
            </a:pPr>
            <a:fld id="{64D2DA05-77B2-48F4-9B65-BC47DF82408A}" type="slidenum">
              <a:rPr lang="en-US" altLang="en-US" sz="1200">
                <a:solidFill>
                  <a:srgbClr val="3F3F3F"/>
                </a:solidFill>
              </a:rPr>
              <a:pPr eaLnBrk="1" hangingPunct="1">
                <a:spcAft>
                  <a:spcPts val="600"/>
                </a:spcAft>
              </a:pPr>
              <a:t>121</a:t>
            </a:fld>
            <a:endParaRPr lang="en-US" altLang="en-US" sz="1200">
              <a:solidFill>
                <a:srgbClr val="3F3F3F"/>
              </a:solidFill>
            </a:endParaRPr>
          </a:p>
        </p:txBody>
      </p:sp>
    </p:spTree>
    <p:custDataLst>
      <p:tags r:id="rId1"/>
    </p:custDataLst>
    <p:extLst>
      <p:ext uri="{BB962C8B-B14F-4D97-AF65-F5344CB8AC3E}">
        <p14:creationId xmlns:p14="http://schemas.microsoft.com/office/powerpoint/2010/main" val="228571482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76BC4B2-64AF-DEBF-3FDE-5D89E5A5CADC}"/>
              </a:ext>
            </a:extLst>
          </p:cNvPr>
          <p:cNvSpPr txBox="1"/>
          <p:nvPr/>
        </p:nvSpPr>
        <p:spPr>
          <a:xfrm>
            <a:off x="5458984" y="497808"/>
            <a:ext cx="5713841" cy="4868609"/>
          </a:xfrm>
          <a:prstGeom prst="rect">
            <a:avLst/>
          </a:prstGeom>
        </p:spPr>
        <p:txBody>
          <a:bodyPr vert="horz" lIns="0" tIns="45720" rIns="0" bIns="45720" rtlCol="0" anchor="ctr">
            <a:normAutofit/>
          </a:bodyPr>
          <a:lstStyle/>
          <a:p>
            <a:pPr marL="457200" lvl="0" indent="-457200">
              <a:spcAft>
                <a:spcPts val="600"/>
              </a:spcAft>
              <a:buClr>
                <a:schemeClr val="accent1"/>
              </a:buClr>
              <a:buFont typeface="Wingdings" panose="05000000000000000000" pitchFamily="2" charset="2"/>
              <a:buChar char="§"/>
            </a:pPr>
            <a:r>
              <a:rPr lang="en-US" sz="2000" dirty="0">
                <a:solidFill>
                  <a:schemeClr val="tx1">
                    <a:lumMod val="75000"/>
                    <a:lumOff val="25000"/>
                  </a:schemeClr>
                </a:solidFill>
              </a:rPr>
              <a:t>Develop a basic understanding of its environment and its ability to make changes as indicated by its structure and information system capabilities.</a:t>
            </a:r>
          </a:p>
          <a:p>
            <a:pPr marL="457200" lvl="0" indent="-457200">
              <a:spcAft>
                <a:spcPts val="600"/>
              </a:spcAft>
              <a:buClr>
                <a:schemeClr val="accent1"/>
              </a:buClr>
              <a:buFont typeface="Wingdings" panose="05000000000000000000" pitchFamily="2" charset="2"/>
              <a:buChar char="§"/>
            </a:pPr>
            <a:r>
              <a:rPr lang="en-US" sz="2000" dirty="0">
                <a:solidFill>
                  <a:schemeClr val="tx1">
                    <a:lumMod val="75000"/>
                    <a:lumOff val="25000"/>
                  </a:schemeClr>
                </a:solidFill>
              </a:rPr>
              <a:t>How large do we want to grow this business?</a:t>
            </a:r>
          </a:p>
          <a:p>
            <a:pPr marL="457200" lvl="0" indent="-457200">
              <a:spcAft>
                <a:spcPts val="600"/>
              </a:spcAft>
              <a:buClr>
                <a:schemeClr val="accent1"/>
              </a:buClr>
              <a:buFont typeface="Wingdings" panose="05000000000000000000" pitchFamily="2" charset="2"/>
              <a:buChar char="§"/>
            </a:pPr>
            <a:r>
              <a:rPr lang="en-US" sz="2000" dirty="0">
                <a:solidFill>
                  <a:schemeClr val="tx1">
                    <a:lumMod val="75000"/>
                    <a:lumOff val="25000"/>
                  </a:schemeClr>
                </a:solidFill>
              </a:rPr>
              <a:t>What are our business goals?</a:t>
            </a:r>
          </a:p>
          <a:p>
            <a:pPr marL="457200" lvl="0" indent="-457200">
              <a:spcAft>
                <a:spcPts val="600"/>
              </a:spcAft>
              <a:buClr>
                <a:schemeClr val="accent1"/>
              </a:buClr>
              <a:buFont typeface="Wingdings" panose="05000000000000000000" pitchFamily="2" charset="2"/>
              <a:buChar char="§"/>
            </a:pPr>
            <a:r>
              <a:rPr lang="en-US" sz="2000" dirty="0">
                <a:solidFill>
                  <a:schemeClr val="tx1">
                    <a:lumMod val="75000"/>
                    <a:lumOff val="25000"/>
                  </a:schemeClr>
                </a:solidFill>
              </a:rPr>
              <a:t>What useful data should we track and trend?  Can we do it with existing software and staff?  If not, what is lacking?</a:t>
            </a:r>
          </a:p>
          <a:p>
            <a:pPr marL="457200" lvl="0" indent="-457200">
              <a:spcAft>
                <a:spcPts val="600"/>
              </a:spcAft>
              <a:buClr>
                <a:schemeClr val="accent1"/>
              </a:buClr>
              <a:buFont typeface="Wingdings" panose="05000000000000000000" pitchFamily="2" charset="2"/>
              <a:buChar char="§"/>
            </a:pPr>
            <a:r>
              <a:rPr lang="en-US" sz="2000" dirty="0">
                <a:solidFill>
                  <a:schemeClr val="tx1">
                    <a:lumMod val="75000"/>
                    <a:lumOff val="25000"/>
                  </a:schemeClr>
                </a:solidFill>
              </a:rPr>
              <a:t>What contracts do we want?  Why do we want them?</a:t>
            </a:r>
          </a:p>
          <a:p>
            <a:pPr marL="457200" lvl="0" indent="-457200">
              <a:spcAft>
                <a:spcPts val="600"/>
              </a:spcAft>
              <a:buClr>
                <a:schemeClr val="accent1"/>
              </a:buClr>
              <a:buFont typeface="Wingdings" panose="05000000000000000000" pitchFamily="2" charset="2"/>
              <a:buChar char="§"/>
            </a:pPr>
            <a:r>
              <a:rPr lang="en-US" sz="2000" dirty="0">
                <a:solidFill>
                  <a:schemeClr val="tx1">
                    <a:lumMod val="75000"/>
                    <a:lumOff val="25000"/>
                  </a:schemeClr>
                </a:solidFill>
              </a:rPr>
              <a:t>Do these contracts further these goals?</a:t>
            </a:r>
          </a:p>
          <a:p>
            <a:pPr marL="457200" lvl="0" indent="-457200">
              <a:spcAft>
                <a:spcPts val="600"/>
              </a:spcAft>
              <a:buClr>
                <a:schemeClr val="accent1"/>
              </a:buClr>
              <a:buFont typeface="Wingdings" panose="05000000000000000000" pitchFamily="2" charset="2"/>
              <a:buChar char="§"/>
            </a:pPr>
            <a:r>
              <a:rPr lang="en-US" sz="2000" dirty="0">
                <a:solidFill>
                  <a:schemeClr val="tx1">
                    <a:lumMod val="75000"/>
                    <a:lumOff val="25000"/>
                  </a:schemeClr>
                </a:solidFill>
              </a:rPr>
              <a:t>Can they be tracked and trended so that we remain informed?</a:t>
            </a:r>
          </a:p>
        </p:txBody>
      </p:sp>
      <p:sp>
        <p:nvSpPr>
          <p:cNvPr id="159752" name="Title 1">
            <a:extLst>
              <a:ext uri="{FF2B5EF4-FFF2-40B4-BE49-F238E27FC236}">
                <a16:creationId xmlns:a16="http://schemas.microsoft.com/office/drawing/2014/main" id="{4A914912-0760-CCB9-1193-D12886C42EBF}"/>
              </a:ext>
            </a:extLst>
          </p:cNvPr>
          <p:cNvSpPr>
            <a:spLocks noGrp="1"/>
          </p:cNvSpPr>
          <p:nvPr>
            <p:ph type="title"/>
          </p:nvPr>
        </p:nvSpPr>
        <p:spPr>
          <a:xfrm>
            <a:off x="1092200" y="1885125"/>
            <a:ext cx="3314700" cy="2093975"/>
          </a:xfrm>
        </p:spPr>
        <p:txBody>
          <a:bodyPr vert="horz" lIns="91440" tIns="45720" rIns="91440" bIns="45720" rtlCol="0" anchor="ctr">
            <a:normAutofit/>
          </a:bodyPr>
          <a:lstStyle/>
          <a:p>
            <a:pPr>
              <a:spcAft>
                <a:spcPts val="600"/>
              </a:spcAft>
              <a:defRPr/>
            </a:pPr>
            <a:r>
              <a:rPr lang="en-US" b="1" kern="1200" spc="-50" baseline="0">
                <a:latin typeface="+mn-lt"/>
                <a:ea typeface="+mj-ea"/>
                <a:cs typeface="+mj-cs"/>
              </a:rPr>
              <a:t>Developing Your Strategic Plan</a:t>
            </a:r>
          </a:p>
        </p:txBody>
      </p:sp>
    </p:spTree>
    <p:custDataLst>
      <p:tags r:id="rId1"/>
    </p:custDataLst>
    <p:extLst>
      <p:ext uri="{BB962C8B-B14F-4D97-AF65-F5344CB8AC3E}">
        <p14:creationId xmlns:p14="http://schemas.microsoft.com/office/powerpoint/2010/main" val="26892654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2">
            <a:extLst>
              <a:ext uri="{FF2B5EF4-FFF2-40B4-BE49-F238E27FC236}">
                <a16:creationId xmlns:a16="http://schemas.microsoft.com/office/drawing/2014/main" id="{ABACA34C-F8F0-487F-866F-3CBFACC7C74D}"/>
              </a:ext>
            </a:extLst>
          </p:cNvPr>
          <p:cNvSpPr>
            <a:spLocks noGrp="1" noChangeArrowheads="1"/>
          </p:cNvSpPr>
          <p:nvPr>
            <p:ph type="title"/>
          </p:nvPr>
        </p:nvSpPr>
        <p:spPr>
          <a:xfrm>
            <a:off x="1092200" y="786383"/>
            <a:ext cx="3068833" cy="2093975"/>
          </a:xfrm>
        </p:spPr>
        <p:txBody>
          <a:bodyPr anchor="b">
            <a:normAutofit/>
          </a:bodyPr>
          <a:lstStyle/>
          <a:p>
            <a:pPr>
              <a:defRPr/>
            </a:pPr>
            <a:r>
              <a:rPr lang="en-US" sz="3300"/>
              <a:t>Managed Care Reimbursement </a:t>
            </a:r>
            <a:br>
              <a:rPr lang="en-US" sz="3300"/>
            </a:br>
            <a:r>
              <a:rPr lang="en-US" sz="3300"/>
              <a:t>Is Part Of A Business Strategy</a:t>
            </a:r>
          </a:p>
        </p:txBody>
      </p:sp>
      <p:graphicFrame>
        <p:nvGraphicFramePr>
          <p:cNvPr id="5" name="Content Placeholder 4">
            <a:extLst>
              <a:ext uri="{FF2B5EF4-FFF2-40B4-BE49-F238E27FC236}">
                <a16:creationId xmlns:a16="http://schemas.microsoft.com/office/drawing/2014/main" id="{39C8BFDB-6F2E-4DE9-92D8-B183FBD322C5}"/>
              </a:ext>
            </a:extLst>
          </p:cNvPr>
          <p:cNvGraphicFramePr>
            <a:graphicFrameLocks noGrp="1"/>
          </p:cNvGraphicFramePr>
          <p:nvPr>
            <p:ph idx="1"/>
            <p:extLst>
              <p:ext uri="{D42A27DB-BD31-4B8C-83A1-F6EECF244321}">
                <p14:modId xmlns:p14="http://schemas.microsoft.com/office/powerpoint/2010/main" val="2279078901"/>
              </p:ext>
            </p:extLst>
          </p:nvPr>
        </p:nvGraphicFramePr>
        <p:xfrm>
          <a:off x="5458984" y="812800"/>
          <a:ext cx="5713841" cy="4868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hidden="1">
            <a:extLst>
              <a:ext uri="{FF2B5EF4-FFF2-40B4-BE49-F238E27FC236}">
                <a16:creationId xmlns:a16="http://schemas.microsoft.com/office/drawing/2014/main" id="{8EDB07E2-536C-4D68-9B03-E722A65C1A19}"/>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Aft>
                <a:spcPts val="600"/>
              </a:spcAft>
            </a:pPr>
            <a:fld id="{B9577035-8E6C-44D6-8D62-F5E805DF031B}" type="slidenum">
              <a:rPr lang="en-US" altLang="en-US" sz="1200">
                <a:solidFill>
                  <a:srgbClr val="3F3F3F"/>
                </a:solidFill>
              </a:rPr>
              <a:pPr eaLnBrk="1" hangingPunct="1">
                <a:spcAft>
                  <a:spcPts val="600"/>
                </a:spcAft>
              </a:pPr>
              <a:t>123</a:t>
            </a:fld>
            <a:endParaRPr lang="en-US" altLang="en-US" sz="1200">
              <a:solidFill>
                <a:srgbClr val="3F3F3F"/>
              </a:solidFill>
            </a:endParaRPr>
          </a:p>
        </p:txBody>
      </p:sp>
    </p:spTree>
    <p:custDataLst>
      <p:tags r:id="rId1"/>
    </p:custDataLst>
    <p:extLst>
      <p:ext uri="{BB962C8B-B14F-4D97-AF65-F5344CB8AC3E}">
        <p14:creationId xmlns:p14="http://schemas.microsoft.com/office/powerpoint/2010/main" val="197479022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2">
            <a:extLst>
              <a:ext uri="{FF2B5EF4-FFF2-40B4-BE49-F238E27FC236}">
                <a16:creationId xmlns:a16="http://schemas.microsoft.com/office/drawing/2014/main" id="{299A0D1C-3135-4F2E-AB2C-3C0EB0403E98}"/>
              </a:ext>
            </a:extLst>
          </p:cNvPr>
          <p:cNvSpPr>
            <a:spLocks noGrp="1" noChangeArrowheads="1"/>
          </p:cNvSpPr>
          <p:nvPr>
            <p:ph type="title"/>
          </p:nvPr>
        </p:nvSpPr>
        <p:spPr>
          <a:xfrm>
            <a:off x="1092200" y="786383"/>
            <a:ext cx="3068833" cy="2093975"/>
          </a:xfrm>
        </p:spPr>
        <p:txBody>
          <a:bodyPr anchor="b">
            <a:normAutofit/>
          </a:bodyPr>
          <a:lstStyle/>
          <a:p>
            <a:pPr>
              <a:defRPr/>
            </a:pPr>
            <a:r>
              <a:rPr lang="en-US"/>
              <a:t>Why Bother With All This?	</a:t>
            </a:r>
          </a:p>
        </p:txBody>
      </p:sp>
      <p:sp>
        <p:nvSpPr>
          <p:cNvPr id="3" name="Slide Number Placeholder 2" hidden="1">
            <a:extLst>
              <a:ext uri="{FF2B5EF4-FFF2-40B4-BE49-F238E27FC236}">
                <a16:creationId xmlns:a16="http://schemas.microsoft.com/office/drawing/2014/main" id="{9954E447-C418-40DC-930B-44A8FEAF3480}"/>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Aft>
                <a:spcPts val="600"/>
              </a:spcAft>
            </a:pPr>
            <a:fld id="{642E283C-E806-49EF-9707-23F901CC2F8C}" type="slidenum">
              <a:rPr lang="en-US" altLang="en-US" sz="1200">
                <a:solidFill>
                  <a:srgbClr val="3F3F3F"/>
                </a:solidFill>
              </a:rPr>
              <a:pPr eaLnBrk="1" hangingPunct="1">
                <a:spcAft>
                  <a:spcPts val="600"/>
                </a:spcAft>
              </a:pPr>
              <a:t>124</a:t>
            </a:fld>
            <a:endParaRPr lang="en-US" altLang="en-US" sz="1200">
              <a:solidFill>
                <a:srgbClr val="3F3F3F"/>
              </a:solidFill>
            </a:endParaRPr>
          </a:p>
        </p:txBody>
      </p:sp>
      <p:graphicFrame>
        <p:nvGraphicFramePr>
          <p:cNvPr id="5" name="Content Placeholder 4">
            <a:extLst>
              <a:ext uri="{FF2B5EF4-FFF2-40B4-BE49-F238E27FC236}">
                <a16:creationId xmlns:a16="http://schemas.microsoft.com/office/drawing/2014/main" id="{CEF183F2-2B5A-468F-A5A3-B7D7D3F29628}"/>
              </a:ext>
            </a:extLst>
          </p:cNvPr>
          <p:cNvGraphicFramePr>
            <a:graphicFrameLocks noGrp="1"/>
          </p:cNvGraphicFramePr>
          <p:nvPr>
            <p:ph idx="1"/>
            <p:extLst>
              <p:ext uri="{D42A27DB-BD31-4B8C-83A1-F6EECF244321}">
                <p14:modId xmlns:p14="http://schemas.microsoft.com/office/powerpoint/2010/main" val="2547078966"/>
              </p:ext>
            </p:extLst>
          </p:nvPr>
        </p:nvGraphicFramePr>
        <p:xfrm>
          <a:off x="5458984" y="812800"/>
          <a:ext cx="5713841" cy="4868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07990354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8110E-9D14-4DF6-A881-5965CED46487}"/>
              </a:ext>
            </a:extLst>
          </p:cNvPr>
          <p:cNvSpPr>
            <a:spLocks noGrp="1"/>
          </p:cNvSpPr>
          <p:nvPr>
            <p:ph type="title"/>
          </p:nvPr>
        </p:nvSpPr>
        <p:spPr>
          <a:xfrm>
            <a:off x="1092200" y="1885125"/>
            <a:ext cx="3314700" cy="2093975"/>
          </a:xfrm>
        </p:spPr>
        <p:txBody>
          <a:bodyPr anchor="ctr">
            <a:normAutofit/>
          </a:bodyPr>
          <a:lstStyle/>
          <a:p>
            <a:pPr>
              <a:defRPr/>
            </a:pPr>
            <a:r>
              <a:rPr lang="en-US" sz="3700"/>
              <a:t>States with Medical Necessity Laws</a:t>
            </a:r>
          </a:p>
        </p:txBody>
      </p:sp>
      <p:sp>
        <p:nvSpPr>
          <p:cNvPr id="137221" name="Text Box 5">
            <a:extLst>
              <a:ext uri="{FF2B5EF4-FFF2-40B4-BE49-F238E27FC236}">
                <a16:creationId xmlns:a16="http://schemas.microsoft.com/office/drawing/2014/main" id="{49E553C4-C71C-4EFE-9F31-409DBD232AF6}"/>
              </a:ext>
            </a:extLst>
          </p:cNvPr>
          <p:cNvSpPr txBox="1">
            <a:spLocks noChangeArrowheads="1"/>
          </p:cNvSpPr>
          <p:nvPr/>
        </p:nvSpPr>
        <p:spPr bwMode="auto">
          <a:xfrm>
            <a:off x="5458984" y="1412103"/>
            <a:ext cx="1018403" cy="243689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576072" eaLnBrk="1" hangingPunct="1">
              <a:buSzPts val="1800"/>
            </a:pPr>
            <a:r>
              <a:rPr lang="en-US" altLang="en-US" sz="882" kern="1200">
                <a:solidFill>
                  <a:schemeClr val="tx1"/>
                </a:solidFill>
                <a:latin typeface="+mj-lt"/>
                <a:ea typeface="+mn-ea"/>
                <a:cs typeface="+mn-cs"/>
              </a:rPr>
              <a:t>Alabama</a:t>
            </a:r>
          </a:p>
          <a:p>
            <a:pPr defTabSz="576072" eaLnBrk="1" hangingPunct="1">
              <a:spcBef>
                <a:spcPts val="449"/>
              </a:spcBef>
              <a:buSzPts val="1800"/>
            </a:pPr>
            <a:r>
              <a:rPr lang="en-US" altLang="en-US" sz="882" kern="1200">
                <a:solidFill>
                  <a:schemeClr val="tx1"/>
                </a:solidFill>
                <a:latin typeface="+mj-lt"/>
                <a:ea typeface="+mn-ea"/>
                <a:cs typeface="+mn-cs"/>
              </a:rPr>
              <a:t>Alaska</a:t>
            </a:r>
          </a:p>
          <a:p>
            <a:pPr defTabSz="576072" eaLnBrk="1" hangingPunct="1">
              <a:spcBef>
                <a:spcPts val="449"/>
              </a:spcBef>
              <a:buSzPts val="1800"/>
            </a:pPr>
            <a:r>
              <a:rPr lang="en-US" altLang="en-US" sz="882" kern="1200">
                <a:solidFill>
                  <a:schemeClr val="tx1"/>
                </a:solidFill>
                <a:latin typeface="+mj-lt"/>
                <a:ea typeface="+mn-ea"/>
                <a:cs typeface="+mn-cs"/>
              </a:rPr>
              <a:t>Arkansas</a:t>
            </a:r>
          </a:p>
          <a:p>
            <a:pPr defTabSz="576072" eaLnBrk="1" hangingPunct="1">
              <a:spcBef>
                <a:spcPts val="449"/>
              </a:spcBef>
              <a:buSzPts val="1800"/>
            </a:pPr>
            <a:r>
              <a:rPr lang="en-US" altLang="en-US" sz="882" kern="1200">
                <a:solidFill>
                  <a:schemeClr val="tx1"/>
                </a:solidFill>
                <a:latin typeface="+mj-lt"/>
                <a:ea typeface="+mn-ea"/>
                <a:cs typeface="+mn-cs"/>
              </a:rPr>
              <a:t>California</a:t>
            </a:r>
          </a:p>
          <a:p>
            <a:pPr defTabSz="576072" eaLnBrk="1" hangingPunct="1">
              <a:spcBef>
                <a:spcPts val="567"/>
              </a:spcBef>
              <a:buSzPts val="1800"/>
            </a:pPr>
            <a:r>
              <a:rPr lang="en-US" altLang="en-US" sz="882" kern="1200">
                <a:solidFill>
                  <a:schemeClr val="tx1"/>
                </a:solidFill>
                <a:latin typeface="+mj-lt"/>
                <a:ea typeface="+mn-ea"/>
                <a:cs typeface="+mn-cs"/>
              </a:rPr>
              <a:t>Colorado</a:t>
            </a:r>
          </a:p>
          <a:p>
            <a:pPr defTabSz="576072" eaLnBrk="1" hangingPunct="1">
              <a:spcBef>
                <a:spcPts val="449"/>
              </a:spcBef>
              <a:buSzPts val="1800"/>
            </a:pPr>
            <a:r>
              <a:rPr lang="en-US" altLang="en-US" sz="882" kern="1200">
                <a:solidFill>
                  <a:schemeClr val="tx1"/>
                </a:solidFill>
                <a:latin typeface="+mj-lt"/>
                <a:ea typeface="+mn-ea"/>
                <a:cs typeface="+mn-cs"/>
              </a:rPr>
              <a:t>Connecticut</a:t>
            </a:r>
          </a:p>
          <a:p>
            <a:pPr defTabSz="576072" eaLnBrk="1" hangingPunct="1">
              <a:spcBef>
                <a:spcPts val="567"/>
              </a:spcBef>
              <a:buSzPts val="1800"/>
            </a:pPr>
            <a:r>
              <a:rPr lang="en-US" altLang="en-US" sz="882" kern="1200">
                <a:solidFill>
                  <a:schemeClr val="tx1"/>
                </a:solidFill>
                <a:latin typeface="+mj-lt"/>
                <a:ea typeface="+mn-ea"/>
                <a:cs typeface="+mn-cs"/>
              </a:rPr>
              <a:t>Delaware</a:t>
            </a:r>
          </a:p>
          <a:p>
            <a:pPr defTabSz="576072" eaLnBrk="1" hangingPunct="1">
              <a:spcBef>
                <a:spcPts val="449"/>
              </a:spcBef>
              <a:buSzPts val="1800"/>
            </a:pPr>
            <a:r>
              <a:rPr lang="en-US" altLang="en-US" sz="882" kern="1200">
                <a:solidFill>
                  <a:schemeClr val="tx1"/>
                </a:solidFill>
                <a:latin typeface="+mj-lt"/>
                <a:ea typeface="+mn-ea"/>
                <a:cs typeface="+mn-cs"/>
              </a:rPr>
              <a:t>Florida</a:t>
            </a:r>
          </a:p>
          <a:p>
            <a:pPr defTabSz="576072" eaLnBrk="1" hangingPunct="1">
              <a:spcBef>
                <a:spcPts val="449"/>
              </a:spcBef>
              <a:buSzPts val="1800"/>
            </a:pPr>
            <a:r>
              <a:rPr lang="en-US" altLang="en-US" sz="882" kern="1200">
                <a:solidFill>
                  <a:schemeClr val="tx1"/>
                </a:solidFill>
                <a:latin typeface="+mj-lt"/>
                <a:ea typeface="+mn-ea"/>
                <a:cs typeface="+mn-cs"/>
              </a:rPr>
              <a:t>Georgia</a:t>
            </a:r>
          </a:p>
          <a:p>
            <a:pPr defTabSz="576072" eaLnBrk="1" hangingPunct="1">
              <a:spcBef>
                <a:spcPts val="339"/>
              </a:spcBef>
              <a:buSzPts val="1800"/>
            </a:pPr>
            <a:r>
              <a:rPr lang="en-US" altLang="en-US" sz="882" kern="1200">
                <a:solidFill>
                  <a:schemeClr val="tx1"/>
                </a:solidFill>
                <a:latin typeface="+mj-lt"/>
                <a:ea typeface="+mn-ea"/>
                <a:cs typeface="+mn-cs"/>
              </a:rPr>
              <a:t>Hawaii</a:t>
            </a:r>
          </a:p>
          <a:p>
            <a:pPr defTabSz="576072" eaLnBrk="1" hangingPunct="1">
              <a:spcBef>
                <a:spcPts val="449"/>
              </a:spcBef>
              <a:buSzPts val="1800"/>
            </a:pPr>
            <a:r>
              <a:rPr lang="en-US" altLang="en-US" sz="882" kern="1200">
                <a:solidFill>
                  <a:schemeClr val="tx1"/>
                </a:solidFill>
                <a:latin typeface="+mj-lt"/>
                <a:ea typeface="+mn-ea"/>
                <a:cs typeface="+mn-cs"/>
              </a:rPr>
              <a:t>Idaho</a:t>
            </a:r>
          </a:p>
          <a:p>
            <a:pPr defTabSz="576072" eaLnBrk="1" hangingPunct="1">
              <a:lnSpc>
                <a:spcPct val="124000"/>
              </a:lnSpc>
              <a:spcBef>
                <a:spcPts val="449"/>
              </a:spcBef>
              <a:spcAft>
                <a:spcPts val="110"/>
              </a:spcAft>
              <a:buSzPts val="1800"/>
            </a:pPr>
            <a:r>
              <a:rPr lang="en-US" altLang="en-US" sz="882" kern="1200">
                <a:solidFill>
                  <a:schemeClr val="tx1"/>
                </a:solidFill>
                <a:latin typeface="+mj-lt"/>
                <a:ea typeface="+mn-ea"/>
                <a:cs typeface="+mn-cs"/>
              </a:rPr>
              <a:t>Illinois</a:t>
            </a:r>
            <a:endParaRPr lang="en-US" altLang="en-US" sz="1400">
              <a:latin typeface="+mj-lt"/>
            </a:endParaRPr>
          </a:p>
        </p:txBody>
      </p:sp>
      <p:sp>
        <p:nvSpPr>
          <p:cNvPr id="137222" name="Text Box 5">
            <a:extLst>
              <a:ext uri="{FF2B5EF4-FFF2-40B4-BE49-F238E27FC236}">
                <a16:creationId xmlns:a16="http://schemas.microsoft.com/office/drawing/2014/main" id="{C1C0BF1A-D8FB-420E-8740-33ADB90C3CAC}"/>
              </a:ext>
            </a:extLst>
          </p:cNvPr>
          <p:cNvSpPr txBox="1">
            <a:spLocks noChangeArrowheads="1"/>
          </p:cNvSpPr>
          <p:nvPr/>
        </p:nvSpPr>
        <p:spPr bwMode="auto">
          <a:xfrm>
            <a:off x="6484459" y="1380783"/>
            <a:ext cx="1018403" cy="243689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576072" eaLnBrk="1" hangingPunct="1">
              <a:buSzPts val="1800"/>
            </a:pPr>
            <a:r>
              <a:rPr lang="en-US" altLang="en-US" sz="882" kern="1200">
                <a:solidFill>
                  <a:schemeClr val="tx1"/>
                </a:solidFill>
                <a:latin typeface="+mj-lt"/>
                <a:ea typeface="+mn-ea"/>
                <a:cs typeface="+mn-cs"/>
              </a:rPr>
              <a:t>Indiana</a:t>
            </a:r>
          </a:p>
          <a:p>
            <a:pPr defTabSz="576072" eaLnBrk="1" hangingPunct="1">
              <a:spcBef>
                <a:spcPts val="449"/>
              </a:spcBef>
              <a:buSzPts val="1800"/>
            </a:pPr>
            <a:r>
              <a:rPr lang="en-US" altLang="en-US" sz="882" kern="1200">
                <a:solidFill>
                  <a:schemeClr val="tx1"/>
                </a:solidFill>
                <a:latin typeface="+mj-lt"/>
                <a:ea typeface="+mn-ea"/>
                <a:cs typeface="+mn-cs"/>
              </a:rPr>
              <a:t>Iowa</a:t>
            </a:r>
          </a:p>
          <a:p>
            <a:pPr defTabSz="576072" eaLnBrk="1" hangingPunct="1">
              <a:spcBef>
                <a:spcPts val="449"/>
              </a:spcBef>
              <a:buSzPts val="1800"/>
            </a:pPr>
            <a:r>
              <a:rPr lang="en-US" altLang="en-US" sz="882" kern="1200">
                <a:solidFill>
                  <a:schemeClr val="tx1"/>
                </a:solidFill>
                <a:latin typeface="+mj-lt"/>
                <a:ea typeface="+mn-ea"/>
                <a:cs typeface="+mn-cs"/>
              </a:rPr>
              <a:t>Kansas</a:t>
            </a:r>
          </a:p>
          <a:p>
            <a:pPr defTabSz="576072" eaLnBrk="1" hangingPunct="1">
              <a:spcBef>
                <a:spcPts val="449"/>
              </a:spcBef>
              <a:buSzPts val="1800"/>
            </a:pPr>
            <a:r>
              <a:rPr lang="en-US" altLang="en-US" sz="882" kern="1200">
                <a:solidFill>
                  <a:schemeClr val="tx1"/>
                </a:solidFill>
                <a:latin typeface="+mj-lt"/>
                <a:ea typeface="+mn-ea"/>
                <a:cs typeface="+mn-cs"/>
              </a:rPr>
              <a:t>Kentucky</a:t>
            </a:r>
          </a:p>
          <a:p>
            <a:pPr defTabSz="576072" eaLnBrk="1" hangingPunct="1">
              <a:spcBef>
                <a:spcPts val="449"/>
              </a:spcBef>
              <a:buSzPts val="1800"/>
            </a:pPr>
            <a:r>
              <a:rPr lang="en-US" altLang="en-US" sz="882" kern="1200">
                <a:solidFill>
                  <a:schemeClr val="tx1"/>
                </a:solidFill>
                <a:latin typeface="+mj-lt"/>
                <a:ea typeface="+mn-ea"/>
                <a:cs typeface="+mn-cs"/>
              </a:rPr>
              <a:t>Louisiana</a:t>
            </a:r>
          </a:p>
          <a:p>
            <a:pPr defTabSz="576072" eaLnBrk="1" hangingPunct="1">
              <a:spcBef>
                <a:spcPts val="449"/>
              </a:spcBef>
              <a:buSzPts val="1800"/>
            </a:pPr>
            <a:r>
              <a:rPr lang="en-US" altLang="en-US" sz="882" kern="1200">
                <a:solidFill>
                  <a:schemeClr val="tx1"/>
                </a:solidFill>
                <a:latin typeface="+mj-lt"/>
                <a:ea typeface="+mn-ea"/>
                <a:cs typeface="+mn-cs"/>
              </a:rPr>
              <a:t>Maine</a:t>
            </a:r>
          </a:p>
          <a:p>
            <a:pPr defTabSz="576072" eaLnBrk="1" hangingPunct="1">
              <a:spcBef>
                <a:spcPts val="449"/>
              </a:spcBef>
              <a:buSzPts val="1800"/>
            </a:pPr>
            <a:r>
              <a:rPr lang="en-US" altLang="en-US" sz="882" kern="1200">
                <a:solidFill>
                  <a:schemeClr val="tx1"/>
                </a:solidFill>
                <a:latin typeface="+mj-lt"/>
                <a:ea typeface="+mn-ea"/>
                <a:cs typeface="+mn-cs"/>
              </a:rPr>
              <a:t>Maryland</a:t>
            </a:r>
          </a:p>
          <a:p>
            <a:pPr defTabSz="576072" eaLnBrk="1" hangingPunct="1">
              <a:spcBef>
                <a:spcPts val="449"/>
              </a:spcBef>
              <a:buSzPts val="1800"/>
            </a:pPr>
            <a:r>
              <a:rPr lang="en-US" altLang="en-US" sz="882" kern="1200">
                <a:solidFill>
                  <a:schemeClr val="tx1"/>
                </a:solidFill>
                <a:latin typeface="+mj-lt"/>
                <a:ea typeface="+mn-ea"/>
                <a:cs typeface="+mn-cs"/>
              </a:rPr>
              <a:t>Massachusetts</a:t>
            </a:r>
          </a:p>
          <a:p>
            <a:pPr defTabSz="576072" eaLnBrk="1" hangingPunct="1">
              <a:spcBef>
                <a:spcPts val="449"/>
              </a:spcBef>
              <a:buSzPts val="1800"/>
            </a:pPr>
            <a:r>
              <a:rPr lang="en-US" altLang="en-US" sz="882" kern="1200">
                <a:solidFill>
                  <a:schemeClr val="tx1"/>
                </a:solidFill>
                <a:latin typeface="+mj-lt"/>
                <a:ea typeface="+mn-ea"/>
                <a:cs typeface="+mn-cs"/>
              </a:rPr>
              <a:t>Michigan</a:t>
            </a:r>
          </a:p>
          <a:p>
            <a:pPr defTabSz="576072" eaLnBrk="1" hangingPunct="1">
              <a:spcBef>
                <a:spcPts val="449"/>
              </a:spcBef>
              <a:buSzPts val="1800"/>
            </a:pPr>
            <a:r>
              <a:rPr lang="en-US" altLang="en-US" sz="882" kern="1200">
                <a:solidFill>
                  <a:schemeClr val="tx1"/>
                </a:solidFill>
                <a:latin typeface="+mj-lt"/>
                <a:ea typeface="+mn-ea"/>
                <a:cs typeface="+mn-cs"/>
              </a:rPr>
              <a:t>Minnesota</a:t>
            </a:r>
          </a:p>
          <a:p>
            <a:pPr defTabSz="576072" eaLnBrk="1" hangingPunct="1">
              <a:spcBef>
                <a:spcPts val="449"/>
              </a:spcBef>
              <a:buSzPts val="1800"/>
            </a:pPr>
            <a:r>
              <a:rPr lang="en-US" altLang="en-US" sz="882" kern="1200">
                <a:solidFill>
                  <a:schemeClr val="tx1"/>
                </a:solidFill>
                <a:latin typeface="+mj-lt"/>
                <a:ea typeface="+mn-ea"/>
                <a:cs typeface="+mn-cs"/>
              </a:rPr>
              <a:t>Mississippi</a:t>
            </a:r>
          </a:p>
          <a:p>
            <a:pPr defTabSz="576072" eaLnBrk="1" hangingPunct="1">
              <a:spcBef>
                <a:spcPts val="449"/>
              </a:spcBef>
              <a:buSzPts val="1800"/>
            </a:pPr>
            <a:r>
              <a:rPr lang="en-US" altLang="en-US" sz="882" kern="1200">
                <a:solidFill>
                  <a:schemeClr val="tx1"/>
                </a:solidFill>
                <a:latin typeface="+mj-lt"/>
                <a:ea typeface="+mn-ea"/>
                <a:cs typeface="+mn-cs"/>
              </a:rPr>
              <a:t>Missouri</a:t>
            </a:r>
          </a:p>
          <a:p>
            <a:pPr defTabSz="576072" eaLnBrk="1" hangingPunct="1">
              <a:spcBef>
                <a:spcPts val="449"/>
              </a:spcBef>
              <a:buSzPts val="1800"/>
            </a:pPr>
            <a:r>
              <a:rPr lang="en-US" altLang="en-US" sz="882" kern="1200">
                <a:solidFill>
                  <a:schemeClr val="tx1"/>
                </a:solidFill>
                <a:latin typeface="+mj-lt"/>
                <a:ea typeface="+mn-ea"/>
                <a:cs typeface="+mn-cs"/>
              </a:rPr>
              <a:t>Montana</a:t>
            </a:r>
            <a:endParaRPr lang="en-US" altLang="en-US" sz="1400">
              <a:latin typeface="+mj-lt"/>
            </a:endParaRPr>
          </a:p>
        </p:txBody>
      </p:sp>
      <p:sp>
        <p:nvSpPr>
          <p:cNvPr id="137223" name="Text Box 5">
            <a:extLst>
              <a:ext uri="{FF2B5EF4-FFF2-40B4-BE49-F238E27FC236}">
                <a16:creationId xmlns:a16="http://schemas.microsoft.com/office/drawing/2014/main" id="{DD24A47C-6428-4B56-A4FA-A6F46639D827}"/>
              </a:ext>
            </a:extLst>
          </p:cNvPr>
          <p:cNvSpPr txBox="1">
            <a:spLocks noChangeArrowheads="1"/>
          </p:cNvSpPr>
          <p:nvPr/>
        </p:nvSpPr>
        <p:spPr bwMode="auto">
          <a:xfrm>
            <a:off x="7696843" y="1389876"/>
            <a:ext cx="1018403" cy="243689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576072" eaLnBrk="1" hangingPunct="1">
              <a:spcBef>
                <a:spcPts val="449"/>
              </a:spcBef>
              <a:buSzPts val="1800"/>
            </a:pPr>
            <a:r>
              <a:rPr lang="en-US" altLang="en-US" sz="882" kern="1200">
                <a:solidFill>
                  <a:schemeClr val="tx1"/>
                </a:solidFill>
                <a:latin typeface="+mj-lt"/>
                <a:ea typeface="+mn-ea"/>
                <a:cs typeface="+mn-cs"/>
              </a:rPr>
              <a:t>Nebraska</a:t>
            </a:r>
          </a:p>
          <a:p>
            <a:pPr defTabSz="576072" eaLnBrk="1" hangingPunct="1">
              <a:spcBef>
                <a:spcPts val="449"/>
              </a:spcBef>
              <a:buSzPts val="1800"/>
            </a:pPr>
            <a:r>
              <a:rPr lang="en-US" altLang="en-US" sz="882" kern="1200">
                <a:solidFill>
                  <a:schemeClr val="tx1"/>
                </a:solidFill>
                <a:latin typeface="+mj-lt"/>
                <a:ea typeface="+mn-ea"/>
                <a:cs typeface="+mn-cs"/>
              </a:rPr>
              <a:t>Nevada</a:t>
            </a:r>
          </a:p>
          <a:p>
            <a:pPr defTabSz="576072" eaLnBrk="1" hangingPunct="1">
              <a:spcBef>
                <a:spcPts val="449"/>
              </a:spcBef>
              <a:buSzPts val="1800"/>
            </a:pPr>
            <a:r>
              <a:rPr lang="en-US" altLang="en-US" sz="882" kern="1200">
                <a:solidFill>
                  <a:schemeClr val="tx1"/>
                </a:solidFill>
                <a:latin typeface="+mj-lt"/>
                <a:ea typeface="+mn-ea"/>
                <a:cs typeface="+mn-cs"/>
              </a:rPr>
              <a:t>New Hampshire</a:t>
            </a:r>
          </a:p>
          <a:p>
            <a:pPr defTabSz="576072" eaLnBrk="1" hangingPunct="1">
              <a:spcBef>
                <a:spcPts val="449"/>
              </a:spcBef>
              <a:buSzPts val="1800"/>
            </a:pPr>
            <a:r>
              <a:rPr lang="en-US" altLang="en-US" sz="882" kern="1200">
                <a:solidFill>
                  <a:schemeClr val="tx1"/>
                </a:solidFill>
                <a:latin typeface="+mj-lt"/>
                <a:ea typeface="+mn-ea"/>
                <a:cs typeface="+mn-cs"/>
              </a:rPr>
              <a:t>New Jersey</a:t>
            </a:r>
          </a:p>
          <a:p>
            <a:pPr defTabSz="576072" eaLnBrk="1" hangingPunct="1">
              <a:spcBef>
                <a:spcPts val="449"/>
              </a:spcBef>
              <a:buSzPts val="1800"/>
            </a:pPr>
            <a:r>
              <a:rPr lang="en-US" altLang="en-US" sz="882" kern="1200">
                <a:solidFill>
                  <a:schemeClr val="tx1"/>
                </a:solidFill>
                <a:latin typeface="+mj-lt"/>
                <a:ea typeface="+mn-ea"/>
                <a:cs typeface="+mn-cs"/>
              </a:rPr>
              <a:t>New Mexico</a:t>
            </a:r>
          </a:p>
          <a:p>
            <a:pPr defTabSz="576072" eaLnBrk="1" hangingPunct="1">
              <a:spcBef>
                <a:spcPts val="449"/>
              </a:spcBef>
              <a:buSzPts val="1800"/>
            </a:pPr>
            <a:r>
              <a:rPr lang="en-US" altLang="en-US" sz="882" kern="1200">
                <a:solidFill>
                  <a:schemeClr val="tx1"/>
                </a:solidFill>
                <a:latin typeface="+mj-lt"/>
                <a:ea typeface="+mn-ea"/>
                <a:cs typeface="+mn-cs"/>
              </a:rPr>
              <a:t>New York</a:t>
            </a:r>
          </a:p>
          <a:p>
            <a:pPr defTabSz="576072" eaLnBrk="1" hangingPunct="1">
              <a:spcBef>
                <a:spcPts val="449"/>
              </a:spcBef>
              <a:buSzPts val="1800"/>
            </a:pPr>
            <a:r>
              <a:rPr lang="en-US" altLang="en-US" sz="882" kern="1200">
                <a:solidFill>
                  <a:schemeClr val="tx1"/>
                </a:solidFill>
                <a:latin typeface="+mj-lt"/>
                <a:ea typeface="+mn-ea"/>
                <a:cs typeface="+mn-cs"/>
              </a:rPr>
              <a:t>North Carolina</a:t>
            </a:r>
          </a:p>
          <a:p>
            <a:pPr defTabSz="576072" eaLnBrk="1" hangingPunct="1">
              <a:spcBef>
                <a:spcPts val="449"/>
              </a:spcBef>
              <a:buSzPts val="1800"/>
            </a:pPr>
            <a:r>
              <a:rPr lang="en-US" altLang="en-US" sz="882" kern="1200">
                <a:solidFill>
                  <a:schemeClr val="tx1"/>
                </a:solidFill>
                <a:latin typeface="+mj-lt"/>
                <a:ea typeface="+mn-ea"/>
                <a:cs typeface="+mn-cs"/>
              </a:rPr>
              <a:t>North Dakota</a:t>
            </a:r>
          </a:p>
          <a:p>
            <a:pPr defTabSz="576072" eaLnBrk="1" hangingPunct="1">
              <a:spcBef>
                <a:spcPts val="449"/>
              </a:spcBef>
              <a:buSzPts val="1800"/>
            </a:pPr>
            <a:r>
              <a:rPr lang="en-US" altLang="en-US" sz="882" kern="1200">
                <a:solidFill>
                  <a:schemeClr val="tx1"/>
                </a:solidFill>
                <a:latin typeface="+mj-lt"/>
                <a:ea typeface="+mn-ea"/>
                <a:cs typeface="+mn-cs"/>
              </a:rPr>
              <a:t>Ohio</a:t>
            </a:r>
          </a:p>
          <a:p>
            <a:pPr defTabSz="576072" eaLnBrk="1" hangingPunct="1">
              <a:spcBef>
                <a:spcPts val="449"/>
              </a:spcBef>
              <a:buSzPts val="1800"/>
            </a:pPr>
            <a:r>
              <a:rPr lang="en-US" altLang="en-US" sz="882" kern="1200">
                <a:solidFill>
                  <a:schemeClr val="tx1"/>
                </a:solidFill>
                <a:latin typeface="+mj-lt"/>
                <a:ea typeface="+mn-ea"/>
                <a:cs typeface="+mn-cs"/>
              </a:rPr>
              <a:t>Oklahoma</a:t>
            </a:r>
          </a:p>
          <a:p>
            <a:pPr defTabSz="576072" eaLnBrk="1" hangingPunct="1">
              <a:spcBef>
                <a:spcPts val="449"/>
              </a:spcBef>
              <a:buSzPts val="1800"/>
            </a:pPr>
            <a:r>
              <a:rPr lang="en-US" altLang="en-US" sz="882" kern="1200">
                <a:solidFill>
                  <a:schemeClr val="tx1"/>
                </a:solidFill>
                <a:latin typeface="+mj-lt"/>
                <a:ea typeface="+mn-ea"/>
                <a:cs typeface="+mn-cs"/>
              </a:rPr>
              <a:t>Oregon</a:t>
            </a:r>
          </a:p>
          <a:p>
            <a:pPr defTabSz="576072" eaLnBrk="1" hangingPunct="1">
              <a:spcBef>
                <a:spcPts val="449"/>
              </a:spcBef>
              <a:buSzPts val="1800"/>
            </a:pPr>
            <a:r>
              <a:rPr lang="en-US" altLang="en-US" sz="882" kern="1200">
                <a:solidFill>
                  <a:schemeClr val="tx1"/>
                </a:solidFill>
                <a:latin typeface="+mj-lt"/>
                <a:ea typeface="+mn-ea"/>
                <a:cs typeface="+mn-cs"/>
              </a:rPr>
              <a:t>Pennsylvania</a:t>
            </a:r>
          </a:p>
          <a:p>
            <a:pPr defTabSz="576072" eaLnBrk="1" hangingPunct="1">
              <a:spcBef>
                <a:spcPts val="449"/>
              </a:spcBef>
              <a:buSzPts val="1800"/>
            </a:pPr>
            <a:r>
              <a:rPr lang="en-US" altLang="en-US" sz="882" kern="1200">
                <a:solidFill>
                  <a:schemeClr val="tx1"/>
                </a:solidFill>
                <a:latin typeface="+mj-lt"/>
                <a:ea typeface="+mn-ea"/>
                <a:cs typeface="+mn-cs"/>
              </a:rPr>
              <a:t>Rhode Island</a:t>
            </a:r>
            <a:endParaRPr lang="en-US" altLang="en-US" sz="1400">
              <a:latin typeface="+mj-lt"/>
            </a:endParaRPr>
          </a:p>
        </p:txBody>
      </p:sp>
      <p:sp>
        <p:nvSpPr>
          <p:cNvPr id="137224" name="Text Box 5">
            <a:extLst>
              <a:ext uri="{FF2B5EF4-FFF2-40B4-BE49-F238E27FC236}">
                <a16:creationId xmlns:a16="http://schemas.microsoft.com/office/drawing/2014/main" id="{318BDDA0-4D21-4E46-A8CB-7E73746B1092}"/>
              </a:ext>
            </a:extLst>
          </p:cNvPr>
          <p:cNvSpPr txBox="1">
            <a:spLocks noChangeArrowheads="1"/>
          </p:cNvSpPr>
          <p:nvPr/>
        </p:nvSpPr>
        <p:spPr bwMode="auto">
          <a:xfrm>
            <a:off x="8981970" y="1407051"/>
            <a:ext cx="1018403" cy="243689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576072" eaLnBrk="1" hangingPunct="1">
              <a:spcBef>
                <a:spcPts val="449"/>
              </a:spcBef>
              <a:buSzPts val="1800"/>
            </a:pPr>
            <a:r>
              <a:rPr lang="en-US" altLang="en-US" sz="882" kern="1200">
                <a:solidFill>
                  <a:schemeClr val="tx1"/>
                </a:solidFill>
                <a:latin typeface="+mj-lt"/>
                <a:ea typeface="+mn-ea"/>
                <a:cs typeface="+mn-cs"/>
              </a:rPr>
              <a:t>South Carolina</a:t>
            </a:r>
          </a:p>
          <a:p>
            <a:pPr defTabSz="576072" eaLnBrk="1" hangingPunct="1">
              <a:spcBef>
                <a:spcPts val="449"/>
              </a:spcBef>
              <a:buSzPts val="1800"/>
            </a:pPr>
            <a:r>
              <a:rPr lang="en-US" altLang="en-US" sz="882" kern="1200">
                <a:solidFill>
                  <a:schemeClr val="tx1"/>
                </a:solidFill>
                <a:latin typeface="+mj-lt"/>
                <a:ea typeface="+mn-ea"/>
                <a:cs typeface="+mn-cs"/>
              </a:rPr>
              <a:t>Tennessee</a:t>
            </a:r>
          </a:p>
          <a:p>
            <a:pPr defTabSz="576072" eaLnBrk="1" hangingPunct="1">
              <a:spcBef>
                <a:spcPts val="449"/>
              </a:spcBef>
              <a:buSzPts val="1800"/>
            </a:pPr>
            <a:r>
              <a:rPr lang="en-US" altLang="en-US" sz="882" kern="1200">
                <a:solidFill>
                  <a:schemeClr val="tx1"/>
                </a:solidFill>
                <a:latin typeface="+mj-lt"/>
                <a:ea typeface="+mn-ea"/>
                <a:cs typeface="+mn-cs"/>
              </a:rPr>
              <a:t>Texas</a:t>
            </a:r>
          </a:p>
          <a:p>
            <a:pPr defTabSz="576072" eaLnBrk="1" hangingPunct="1">
              <a:spcBef>
                <a:spcPts val="449"/>
              </a:spcBef>
              <a:buSzPts val="1800"/>
            </a:pPr>
            <a:r>
              <a:rPr lang="en-US" altLang="en-US" sz="882" kern="1200">
                <a:solidFill>
                  <a:schemeClr val="tx1"/>
                </a:solidFill>
                <a:latin typeface="+mj-lt"/>
                <a:ea typeface="+mn-ea"/>
                <a:cs typeface="+mn-cs"/>
              </a:rPr>
              <a:t>Utah</a:t>
            </a:r>
          </a:p>
          <a:p>
            <a:pPr defTabSz="576072" eaLnBrk="1" hangingPunct="1">
              <a:spcBef>
                <a:spcPts val="449"/>
              </a:spcBef>
              <a:buSzPts val="1800"/>
            </a:pPr>
            <a:r>
              <a:rPr lang="en-US" altLang="en-US" sz="882" kern="1200">
                <a:solidFill>
                  <a:schemeClr val="tx1"/>
                </a:solidFill>
                <a:latin typeface="+mj-lt"/>
                <a:ea typeface="+mn-ea"/>
                <a:cs typeface="+mn-cs"/>
              </a:rPr>
              <a:t>Vermont</a:t>
            </a:r>
          </a:p>
          <a:p>
            <a:pPr defTabSz="576072" eaLnBrk="1" hangingPunct="1">
              <a:spcBef>
                <a:spcPts val="449"/>
              </a:spcBef>
              <a:buSzPts val="1800"/>
            </a:pPr>
            <a:r>
              <a:rPr lang="en-US" altLang="en-US" sz="882" kern="1200">
                <a:solidFill>
                  <a:schemeClr val="tx1"/>
                </a:solidFill>
                <a:latin typeface="+mj-lt"/>
                <a:ea typeface="+mn-ea"/>
                <a:cs typeface="+mn-cs"/>
              </a:rPr>
              <a:t>Virginia</a:t>
            </a:r>
          </a:p>
          <a:p>
            <a:pPr defTabSz="576072" eaLnBrk="1" hangingPunct="1">
              <a:spcBef>
                <a:spcPts val="449"/>
              </a:spcBef>
              <a:buSzPts val="1800"/>
            </a:pPr>
            <a:r>
              <a:rPr lang="en-US" altLang="en-US" sz="882" kern="1200">
                <a:solidFill>
                  <a:schemeClr val="tx1"/>
                </a:solidFill>
                <a:latin typeface="+mj-lt"/>
                <a:ea typeface="+mn-ea"/>
                <a:cs typeface="+mn-cs"/>
              </a:rPr>
              <a:t>Washington</a:t>
            </a:r>
          </a:p>
          <a:p>
            <a:pPr defTabSz="576072" eaLnBrk="1" hangingPunct="1">
              <a:spcBef>
                <a:spcPts val="449"/>
              </a:spcBef>
              <a:buSzPts val="1800"/>
            </a:pPr>
            <a:r>
              <a:rPr lang="en-US" altLang="en-US" sz="882" kern="1200">
                <a:solidFill>
                  <a:schemeClr val="tx1"/>
                </a:solidFill>
                <a:latin typeface="+mj-lt"/>
                <a:ea typeface="+mn-ea"/>
                <a:cs typeface="+mn-cs"/>
              </a:rPr>
              <a:t>West Virginia</a:t>
            </a:r>
          </a:p>
          <a:p>
            <a:pPr defTabSz="576072" eaLnBrk="1" hangingPunct="1">
              <a:spcBef>
                <a:spcPts val="449"/>
              </a:spcBef>
              <a:buSzPts val="1800"/>
            </a:pPr>
            <a:r>
              <a:rPr lang="en-US" altLang="en-US" sz="882" kern="1200">
                <a:solidFill>
                  <a:schemeClr val="tx1"/>
                </a:solidFill>
                <a:latin typeface="+mj-lt"/>
                <a:ea typeface="+mn-ea"/>
                <a:cs typeface="+mn-cs"/>
              </a:rPr>
              <a:t>Wisconsin</a:t>
            </a:r>
          </a:p>
          <a:p>
            <a:pPr defTabSz="576072" eaLnBrk="1" hangingPunct="1">
              <a:spcBef>
                <a:spcPts val="449"/>
              </a:spcBef>
              <a:buSzPts val="1800"/>
            </a:pPr>
            <a:r>
              <a:rPr lang="en-US" altLang="en-US" sz="882" kern="1200">
                <a:solidFill>
                  <a:schemeClr val="tx1"/>
                </a:solidFill>
                <a:latin typeface="+mj-lt"/>
                <a:ea typeface="+mn-ea"/>
                <a:cs typeface="+mn-cs"/>
              </a:rPr>
              <a:t>Wyoming</a:t>
            </a:r>
            <a:endParaRPr lang="en-US" altLang="en-US" sz="1400">
              <a:latin typeface="+mj-lt"/>
            </a:endParaRPr>
          </a:p>
        </p:txBody>
      </p:sp>
    </p:spTree>
    <p:extLst>
      <p:ext uri="{BB962C8B-B14F-4D97-AF65-F5344CB8AC3E}">
        <p14:creationId xmlns:p14="http://schemas.microsoft.com/office/powerpoint/2010/main" val="169372697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2">
            <a:extLst>
              <a:ext uri="{FF2B5EF4-FFF2-40B4-BE49-F238E27FC236}">
                <a16:creationId xmlns:a16="http://schemas.microsoft.com/office/drawing/2014/main" id="{8FB01A71-B498-4FC8-B583-0F321F5F7D6C}"/>
              </a:ext>
            </a:extLst>
          </p:cNvPr>
          <p:cNvSpPr>
            <a:spLocks noGrp="1" noChangeArrowheads="1"/>
          </p:cNvSpPr>
          <p:nvPr>
            <p:ph type="title"/>
          </p:nvPr>
        </p:nvSpPr>
        <p:spPr/>
        <p:txBody>
          <a:bodyPr/>
          <a:lstStyle/>
          <a:p>
            <a:pPr>
              <a:defRPr/>
            </a:pPr>
            <a:r>
              <a:rPr lang="en-US" dirty="0">
                <a:solidFill>
                  <a:schemeClr val="tx1"/>
                </a:solidFill>
              </a:rPr>
              <a:t>CHECKLIST - The Basics</a:t>
            </a:r>
          </a:p>
        </p:txBody>
      </p:sp>
      <p:graphicFrame>
        <p:nvGraphicFramePr>
          <p:cNvPr id="201731" name="Group 3">
            <a:extLst>
              <a:ext uri="{FF2B5EF4-FFF2-40B4-BE49-F238E27FC236}">
                <a16:creationId xmlns:a16="http://schemas.microsoft.com/office/drawing/2014/main" id="{21E0F7CD-1DDD-46CF-AA45-E566F046F0AD}"/>
              </a:ext>
            </a:extLst>
          </p:cNvPr>
          <p:cNvGraphicFramePr>
            <a:graphicFrameLocks noGrp="1"/>
          </p:cNvGraphicFramePr>
          <p:nvPr>
            <p:ph idx="1"/>
          </p:nvPr>
        </p:nvGraphicFramePr>
        <p:xfrm>
          <a:off x="1981200" y="1774825"/>
          <a:ext cx="8229600" cy="4389433"/>
        </p:xfrm>
        <a:graphic>
          <a:graphicData uri="http://schemas.openxmlformats.org/drawingml/2006/table">
            <a:tbl>
              <a:tblPr>
                <a:tableStyleId>{5DA37D80-6434-44D0-A028-1B22A696006F}</a:tableStyleId>
              </a:tblPr>
              <a:tblGrid>
                <a:gridCol w="990602">
                  <a:extLst>
                    <a:ext uri="{9D8B030D-6E8A-4147-A177-3AD203B41FA5}">
                      <a16:colId xmlns:a16="http://schemas.microsoft.com/office/drawing/2014/main" val="20000"/>
                    </a:ext>
                  </a:extLst>
                </a:gridCol>
                <a:gridCol w="7238998">
                  <a:extLst>
                    <a:ext uri="{9D8B030D-6E8A-4147-A177-3AD203B41FA5}">
                      <a16:colId xmlns:a16="http://schemas.microsoft.com/office/drawing/2014/main" val="20001"/>
                    </a:ext>
                  </a:extLst>
                </a:gridCol>
              </a:tblGrid>
              <a:tr h="457233">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Type of Contract (lines of business)</a:t>
                      </a:r>
                      <a:endParaRPr kumimoji="0" lang="en-US" sz="2400" b="0" i="0" u="none" strike="noStrike" cap="none" normalizeH="0" baseline="0" dirty="0">
                        <a:ln>
                          <a:noFill/>
                        </a:ln>
                        <a:solidFill>
                          <a:schemeClr val="tx1"/>
                        </a:solidFill>
                        <a:effectLst/>
                        <a:latin typeface="Arial" charset="0"/>
                      </a:endParaRPr>
                    </a:p>
                  </a:txBody>
                  <a:tcPr marL="90259" marR="90259" marT="45723" marB="45723" horzOverflow="overflow"/>
                </a:tc>
                <a:tc hMerge="1">
                  <a:txBody>
                    <a:bodyPr/>
                    <a:lstStyle/>
                    <a:p>
                      <a:endParaRPr lang="en-US"/>
                    </a:p>
                  </a:txBody>
                  <a:tcPr/>
                </a:tc>
                <a:extLst>
                  <a:ext uri="{0D108BD9-81ED-4DB2-BD59-A6C34878D82A}">
                    <a16:rowId xmlns:a16="http://schemas.microsoft.com/office/drawing/2014/main" val="10000"/>
                  </a:ext>
                </a:extLst>
              </a:tr>
              <a:tr h="3932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 No</a:t>
                      </a:r>
                      <a:endParaRPr kumimoji="0" lang="en-US" sz="900" b="0" i="1" u="none" strike="noStrike" cap="none" normalizeH="0" baseline="0">
                        <a:ln>
                          <a:noFill/>
                        </a:ln>
                        <a:solidFill>
                          <a:schemeClr val="tx1"/>
                        </a:solidFill>
                        <a:effectLst/>
                        <a:latin typeface="Arial" charset="0"/>
                      </a:endParaRPr>
                    </a:p>
                  </a:txBody>
                  <a:tcPr marL="90259" marR="90259"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HMO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 Opt out permitted?</a:t>
                      </a:r>
                      <a:endParaRPr kumimoji="0" lang="en-US" sz="900" b="0" i="1" u="none" strike="noStrike" cap="none" normalizeH="0" baseline="0">
                        <a:ln>
                          <a:noFill/>
                        </a:ln>
                        <a:solidFill>
                          <a:schemeClr val="tx1"/>
                        </a:solidFill>
                        <a:effectLst/>
                        <a:latin typeface="Arial" charset="0"/>
                      </a:endParaRPr>
                    </a:p>
                  </a:txBody>
                  <a:tcPr marL="90259" marR="90259" marT="45723" marB="45723" horzOverflow="overflow"/>
                </a:tc>
                <a:extLst>
                  <a:ext uri="{0D108BD9-81ED-4DB2-BD59-A6C34878D82A}">
                    <a16:rowId xmlns:a16="http://schemas.microsoft.com/office/drawing/2014/main" val="10001"/>
                  </a:ext>
                </a:extLst>
              </a:tr>
              <a:tr h="3932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 No</a:t>
                      </a:r>
                      <a:endParaRPr kumimoji="0" lang="en-US" sz="900" b="0" i="1" u="none" strike="noStrike" cap="none" normalizeH="0" baseline="0">
                        <a:ln>
                          <a:noFill/>
                        </a:ln>
                        <a:solidFill>
                          <a:schemeClr val="tx1"/>
                        </a:solidFill>
                        <a:effectLst/>
                        <a:latin typeface="Arial" charset="0"/>
                      </a:endParaRPr>
                    </a:p>
                  </a:txBody>
                  <a:tcPr marL="90259" marR="90259"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PPO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 List of network participants attached and routinely updated?</a:t>
                      </a:r>
                      <a:endParaRPr kumimoji="0" lang="en-US" sz="900" b="0" i="1" u="none" strike="noStrike" cap="none" normalizeH="0" baseline="0">
                        <a:ln>
                          <a:noFill/>
                        </a:ln>
                        <a:solidFill>
                          <a:schemeClr val="tx1"/>
                        </a:solidFill>
                        <a:effectLst/>
                        <a:latin typeface="Arial" charset="0"/>
                      </a:endParaRPr>
                    </a:p>
                  </a:txBody>
                  <a:tcPr marL="90259" marR="90259" marT="45723" marB="45723" horzOverflow="overflow"/>
                </a:tc>
                <a:extLst>
                  <a:ext uri="{0D108BD9-81ED-4DB2-BD59-A6C34878D82A}">
                    <a16:rowId xmlns:a16="http://schemas.microsoft.com/office/drawing/2014/main" val="10002"/>
                  </a:ext>
                </a:extLst>
              </a:tr>
              <a:tr h="3932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 No</a:t>
                      </a:r>
                      <a:endParaRPr kumimoji="0" lang="en-US" sz="900" b="0" i="1" u="none" strike="noStrike" cap="none" normalizeH="0" baseline="0">
                        <a:ln>
                          <a:noFill/>
                        </a:ln>
                        <a:solidFill>
                          <a:schemeClr val="tx1"/>
                        </a:solidFill>
                        <a:effectLst/>
                        <a:latin typeface="Arial" charset="0"/>
                      </a:endParaRPr>
                    </a:p>
                  </a:txBody>
                  <a:tcPr marL="90259" marR="90259"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Silent PPO Permitted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 Change item</a:t>
                      </a:r>
                      <a:endParaRPr kumimoji="0" lang="en-US" sz="900" b="0" i="1" u="none" strike="noStrike" cap="none" normalizeH="0" baseline="0">
                        <a:ln>
                          <a:noFill/>
                        </a:ln>
                        <a:solidFill>
                          <a:schemeClr val="tx1"/>
                        </a:solidFill>
                        <a:effectLst/>
                        <a:latin typeface="Arial" charset="0"/>
                      </a:endParaRPr>
                    </a:p>
                  </a:txBody>
                  <a:tcPr marL="90259" marR="90259" marT="45723" marB="45723" horzOverflow="overflow"/>
                </a:tc>
                <a:extLst>
                  <a:ext uri="{0D108BD9-81ED-4DB2-BD59-A6C34878D82A}">
                    <a16:rowId xmlns:a16="http://schemas.microsoft.com/office/drawing/2014/main" val="10003"/>
                  </a:ext>
                </a:extLst>
              </a:tr>
              <a:tr h="3932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 No</a:t>
                      </a:r>
                      <a:endParaRPr kumimoji="0" lang="en-US" sz="900" b="0" i="1" u="none" strike="noStrike" cap="none" normalizeH="0" baseline="0">
                        <a:ln>
                          <a:noFill/>
                        </a:ln>
                        <a:solidFill>
                          <a:schemeClr val="tx1"/>
                        </a:solidFill>
                        <a:effectLst/>
                        <a:latin typeface="Arial" charset="0"/>
                      </a:endParaRPr>
                    </a:p>
                  </a:txBody>
                  <a:tcPr marL="90259" marR="90259"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CDHP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 Opt out permitted?</a:t>
                      </a:r>
                      <a:endParaRPr kumimoji="0" lang="en-US" sz="900" b="0" i="1" u="none" strike="noStrike" cap="none" normalizeH="0" baseline="0">
                        <a:ln>
                          <a:noFill/>
                        </a:ln>
                        <a:solidFill>
                          <a:schemeClr val="tx1"/>
                        </a:solidFill>
                        <a:effectLst/>
                        <a:latin typeface="Arial" charset="0"/>
                      </a:endParaRPr>
                    </a:p>
                  </a:txBody>
                  <a:tcPr marL="90259" marR="90259" marT="45723" marB="45723" horzOverflow="overflow"/>
                </a:tc>
                <a:extLst>
                  <a:ext uri="{0D108BD9-81ED-4DB2-BD59-A6C34878D82A}">
                    <a16:rowId xmlns:a16="http://schemas.microsoft.com/office/drawing/2014/main" val="10004"/>
                  </a:ext>
                </a:extLst>
              </a:tr>
              <a:tr h="3932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 No</a:t>
                      </a:r>
                      <a:endParaRPr kumimoji="0" lang="en-US" sz="900" b="0" i="1" u="none" strike="noStrike" cap="none" normalizeH="0" baseline="0">
                        <a:ln>
                          <a:noFill/>
                        </a:ln>
                        <a:solidFill>
                          <a:schemeClr val="tx1"/>
                        </a:solidFill>
                        <a:effectLst/>
                        <a:latin typeface="Arial" charset="0"/>
                      </a:endParaRPr>
                    </a:p>
                  </a:txBody>
                  <a:tcPr marL="90259" marR="90259"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Medicare Advantage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 Opt out permitted?</a:t>
                      </a:r>
                      <a:endParaRPr kumimoji="0" lang="en-US" sz="900" b="0" i="1" u="none" strike="noStrike" cap="none" normalizeH="0" baseline="0">
                        <a:ln>
                          <a:noFill/>
                        </a:ln>
                        <a:solidFill>
                          <a:schemeClr val="tx1"/>
                        </a:solidFill>
                        <a:effectLst/>
                        <a:latin typeface="Arial" charset="0"/>
                      </a:endParaRPr>
                    </a:p>
                  </a:txBody>
                  <a:tcPr marL="90259" marR="90259" marT="45723" marB="45723" horzOverflow="overflow"/>
                </a:tc>
                <a:extLst>
                  <a:ext uri="{0D108BD9-81ED-4DB2-BD59-A6C34878D82A}">
                    <a16:rowId xmlns:a16="http://schemas.microsoft.com/office/drawing/2014/main" val="10005"/>
                  </a:ext>
                </a:extLst>
              </a:tr>
              <a:tr h="3932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 No</a:t>
                      </a:r>
                      <a:endParaRPr kumimoji="0" lang="en-US" sz="900" b="0" i="1" u="none" strike="noStrike" cap="none" normalizeH="0" baseline="0">
                        <a:ln>
                          <a:noFill/>
                        </a:ln>
                        <a:solidFill>
                          <a:schemeClr val="tx1"/>
                        </a:solidFill>
                        <a:effectLst/>
                        <a:latin typeface="Arial" charset="0"/>
                      </a:endParaRPr>
                    </a:p>
                  </a:txBody>
                  <a:tcPr marL="90259" marR="90259"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Managed Medicaid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 Opt out permitted?</a:t>
                      </a:r>
                      <a:endParaRPr kumimoji="0" lang="en-US" sz="900" b="0" i="1" u="none" strike="noStrike" cap="none" normalizeH="0" baseline="0">
                        <a:ln>
                          <a:noFill/>
                        </a:ln>
                        <a:solidFill>
                          <a:schemeClr val="tx1"/>
                        </a:solidFill>
                        <a:effectLst/>
                        <a:latin typeface="Arial" charset="0"/>
                      </a:endParaRPr>
                    </a:p>
                  </a:txBody>
                  <a:tcPr marL="90259" marR="90259" marT="45723" marB="45723" horzOverflow="overflow"/>
                </a:tc>
                <a:extLst>
                  <a:ext uri="{0D108BD9-81ED-4DB2-BD59-A6C34878D82A}">
                    <a16:rowId xmlns:a16="http://schemas.microsoft.com/office/drawing/2014/main" val="10006"/>
                  </a:ext>
                </a:extLst>
              </a:tr>
              <a:tr h="3932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 No</a:t>
                      </a:r>
                      <a:endParaRPr kumimoji="0" lang="en-US" sz="900" b="0" i="1" u="none" strike="noStrike" cap="none" normalizeH="0" baseline="0">
                        <a:ln>
                          <a:noFill/>
                        </a:ln>
                        <a:solidFill>
                          <a:schemeClr val="tx1"/>
                        </a:solidFill>
                        <a:effectLst/>
                        <a:latin typeface="Arial" charset="0"/>
                      </a:endParaRPr>
                    </a:p>
                  </a:txBody>
                  <a:tcPr marL="90259" marR="90259"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ERISA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 Opt out permitted?</a:t>
                      </a:r>
                      <a:endParaRPr kumimoji="0" lang="en-US" sz="900" b="0" i="1" u="none" strike="noStrike" cap="none" normalizeH="0" baseline="0">
                        <a:ln>
                          <a:noFill/>
                        </a:ln>
                        <a:solidFill>
                          <a:schemeClr val="tx1"/>
                        </a:solidFill>
                        <a:effectLst/>
                        <a:latin typeface="Arial" charset="0"/>
                      </a:endParaRPr>
                    </a:p>
                  </a:txBody>
                  <a:tcPr marL="90259" marR="90259" marT="45723" marB="45723" horzOverflow="overflow"/>
                </a:tc>
                <a:extLst>
                  <a:ext uri="{0D108BD9-81ED-4DB2-BD59-A6C34878D82A}">
                    <a16:rowId xmlns:a16="http://schemas.microsoft.com/office/drawing/2014/main" val="10007"/>
                  </a:ext>
                </a:extLst>
              </a:tr>
              <a:tr h="3932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 No</a:t>
                      </a:r>
                      <a:endParaRPr kumimoji="0" lang="en-US" sz="900" b="0" i="1" u="none" strike="noStrike" cap="none" normalizeH="0" baseline="0">
                        <a:ln>
                          <a:noFill/>
                        </a:ln>
                        <a:solidFill>
                          <a:schemeClr val="tx1"/>
                        </a:solidFill>
                        <a:effectLst/>
                        <a:latin typeface="Arial" charset="0"/>
                      </a:endParaRPr>
                    </a:p>
                  </a:txBody>
                  <a:tcPr marL="90259" marR="90259"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Workers Comp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 Opt out permitted?</a:t>
                      </a:r>
                      <a:endParaRPr kumimoji="0" lang="en-US" sz="900" b="0" i="1" u="none" strike="noStrike" cap="none" normalizeH="0" baseline="0">
                        <a:ln>
                          <a:noFill/>
                        </a:ln>
                        <a:solidFill>
                          <a:schemeClr val="tx1"/>
                        </a:solidFill>
                        <a:effectLst/>
                        <a:latin typeface="Arial" charset="0"/>
                      </a:endParaRPr>
                    </a:p>
                  </a:txBody>
                  <a:tcPr marL="90259" marR="90259" marT="45723" marB="45723" horzOverflow="overflow"/>
                </a:tc>
                <a:extLst>
                  <a:ext uri="{0D108BD9-81ED-4DB2-BD59-A6C34878D82A}">
                    <a16:rowId xmlns:a16="http://schemas.microsoft.com/office/drawing/2014/main" val="10008"/>
                  </a:ext>
                </a:extLst>
              </a:tr>
              <a:tr h="3932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 No</a:t>
                      </a:r>
                      <a:endParaRPr kumimoji="0" lang="en-US" sz="900" b="0" i="1" u="none" strike="noStrike" cap="none" normalizeH="0" baseline="0">
                        <a:ln>
                          <a:noFill/>
                        </a:ln>
                        <a:solidFill>
                          <a:schemeClr val="tx1"/>
                        </a:solidFill>
                        <a:effectLst/>
                        <a:latin typeface="Arial" charset="0"/>
                      </a:endParaRPr>
                    </a:p>
                  </a:txBody>
                  <a:tcPr marL="90259" marR="90259"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Auto Accident PPO Network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 Opt out permitted?</a:t>
                      </a:r>
                      <a:endParaRPr kumimoji="0" lang="en-US" sz="900" b="0" i="1" u="none" strike="noStrike" cap="none" normalizeH="0" baseline="0">
                        <a:ln>
                          <a:noFill/>
                        </a:ln>
                        <a:solidFill>
                          <a:schemeClr val="tx1"/>
                        </a:solidFill>
                        <a:effectLst/>
                        <a:latin typeface="Arial" charset="0"/>
                      </a:endParaRPr>
                    </a:p>
                  </a:txBody>
                  <a:tcPr marL="90259" marR="90259" marT="45723" marB="45723" horzOverflow="overflow"/>
                </a:tc>
                <a:extLst>
                  <a:ext uri="{0D108BD9-81ED-4DB2-BD59-A6C34878D82A}">
                    <a16:rowId xmlns:a16="http://schemas.microsoft.com/office/drawing/2014/main" val="10009"/>
                  </a:ext>
                </a:extLst>
              </a:tr>
              <a:tr h="3932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 No</a:t>
                      </a:r>
                      <a:endParaRPr kumimoji="0" lang="en-US" sz="900" b="0" i="1" u="none" strike="noStrike" cap="none" normalizeH="0" baseline="0">
                        <a:ln>
                          <a:noFill/>
                        </a:ln>
                        <a:solidFill>
                          <a:schemeClr val="tx1"/>
                        </a:solidFill>
                        <a:effectLst/>
                        <a:latin typeface="Arial" charset="0"/>
                      </a:endParaRPr>
                    </a:p>
                  </a:txBody>
                  <a:tcPr marL="90259" marR="90259"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dirty="0">
                          <a:ln>
                            <a:noFill/>
                          </a:ln>
                          <a:effectLst/>
                        </a:rPr>
                        <a:t>“All Products”</a:t>
                      </a:r>
                      <a:endParaRPr kumimoji="0" lang="en-US" sz="900" b="0" i="0" u="none" strike="noStrike" cap="none" normalizeH="0" baseline="0" dirty="0">
                        <a:ln>
                          <a:noFill/>
                        </a:ln>
                        <a:solidFill>
                          <a:schemeClr val="tx1"/>
                        </a:solidFill>
                        <a:effectLst/>
                        <a:latin typeface="Arial" charset="0"/>
                      </a:endParaRPr>
                    </a:p>
                  </a:txBody>
                  <a:tcPr marL="90259" marR="90259" marT="45723" marB="45723" horzOverflow="overflow"/>
                </a:tc>
                <a:extLst>
                  <a:ext uri="{0D108BD9-81ED-4DB2-BD59-A6C34878D82A}">
                    <a16:rowId xmlns:a16="http://schemas.microsoft.com/office/drawing/2014/main" val="10010"/>
                  </a:ext>
                </a:extLst>
              </a:tr>
            </a:tbl>
          </a:graphicData>
        </a:graphic>
      </p:graphicFrame>
      <p:sp>
        <p:nvSpPr>
          <p:cNvPr id="3" name="Slide Number Placeholder 2">
            <a:extLst>
              <a:ext uri="{FF2B5EF4-FFF2-40B4-BE49-F238E27FC236}">
                <a16:creationId xmlns:a16="http://schemas.microsoft.com/office/drawing/2014/main" id="{0EDD5A74-FD76-4905-AAA6-187DB69C3A3B}"/>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90223FA-EFE2-43FD-B3C5-B84D460C0EF9}" type="slidenum">
              <a:rPr lang="en-US" altLang="en-US" sz="1200">
                <a:solidFill>
                  <a:srgbClr val="3F3F3F"/>
                </a:solidFill>
              </a:rPr>
              <a:pPr eaLnBrk="1" hangingPunct="1"/>
              <a:t>126</a:t>
            </a:fld>
            <a:endParaRPr lang="en-US" altLang="en-US" sz="1200">
              <a:solidFill>
                <a:srgbClr val="3F3F3F"/>
              </a:solidFill>
            </a:endParaRPr>
          </a:p>
        </p:txBody>
      </p:sp>
    </p:spTree>
    <p:custDataLst>
      <p:tags r:id="rId1"/>
    </p:custDataLst>
    <p:extLst>
      <p:ext uri="{BB962C8B-B14F-4D97-AF65-F5344CB8AC3E}">
        <p14:creationId xmlns:p14="http://schemas.microsoft.com/office/powerpoint/2010/main" val="161505420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2">
            <a:extLst>
              <a:ext uri="{FF2B5EF4-FFF2-40B4-BE49-F238E27FC236}">
                <a16:creationId xmlns:a16="http://schemas.microsoft.com/office/drawing/2014/main" id="{D9B9E13C-64EF-4B5F-8832-AF20F1A0C3CF}"/>
              </a:ext>
            </a:extLst>
          </p:cNvPr>
          <p:cNvSpPr>
            <a:spLocks noGrp="1" noChangeArrowheads="1"/>
          </p:cNvSpPr>
          <p:nvPr>
            <p:ph type="title"/>
          </p:nvPr>
        </p:nvSpPr>
        <p:spPr/>
        <p:txBody>
          <a:bodyPr/>
          <a:lstStyle/>
          <a:p>
            <a:pPr>
              <a:defRPr/>
            </a:pPr>
            <a:r>
              <a:rPr lang="en-US" dirty="0">
                <a:solidFill>
                  <a:schemeClr val="tx1"/>
                </a:solidFill>
              </a:rPr>
              <a:t>CHECKLIST - The Basics</a:t>
            </a:r>
          </a:p>
        </p:txBody>
      </p:sp>
      <p:graphicFrame>
        <p:nvGraphicFramePr>
          <p:cNvPr id="203779" name="Group 3">
            <a:extLst>
              <a:ext uri="{FF2B5EF4-FFF2-40B4-BE49-F238E27FC236}">
                <a16:creationId xmlns:a16="http://schemas.microsoft.com/office/drawing/2014/main" id="{A950CF7F-6B1B-454F-A19F-508739E603D2}"/>
              </a:ext>
            </a:extLst>
          </p:cNvPr>
          <p:cNvGraphicFramePr>
            <a:graphicFrameLocks noGrp="1"/>
          </p:cNvGraphicFramePr>
          <p:nvPr>
            <p:ph idx="1"/>
          </p:nvPr>
        </p:nvGraphicFramePr>
        <p:xfrm>
          <a:off x="1981200" y="1774825"/>
          <a:ext cx="8229600" cy="4694235"/>
        </p:xfrm>
        <a:graphic>
          <a:graphicData uri="http://schemas.openxmlformats.org/drawingml/2006/table">
            <a:tbl>
              <a:tblPr>
                <a:tableStyleId>{5DA37D80-6434-44D0-A028-1B22A696006F}</a:tableStyleId>
              </a:tblPr>
              <a:tblGrid>
                <a:gridCol w="8229600">
                  <a:extLst>
                    <a:ext uri="{9D8B030D-6E8A-4147-A177-3AD203B41FA5}">
                      <a16:colId xmlns:a16="http://schemas.microsoft.com/office/drawing/2014/main" val="20000"/>
                    </a:ext>
                  </a:extLst>
                </a:gridCol>
              </a:tblGrid>
              <a:tr h="457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rPr>
                        <a:t>What counties are they licensed in?</a:t>
                      </a:r>
                      <a:endParaRPr kumimoji="0" lang="en-US" sz="2400" b="0" i="0" u="none" strike="noStrike" cap="none" normalizeH="0" baseline="0">
                        <a:ln>
                          <a:noFill/>
                        </a:ln>
                        <a:solidFill>
                          <a:schemeClr val="tx1"/>
                        </a:solidFill>
                        <a:effectLst/>
                        <a:latin typeface="Arial" charset="0"/>
                      </a:endParaRPr>
                    </a:p>
                  </a:txBody>
                  <a:tcPr marT="45723" marB="45723" horzOverflow="overflow"/>
                </a:tc>
                <a:extLst>
                  <a:ext uri="{0D108BD9-81ED-4DB2-BD59-A6C34878D82A}">
                    <a16:rowId xmlns:a16="http://schemas.microsoft.com/office/drawing/2014/main" val="10000"/>
                  </a:ext>
                </a:extLst>
              </a:tr>
              <a:tr h="419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Yours</a:t>
                      </a:r>
                      <a:endParaRPr kumimoji="0" lang="en-US" sz="900" b="0" i="0" u="none" strike="noStrike" cap="none" normalizeH="0" baseline="0">
                        <a:ln>
                          <a:noFill/>
                        </a:ln>
                        <a:solidFill>
                          <a:schemeClr val="tx1"/>
                        </a:solidFill>
                        <a:effectLst/>
                        <a:latin typeface="Arial" charset="0"/>
                      </a:endParaRPr>
                    </a:p>
                  </a:txBody>
                  <a:tcPr marT="45723" marB="45723" horzOverflow="overflow"/>
                </a:tc>
                <a:extLst>
                  <a:ext uri="{0D108BD9-81ED-4DB2-BD59-A6C34878D82A}">
                    <a16:rowId xmlns:a16="http://schemas.microsoft.com/office/drawing/2014/main" val="10001"/>
                  </a:ext>
                </a:extLst>
              </a:tr>
              <a:tr h="419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u="none" strike="noStrike" cap="none" normalizeH="0" baseline="0">
                          <a:ln>
                            <a:noFill/>
                          </a:ln>
                          <a:effectLst/>
                        </a:rPr>
                        <a:t>Proximate counties (list)</a:t>
                      </a:r>
                      <a:endParaRPr kumimoji="0" lang="en-US" sz="900" b="0" i="0" u="none" strike="noStrike" cap="none" normalizeH="0" baseline="0">
                        <a:ln>
                          <a:noFill/>
                        </a:ln>
                        <a:solidFill>
                          <a:schemeClr val="tx1"/>
                        </a:solidFill>
                        <a:effectLst/>
                        <a:latin typeface="Arial" charset="0"/>
                      </a:endParaRPr>
                    </a:p>
                  </a:txBody>
                  <a:tcPr marT="45723" marB="45723" horzOverflow="overflow"/>
                </a:tc>
                <a:extLst>
                  <a:ext uri="{0D108BD9-81ED-4DB2-BD59-A6C34878D82A}">
                    <a16:rowId xmlns:a16="http://schemas.microsoft.com/office/drawing/2014/main" val="10002"/>
                  </a:ext>
                </a:extLst>
              </a:tr>
              <a:tr h="457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effectLst/>
                        </a:rPr>
                        <a:t>What other familiar providers are in the network?</a:t>
                      </a:r>
                      <a:endParaRPr kumimoji="0" lang="en-US" sz="2400" b="0" i="0" u="none" strike="noStrike" cap="none" normalizeH="0" baseline="0">
                        <a:ln>
                          <a:noFill/>
                        </a:ln>
                        <a:solidFill>
                          <a:schemeClr val="tx1"/>
                        </a:solidFill>
                        <a:effectLst/>
                        <a:latin typeface="Arial" charset="0"/>
                      </a:endParaRPr>
                    </a:p>
                  </a:txBody>
                  <a:tcPr marT="45723" marB="45723" horzOverflow="overflow"/>
                </a:tc>
                <a:extLst>
                  <a:ext uri="{0D108BD9-81ED-4DB2-BD59-A6C34878D82A}">
                    <a16:rowId xmlns:a16="http://schemas.microsoft.com/office/drawing/2014/main" val="10003"/>
                  </a:ext>
                </a:extLst>
              </a:tr>
              <a:tr h="4267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Physicians: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In your specialty? </a:t>
                      </a:r>
                      <a:endParaRPr kumimoji="0" lang="en-US" sz="1000" b="0" i="0" u="none" strike="noStrike" cap="none" normalizeH="0" baseline="0">
                        <a:ln>
                          <a:noFill/>
                        </a:ln>
                        <a:solidFill>
                          <a:schemeClr val="tx1"/>
                        </a:solidFill>
                        <a:effectLst/>
                        <a:latin typeface="Arial" charset="0"/>
                      </a:endParaRPr>
                    </a:p>
                  </a:txBody>
                  <a:tcPr marT="45723" marB="45723" horzOverflow="overflow"/>
                </a:tc>
                <a:extLst>
                  <a:ext uri="{0D108BD9-81ED-4DB2-BD59-A6C34878D82A}">
                    <a16:rowId xmlns:a16="http://schemas.microsoft.com/office/drawing/2014/main" val="10004"/>
                  </a:ext>
                </a:extLst>
              </a:tr>
              <a:tr h="419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Physicians that send you consults (specialists) admissions and procedures (hospitals) (List)</a:t>
                      </a:r>
                      <a:endParaRPr kumimoji="0" lang="en-US" sz="1000" b="0" i="0" u="none" strike="noStrike" cap="none" normalizeH="0" baseline="0">
                        <a:ln>
                          <a:noFill/>
                        </a:ln>
                        <a:solidFill>
                          <a:schemeClr val="tx1"/>
                        </a:solidFill>
                        <a:effectLst/>
                        <a:latin typeface="Arial" charset="0"/>
                      </a:endParaRPr>
                    </a:p>
                  </a:txBody>
                  <a:tcPr marT="45723" marB="45723" horzOverflow="overflow"/>
                </a:tc>
                <a:extLst>
                  <a:ext uri="{0D108BD9-81ED-4DB2-BD59-A6C34878D82A}">
                    <a16:rowId xmlns:a16="http://schemas.microsoft.com/office/drawing/2014/main" val="10005"/>
                  </a:ext>
                </a:extLst>
              </a:tr>
              <a:tr h="419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Physicians with whom you consult? (List)</a:t>
                      </a:r>
                      <a:endParaRPr kumimoji="0" lang="en-US" sz="1000" b="0" i="0" u="none" strike="noStrike" cap="none" normalizeH="0" baseline="0">
                        <a:ln>
                          <a:noFill/>
                        </a:ln>
                        <a:solidFill>
                          <a:schemeClr val="tx1"/>
                        </a:solidFill>
                        <a:effectLst/>
                        <a:latin typeface="Arial" charset="0"/>
                      </a:endParaRPr>
                    </a:p>
                  </a:txBody>
                  <a:tcPr marT="45723" marB="45723" horzOverflow="overflow"/>
                </a:tc>
                <a:extLst>
                  <a:ext uri="{0D108BD9-81ED-4DB2-BD59-A6C34878D82A}">
                    <a16:rowId xmlns:a16="http://schemas.microsoft.com/office/drawing/2014/main" val="10006"/>
                  </a:ext>
                </a:extLst>
              </a:tr>
              <a:tr h="419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Participating Hospitals</a:t>
                      </a:r>
                      <a:endParaRPr kumimoji="0" lang="en-US" sz="1000" b="0" i="0" u="none" strike="noStrike" cap="none" normalizeH="0" baseline="0">
                        <a:ln>
                          <a:noFill/>
                        </a:ln>
                        <a:solidFill>
                          <a:schemeClr val="tx1"/>
                        </a:solidFill>
                        <a:effectLst/>
                        <a:latin typeface="Arial" charset="0"/>
                      </a:endParaRPr>
                    </a:p>
                  </a:txBody>
                  <a:tcPr marT="45723" marB="45723" horzOverflow="overflow"/>
                </a:tc>
                <a:extLst>
                  <a:ext uri="{0D108BD9-81ED-4DB2-BD59-A6C34878D82A}">
                    <a16:rowId xmlns:a16="http://schemas.microsoft.com/office/drawing/2014/main" val="10007"/>
                  </a:ext>
                </a:extLst>
              </a:tr>
              <a:tr h="419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Participating imaging services (list)</a:t>
                      </a:r>
                      <a:endParaRPr kumimoji="0" lang="en-US" sz="1000" b="0" i="0" u="none" strike="noStrike" cap="none" normalizeH="0" baseline="0">
                        <a:ln>
                          <a:noFill/>
                        </a:ln>
                        <a:solidFill>
                          <a:schemeClr val="tx1"/>
                        </a:solidFill>
                        <a:effectLst/>
                        <a:latin typeface="Arial" charset="0"/>
                      </a:endParaRPr>
                    </a:p>
                  </a:txBody>
                  <a:tcPr marT="45723" marB="45723" horzOverflow="overflow"/>
                </a:tc>
                <a:extLst>
                  <a:ext uri="{0D108BD9-81ED-4DB2-BD59-A6C34878D82A}">
                    <a16:rowId xmlns:a16="http://schemas.microsoft.com/office/drawing/2014/main" val="10008"/>
                  </a:ext>
                </a:extLst>
              </a:tr>
              <a:tr h="419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Participating diagnostic and lab providers (list)</a:t>
                      </a:r>
                      <a:endParaRPr kumimoji="0" lang="en-US" sz="1000" b="0" i="0" u="none" strike="noStrike" cap="none" normalizeH="0" baseline="0">
                        <a:ln>
                          <a:noFill/>
                        </a:ln>
                        <a:solidFill>
                          <a:schemeClr val="tx1"/>
                        </a:solidFill>
                        <a:effectLst/>
                        <a:latin typeface="Arial" charset="0"/>
                      </a:endParaRPr>
                    </a:p>
                  </a:txBody>
                  <a:tcPr marT="45723" marB="45723" horzOverflow="overflow"/>
                </a:tc>
                <a:extLst>
                  <a:ext uri="{0D108BD9-81ED-4DB2-BD59-A6C34878D82A}">
                    <a16:rowId xmlns:a16="http://schemas.microsoft.com/office/drawing/2014/main" val="10009"/>
                  </a:ext>
                </a:extLst>
              </a:tr>
              <a:tr h="419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dirty="0">
                          <a:ln>
                            <a:noFill/>
                          </a:ln>
                          <a:effectLst/>
                        </a:rPr>
                        <a:t>Participating other ancillary providers (list)</a:t>
                      </a:r>
                      <a:endParaRPr kumimoji="0" lang="en-US" sz="1000" b="0" i="0" u="none" strike="noStrike" cap="none" normalizeH="0" baseline="0" dirty="0">
                        <a:ln>
                          <a:noFill/>
                        </a:ln>
                        <a:solidFill>
                          <a:schemeClr val="tx1"/>
                        </a:solidFill>
                        <a:effectLst/>
                        <a:latin typeface="Arial" charset="0"/>
                      </a:endParaRPr>
                    </a:p>
                  </a:txBody>
                  <a:tcPr marT="45723" marB="45723" horzOverflow="overflow"/>
                </a:tc>
                <a:extLst>
                  <a:ext uri="{0D108BD9-81ED-4DB2-BD59-A6C34878D82A}">
                    <a16:rowId xmlns:a16="http://schemas.microsoft.com/office/drawing/2014/main" val="10010"/>
                  </a:ext>
                </a:extLst>
              </a:tr>
            </a:tbl>
          </a:graphicData>
        </a:graphic>
      </p:graphicFrame>
      <p:sp>
        <p:nvSpPr>
          <p:cNvPr id="3" name="Slide Number Placeholder 2">
            <a:extLst>
              <a:ext uri="{FF2B5EF4-FFF2-40B4-BE49-F238E27FC236}">
                <a16:creationId xmlns:a16="http://schemas.microsoft.com/office/drawing/2014/main" id="{43A1BE09-2DBC-4915-8596-34A7A315A2E3}"/>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43E9D8D-FDFE-481C-A551-8A5642C732B0}" type="slidenum">
              <a:rPr lang="en-US" altLang="en-US" sz="1200">
                <a:solidFill>
                  <a:srgbClr val="3F3F3F"/>
                </a:solidFill>
              </a:rPr>
              <a:pPr eaLnBrk="1" hangingPunct="1"/>
              <a:t>127</a:t>
            </a:fld>
            <a:endParaRPr lang="en-US" altLang="en-US" sz="1200">
              <a:solidFill>
                <a:srgbClr val="3F3F3F"/>
              </a:solidFill>
            </a:endParaRPr>
          </a:p>
        </p:txBody>
      </p:sp>
    </p:spTree>
    <p:custDataLst>
      <p:tags r:id="rId1"/>
    </p:custDataLst>
    <p:extLst>
      <p:ext uri="{BB962C8B-B14F-4D97-AF65-F5344CB8AC3E}">
        <p14:creationId xmlns:p14="http://schemas.microsoft.com/office/powerpoint/2010/main" val="17514261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2">
            <a:extLst>
              <a:ext uri="{FF2B5EF4-FFF2-40B4-BE49-F238E27FC236}">
                <a16:creationId xmlns:a16="http://schemas.microsoft.com/office/drawing/2014/main" id="{E096D510-78CB-484F-B136-7E270090FED3}"/>
              </a:ext>
            </a:extLst>
          </p:cNvPr>
          <p:cNvSpPr>
            <a:spLocks noGrp="1" noChangeArrowheads="1"/>
          </p:cNvSpPr>
          <p:nvPr>
            <p:ph type="title"/>
          </p:nvPr>
        </p:nvSpPr>
        <p:spPr/>
        <p:txBody>
          <a:bodyPr>
            <a:normAutofit/>
          </a:bodyPr>
          <a:lstStyle/>
          <a:p>
            <a:pPr>
              <a:defRPr/>
            </a:pPr>
            <a:r>
              <a:rPr lang="en-US" dirty="0">
                <a:solidFill>
                  <a:schemeClr val="tx1"/>
                </a:solidFill>
              </a:rPr>
              <a:t>CHECKLIST - Utilization Management Issues</a:t>
            </a:r>
          </a:p>
        </p:txBody>
      </p:sp>
      <p:graphicFrame>
        <p:nvGraphicFramePr>
          <p:cNvPr id="205861" name="Group 37">
            <a:extLst>
              <a:ext uri="{FF2B5EF4-FFF2-40B4-BE49-F238E27FC236}">
                <a16:creationId xmlns:a16="http://schemas.microsoft.com/office/drawing/2014/main" id="{F6318A8E-3832-4245-B11E-9C873DC103CA}"/>
              </a:ext>
            </a:extLst>
          </p:cNvPr>
          <p:cNvGraphicFramePr>
            <a:graphicFrameLocks noGrp="1"/>
          </p:cNvGraphicFramePr>
          <p:nvPr>
            <p:ph idx="1"/>
            <p:extLst>
              <p:ext uri="{D42A27DB-BD31-4B8C-83A1-F6EECF244321}">
                <p14:modId xmlns:p14="http://schemas.microsoft.com/office/powerpoint/2010/main" val="1865502090"/>
              </p:ext>
            </p:extLst>
          </p:nvPr>
        </p:nvGraphicFramePr>
        <p:xfrm>
          <a:off x="1216025" y="2108200"/>
          <a:ext cx="10058399" cy="4237038"/>
        </p:xfrm>
        <a:graphic>
          <a:graphicData uri="http://schemas.openxmlformats.org/drawingml/2006/table">
            <a:tbl>
              <a:tblPr>
                <a:tableStyleId>{5DA37D80-6434-44D0-A028-1B22A696006F}</a:tableStyleId>
              </a:tblPr>
              <a:tblGrid>
                <a:gridCol w="1210733">
                  <a:extLst>
                    <a:ext uri="{9D8B030D-6E8A-4147-A177-3AD203B41FA5}">
                      <a16:colId xmlns:a16="http://schemas.microsoft.com/office/drawing/2014/main" val="20000"/>
                    </a:ext>
                  </a:extLst>
                </a:gridCol>
                <a:gridCol w="8847666">
                  <a:extLst>
                    <a:ext uri="{9D8B030D-6E8A-4147-A177-3AD203B41FA5}">
                      <a16:colId xmlns:a16="http://schemas.microsoft.com/office/drawing/2014/main" val="20001"/>
                    </a:ext>
                  </a:extLst>
                </a:gridCol>
              </a:tblGrid>
              <a:tr h="39627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Policy Update Notification</a:t>
                      </a:r>
                      <a:endParaRPr kumimoji="0" lang="en-US" sz="2000" b="0" i="0" u="none" strike="noStrike" cap="none" normalizeH="0" baseline="0" dirty="0">
                        <a:ln>
                          <a:noFill/>
                        </a:ln>
                        <a:solidFill>
                          <a:schemeClr val="tx1"/>
                        </a:solidFill>
                        <a:effectLst/>
                        <a:latin typeface="Arial" charset="0"/>
                      </a:endParaRPr>
                    </a:p>
                  </a:txBody>
                  <a:tcPr marT="45723" marB="45723" horzOverflow="overflow"/>
                </a:tc>
                <a:tc hMerge="1">
                  <a:txBody>
                    <a:bodyPr/>
                    <a:lstStyle/>
                    <a:p>
                      <a:endParaRPr lang="en-US"/>
                    </a:p>
                  </a:txBody>
                  <a:tcPr/>
                </a:tc>
                <a:extLst>
                  <a:ext uri="{0D108BD9-81ED-4DB2-BD59-A6C34878D82A}">
                    <a16:rowId xmlns:a16="http://schemas.microsoft.com/office/drawing/2014/main" val="10000"/>
                  </a:ext>
                </a:extLst>
              </a:tr>
              <a:tr h="42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Website postings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Will they also notify you in writing in accordance with notice and amendment provisions?</a:t>
                      </a:r>
                      <a:endParaRPr kumimoji="0" lang="en-US" sz="1000" b="0" i="1" u="none" strike="noStrike" cap="none" normalizeH="0" baseline="0">
                        <a:ln>
                          <a:noFill/>
                        </a:ln>
                        <a:solidFill>
                          <a:schemeClr val="tx1"/>
                        </a:solidFill>
                        <a:effectLst/>
                        <a:latin typeface="Arial" charset="0"/>
                      </a:endParaRPr>
                    </a:p>
                  </a:txBody>
                  <a:tcPr marT="45723" marB="45723" horzOverflow="overflow"/>
                </a:tc>
                <a:extLst>
                  <a:ext uri="{0D108BD9-81ED-4DB2-BD59-A6C34878D82A}">
                    <a16:rowId xmlns:a16="http://schemas.microsoft.com/office/drawing/2014/main" val="10001"/>
                  </a:ext>
                </a:extLst>
              </a:tr>
              <a:tr h="42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Undisclosed policies and procedures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Are they a secret?</a:t>
                      </a:r>
                      <a:endParaRPr kumimoji="0" lang="en-US" sz="1000" b="0" i="1" u="none" strike="noStrike" cap="none" normalizeH="0" baseline="0">
                        <a:ln>
                          <a:noFill/>
                        </a:ln>
                        <a:solidFill>
                          <a:schemeClr val="tx1"/>
                        </a:solidFill>
                        <a:effectLst/>
                        <a:latin typeface="Arial" charset="0"/>
                      </a:endParaRPr>
                    </a:p>
                  </a:txBody>
                  <a:tcPr marT="45723" marB="45723" horzOverflow="overflow"/>
                </a:tc>
                <a:extLst>
                  <a:ext uri="{0D108BD9-81ED-4DB2-BD59-A6C34878D82A}">
                    <a16:rowId xmlns:a16="http://schemas.microsoft.com/office/drawing/2014/main" val="10002"/>
                  </a:ext>
                </a:extLst>
              </a:tr>
              <a:tr h="42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Non-standard (proprietary) undisclosed coding and bundling logic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If so, why?</a:t>
                      </a:r>
                      <a:endParaRPr kumimoji="0" lang="en-US" sz="1000" b="0" i="1" u="none" strike="noStrike" cap="none" normalizeH="0" baseline="0">
                        <a:ln>
                          <a:noFill/>
                        </a:ln>
                        <a:solidFill>
                          <a:schemeClr val="tx1"/>
                        </a:solidFill>
                        <a:effectLst/>
                        <a:latin typeface="Arial" charset="0"/>
                      </a:endParaRPr>
                    </a:p>
                  </a:txBody>
                  <a:tcPr marT="45723" marB="45723" horzOverflow="overflow"/>
                </a:tc>
                <a:extLst>
                  <a:ext uri="{0D108BD9-81ED-4DB2-BD59-A6C34878D82A}">
                    <a16:rowId xmlns:a16="http://schemas.microsoft.com/office/drawing/2014/main" val="10003"/>
                  </a:ext>
                </a:extLst>
              </a:tr>
              <a:tr h="42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Are specific reimbursement and coverage policies attached to the contract?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If not, why not?</a:t>
                      </a:r>
                      <a:endParaRPr kumimoji="0" lang="en-US" sz="1000" b="0" i="1" u="none" strike="noStrike" cap="none" normalizeH="0" baseline="0">
                        <a:ln>
                          <a:noFill/>
                        </a:ln>
                        <a:solidFill>
                          <a:schemeClr val="tx1"/>
                        </a:solidFill>
                        <a:effectLst/>
                        <a:latin typeface="Arial" charset="0"/>
                      </a:endParaRPr>
                    </a:p>
                  </a:txBody>
                  <a:tcPr marT="45723" marB="45723" horzOverflow="overflow"/>
                </a:tc>
                <a:extLst>
                  <a:ext uri="{0D108BD9-81ED-4DB2-BD59-A6C34878D82A}">
                    <a16:rowId xmlns:a16="http://schemas.microsoft.com/office/drawing/2014/main" val="10004"/>
                  </a:ext>
                </a:extLst>
              </a:tr>
              <a:tr h="42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Unilateral updates without required notice and amendment?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Change item</a:t>
                      </a:r>
                      <a:endParaRPr kumimoji="0" lang="en-US" sz="1000" b="0" i="1" u="none" strike="noStrike" cap="none" normalizeH="0" baseline="0">
                        <a:ln>
                          <a:noFill/>
                        </a:ln>
                        <a:solidFill>
                          <a:schemeClr val="tx1"/>
                        </a:solidFill>
                        <a:effectLst/>
                        <a:latin typeface="Arial" charset="0"/>
                      </a:endParaRPr>
                    </a:p>
                  </a:txBody>
                  <a:tcPr marT="45723" marB="45723" horzOverflow="overflow"/>
                </a:tc>
                <a:extLst>
                  <a:ext uri="{0D108BD9-81ED-4DB2-BD59-A6C34878D82A}">
                    <a16:rowId xmlns:a16="http://schemas.microsoft.com/office/drawing/2014/main" val="10005"/>
                  </a:ext>
                </a:extLst>
              </a:tr>
              <a:tr h="42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Provider manual updates tied to the contract notice and amendment provisions?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If not, why not?</a:t>
                      </a:r>
                      <a:endParaRPr kumimoji="0" lang="en-US" sz="1000" b="0" i="0" u="none" strike="noStrike" cap="none" normalizeH="0" baseline="0">
                        <a:ln>
                          <a:noFill/>
                        </a:ln>
                        <a:solidFill>
                          <a:schemeClr val="tx1"/>
                        </a:solidFill>
                        <a:effectLst/>
                        <a:latin typeface="Arial" charset="0"/>
                      </a:endParaRPr>
                    </a:p>
                  </a:txBody>
                  <a:tcPr marT="45723" marB="45723" horzOverflow="overflow"/>
                </a:tc>
                <a:extLst>
                  <a:ext uri="{0D108BD9-81ED-4DB2-BD59-A6C34878D82A}">
                    <a16:rowId xmlns:a16="http://schemas.microsoft.com/office/drawing/2014/main" val="10006"/>
                  </a:ext>
                </a:extLst>
              </a:tr>
              <a:tr h="42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Do they require an advance written acknowledgement to charge the patient for non covered services?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If so, why?  Non-covered services should not be the subject of the contract.</a:t>
                      </a:r>
                      <a:endParaRPr kumimoji="0" lang="en-US" sz="1000" b="0" i="1" u="none" strike="noStrike" cap="none" normalizeH="0" baseline="0">
                        <a:ln>
                          <a:noFill/>
                        </a:ln>
                        <a:solidFill>
                          <a:schemeClr val="tx1"/>
                        </a:solidFill>
                        <a:effectLst/>
                        <a:latin typeface="Arial" charset="0"/>
                      </a:endParaRPr>
                    </a:p>
                  </a:txBody>
                  <a:tcPr marT="45723" marB="45723" horzOverflow="overflow"/>
                </a:tc>
                <a:extLst>
                  <a:ext uri="{0D108BD9-81ED-4DB2-BD59-A6C34878D82A}">
                    <a16:rowId xmlns:a16="http://schemas.microsoft.com/office/drawing/2014/main" val="10007"/>
                  </a:ext>
                </a:extLst>
              </a:tr>
              <a:tr h="42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Can they deny coverage as not medically necessary (NMN)?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Change item (change to non-covered – patient responsibility)</a:t>
                      </a:r>
                      <a:endParaRPr kumimoji="0" lang="en-US" sz="1000" b="0" i="1" u="none" strike="noStrike" cap="none" normalizeH="0" baseline="0">
                        <a:ln>
                          <a:noFill/>
                        </a:ln>
                        <a:solidFill>
                          <a:schemeClr val="tx1"/>
                        </a:solidFill>
                        <a:effectLst/>
                        <a:latin typeface="Arial" charset="0"/>
                      </a:endParaRPr>
                    </a:p>
                  </a:txBody>
                  <a:tcPr marT="45723" marB="45723" horzOverflow="overflow"/>
                </a:tc>
                <a:extLst>
                  <a:ext uri="{0D108BD9-81ED-4DB2-BD59-A6C34878D82A}">
                    <a16:rowId xmlns:a16="http://schemas.microsoft.com/office/drawing/2014/main" val="10008"/>
                  </a:ext>
                </a:extLst>
              </a:tr>
              <a:tr h="426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dirty="0">
                          <a:ln>
                            <a:noFill/>
                          </a:ln>
                          <a:effectLst/>
                        </a:rPr>
                        <a:t>Do they require pre-authorization or pre-certification for any particular services?</a:t>
                      </a:r>
                      <a:r>
                        <a:rPr kumimoji="0" lang="en-US" sz="1000" u="none" strike="noStrike" cap="none" normalizeH="0" baseline="30000" dirty="0">
                          <a:ln>
                            <a:noFill/>
                          </a:ln>
                          <a:effectLst/>
                        </a:rPr>
                        <a:t> </a:t>
                      </a:r>
                      <a:endParaRPr kumimoji="0" lang="en-US" sz="1000" b="0" i="0" u="none" strike="noStrike" cap="none" normalizeH="0" baseline="30000" dirty="0">
                        <a:ln>
                          <a:noFill/>
                        </a:ln>
                        <a:solidFill>
                          <a:schemeClr val="tx1"/>
                        </a:solidFill>
                        <a:effectLst/>
                        <a:latin typeface="Arial" charset="0"/>
                      </a:endParaRPr>
                    </a:p>
                  </a:txBody>
                  <a:tcPr marT="45723" marB="45723" horzOverflow="overflow"/>
                </a:tc>
                <a:extLst>
                  <a:ext uri="{0D108BD9-81ED-4DB2-BD59-A6C34878D82A}">
                    <a16:rowId xmlns:a16="http://schemas.microsoft.com/office/drawing/2014/main" val="10009"/>
                  </a:ext>
                </a:extLst>
              </a:tr>
            </a:tbl>
          </a:graphicData>
        </a:graphic>
      </p:graphicFrame>
      <p:sp>
        <p:nvSpPr>
          <p:cNvPr id="3" name="Slide Number Placeholder 2">
            <a:extLst>
              <a:ext uri="{FF2B5EF4-FFF2-40B4-BE49-F238E27FC236}">
                <a16:creationId xmlns:a16="http://schemas.microsoft.com/office/drawing/2014/main" id="{60CA0926-2681-4A3D-BC51-D71C539B123D}"/>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01649A5-90A2-4D2C-A8E7-90AC20AEA88A}" type="slidenum">
              <a:rPr lang="en-US" altLang="en-US" sz="1200">
                <a:solidFill>
                  <a:srgbClr val="3F3F3F"/>
                </a:solidFill>
              </a:rPr>
              <a:pPr eaLnBrk="1" hangingPunct="1"/>
              <a:t>128</a:t>
            </a:fld>
            <a:endParaRPr lang="en-US" altLang="en-US" sz="1200">
              <a:solidFill>
                <a:srgbClr val="3F3F3F"/>
              </a:solidFill>
            </a:endParaRPr>
          </a:p>
        </p:txBody>
      </p:sp>
    </p:spTree>
    <p:custDataLst>
      <p:tags r:id="rId1"/>
    </p:custDataLst>
    <p:extLst>
      <p:ext uri="{BB962C8B-B14F-4D97-AF65-F5344CB8AC3E}">
        <p14:creationId xmlns:p14="http://schemas.microsoft.com/office/powerpoint/2010/main" val="312282584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2">
            <a:extLst>
              <a:ext uri="{FF2B5EF4-FFF2-40B4-BE49-F238E27FC236}">
                <a16:creationId xmlns:a16="http://schemas.microsoft.com/office/drawing/2014/main" id="{FBCDD600-7C01-49D8-A5E3-A857C62E9B1C}"/>
              </a:ext>
            </a:extLst>
          </p:cNvPr>
          <p:cNvSpPr>
            <a:spLocks noGrp="1" noChangeArrowheads="1"/>
          </p:cNvSpPr>
          <p:nvPr>
            <p:ph type="title"/>
          </p:nvPr>
        </p:nvSpPr>
        <p:spPr/>
        <p:txBody>
          <a:bodyPr/>
          <a:lstStyle/>
          <a:p>
            <a:pPr>
              <a:defRPr/>
            </a:pPr>
            <a:r>
              <a:rPr lang="en-US" dirty="0">
                <a:solidFill>
                  <a:schemeClr val="tx1"/>
                </a:solidFill>
              </a:rPr>
              <a:t>CHECKLIST - Quality Improvement</a:t>
            </a:r>
          </a:p>
        </p:txBody>
      </p:sp>
      <p:graphicFrame>
        <p:nvGraphicFramePr>
          <p:cNvPr id="207875" name="Group 3">
            <a:extLst>
              <a:ext uri="{FF2B5EF4-FFF2-40B4-BE49-F238E27FC236}">
                <a16:creationId xmlns:a16="http://schemas.microsoft.com/office/drawing/2014/main" id="{385032E9-7BD2-42B7-A882-341251E9357C}"/>
              </a:ext>
            </a:extLst>
          </p:cNvPr>
          <p:cNvGraphicFramePr>
            <a:graphicFrameLocks noGrp="1"/>
          </p:cNvGraphicFramePr>
          <p:nvPr>
            <p:ph idx="1"/>
          </p:nvPr>
        </p:nvGraphicFramePr>
        <p:xfrm>
          <a:off x="1981200" y="1774826"/>
          <a:ext cx="8229600" cy="4259495"/>
        </p:xfrm>
        <a:graphic>
          <a:graphicData uri="http://schemas.openxmlformats.org/drawingml/2006/table">
            <a:tbl>
              <a:tblPr>
                <a:tableStyleId>{5DA37D80-6434-44D0-A028-1B22A696006F}</a:tableStyleId>
              </a:tblPr>
              <a:tblGrid>
                <a:gridCol w="990600">
                  <a:extLst>
                    <a:ext uri="{9D8B030D-6E8A-4147-A177-3AD203B41FA5}">
                      <a16:colId xmlns:a16="http://schemas.microsoft.com/office/drawing/2014/main" val="20000"/>
                    </a:ext>
                  </a:extLst>
                </a:gridCol>
                <a:gridCol w="7239000">
                  <a:extLst>
                    <a:ext uri="{9D8B030D-6E8A-4147-A177-3AD203B41FA5}">
                      <a16:colId xmlns:a16="http://schemas.microsoft.com/office/drawing/2014/main" val="20001"/>
                    </a:ext>
                  </a:extLst>
                </a:gridCol>
              </a:tblGrid>
              <a:tr h="419069">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Quality Management Program Details</a:t>
                      </a:r>
                      <a:endParaRPr kumimoji="0" lang="en-US" sz="2000" b="0" i="0" u="none" strike="noStrike" cap="none" normalizeH="0" baseline="0" dirty="0">
                        <a:ln>
                          <a:noFill/>
                        </a:ln>
                        <a:solidFill>
                          <a:schemeClr val="tx1"/>
                        </a:solidFill>
                        <a:effectLst/>
                        <a:latin typeface="Arial" charset="0"/>
                      </a:endParaRPr>
                    </a:p>
                  </a:txBody>
                  <a:tcPr marT="45717" marB="45717" horzOverflow="overflow"/>
                </a:tc>
                <a:tc hMerge="1">
                  <a:txBody>
                    <a:bodyPr/>
                    <a:lstStyle/>
                    <a:p>
                      <a:endParaRPr lang="en-US"/>
                    </a:p>
                  </a:txBody>
                  <a:tcPr/>
                </a:tc>
                <a:extLst>
                  <a:ext uri="{0D108BD9-81ED-4DB2-BD59-A6C34878D82A}">
                    <a16:rowId xmlns:a16="http://schemas.microsoft.com/office/drawing/2014/main" val="10000"/>
                  </a:ext>
                </a:extLst>
              </a:tr>
              <a:tr h="426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17" marB="4571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What outcomes are they tracking in your specialty?</a:t>
                      </a:r>
                      <a:endParaRPr kumimoji="0" lang="en-US" sz="1000" b="0" i="0" u="none" strike="noStrike" cap="none" normalizeH="0" baseline="0">
                        <a:ln>
                          <a:noFill/>
                        </a:ln>
                        <a:solidFill>
                          <a:schemeClr val="tx1"/>
                        </a:solidFill>
                        <a:effectLst/>
                        <a:latin typeface="Arial" charset="0"/>
                      </a:endParaRPr>
                    </a:p>
                  </a:txBody>
                  <a:tcPr marT="45717" marB="45717" horzOverflow="overflow"/>
                </a:tc>
                <a:extLst>
                  <a:ext uri="{0D108BD9-81ED-4DB2-BD59-A6C34878D82A}">
                    <a16:rowId xmlns:a16="http://schemas.microsoft.com/office/drawing/2014/main" val="10001"/>
                  </a:ext>
                </a:extLst>
              </a:tr>
              <a:tr h="426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2000" b="0" i="0" u="none" strike="noStrike" cap="none" normalizeH="0" baseline="0">
                        <a:ln>
                          <a:noFill/>
                        </a:ln>
                        <a:solidFill>
                          <a:schemeClr val="tx1"/>
                        </a:solidFill>
                        <a:effectLst/>
                        <a:latin typeface="Arial" charset="0"/>
                      </a:endParaRPr>
                    </a:p>
                  </a:txBody>
                  <a:tcPr marT="45717" marB="4571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Do they have a Pay for Performance (P4P) program ongoing?</a:t>
                      </a:r>
                      <a:endParaRPr kumimoji="0" lang="en-US" sz="1000" b="0" i="0" u="none" strike="noStrike" cap="none" normalizeH="0" baseline="0">
                        <a:ln>
                          <a:noFill/>
                        </a:ln>
                        <a:solidFill>
                          <a:schemeClr val="tx1"/>
                        </a:solidFill>
                        <a:effectLst/>
                        <a:latin typeface="Arial" charset="0"/>
                      </a:endParaRPr>
                    </a:p>
                  </a:txBody>
                  <a:tcPr marT="45717" marB="45717" horzOverflow="overflow"/>
                </a:tc>
                <a:extLst>
                  <a:ext uri="{0D108BD9-81ED-4DB2-BD59-A6C34878D82A}">
                    <a16:rowId xmlns:a16="http://schemas.microsoft.com/office/drawing/2014/main" val="10002"/>
                  </a:ext>
                </a:extLst>
              </a:tr>
              <a:tr h="426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2000" b="0" i="0" u="none" strike="noStrike" cap="none" normalizeH="0" baseline="0">
                        <a:ln>
                          <a:noFill/>
                        </a:ln>
                        <a:solidFill>
                          <a:schemeClr val="tx1"/>
                        </a:solidFill>
                        <a:effectLst/>
                        <a:latin typeface="Arial" charset="0"/>
                      </a:endParaRPr>
                    </a:p>
                  </a:txBody>
                  <a:tcPr marT="45717" marB="4571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P4P  Bonus and Penalty details attached to the contract?</a:t>
                      </a:r>
                      <a:endParaRPr kumimoji="0" lang="en-US" sz="1000" b="0" i="0" u="none" strike="noStrike" cap="none" normalizeH="0" baseline="0">
                        <a:ln>
                          <a:noFill/>
                        </a:ln>
                        <a:solidFill>
                          <a:schemeClr val="tx1"/>
                        </a:solidFill>
                        <a:effectLst/>
                        <a:latin typeface="Arial" charset="0"/>
                      </a:endParaRPr>
                    </a:p>
                  </a:txBody>
                  <a:tcPr marT="45717" marB="45717" horzOverflow="overflow"/>
                </a:tc>
                <a:extLst>
                  <a:ext uri="{0D108BD9-81ED-4DB2-BD59-A6C34878D82A}">
                    <a16:rowId xmlns:a16="http://schemas.microsoft.com/office/drawing/2014/main" val="10003"/>
                  </a:ext>
                </a:extLst>
              </a:tr>
              <a:tr h="426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2000" b="0" i="0" u="none" strike="noStrike" cap="none" normalizeH="0" baseline="0">
                        <a:ln>
                          <a:noFill/>
                        </a:ln>
                        <a:solidFill>
                          <a:schemeClr val="tx1"/>
                        </a:solidFill>
                        <a:effectLst/>
                        <a:latin typeface="Arial" charset="0"/>
                      </a:endParaRPr>
                    </a:p>
                  </a:txBody>
                  <a:tcPr marT="45717" marB="4571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Are they measuring Episode Treatment Groups (ETGs)</a:t>
                      </a:r>
                      <a:endParaRPr kumimoji="0" lang="en-US" sz="1000" b="0" i="0" u="none" strike="noStrike" cap="none" normalizeH="0" baseline="0">
                        <a:ln>
                          <a:noFill/>
                        </a:ln>
                        <a:solidFill>
                          <a:schemeClr val="tx1"/>
                        </a:solidFill>
                        <a:effectLst/>
                        <a:latin typeface="Arial" charset="0"/>
                      </a:endParaRPr>
                    </a:p>
                  </a:txBody>
                  <a:tcPr marT="45717" marB="45717" horzOverflow="overflow"/>
                </a:tc>
                <a:extLst>
                  <a:ext uri="{0D108BD9-81ED-4DB2-BD59-A6C34878D82A}">
                    <a16:rowId xmlns:a16="http://schemas.microsoft.com/office/drawing/2014/main" val="10004"/>
                  </a:ext>
                </a:extLst>
              </a:tr>
              <a:tr h="426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2000" b="0" i="0" u="none" strike="noStrike" cap="none" normalizeH="0" baseline="0">
                        <a:ln>
                          <a:noFill/>
                        </a:ln>
                        <a:solidFill>
                          <a:schemeClr val="tx1"/>
                        </a:solidFill>
                        <a:effectLst/>
                        <a:latin typeface="Arial" charset="0"/>
                      </a:endParaRPr>
                    </a:p>
                  </a:txBody>
                  <a:tcPr marT="45717" marB="4571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Do they use quality indicators or rating systems on their website for members ?</a:t>
                      </a:r>
                      <a:endParaRPr kumimoji="0" lang="en-US" sz="1000" b="0" i="0" u="none" strike="noStrike" cap="none" normalizeH="0" baseline="0">
                        <a:ln>
                          <a:noFill/>
                        </a:ln>
                        <a:solidFill>
                          <a:schemeClr val="tx1"/>
                        </a:solidFill>
                        <a:effectLst/>
                        <a:latin typeface="Arial" charset="0"/>
                      </a:endParaRPr>
                    </a:p>
                  </a:txBody>
                  <a:tcPr marT="45717" marB="45717" horzOverflow="overflow"/>
                </a:tc>
                <a:extLst>
                  <a:ext uri="{0D108BD9-81ED-4DB2-BD59-A6C34878D82A}">
                    <a16:rowId xmlns:a16="http://schemas.microsoft.com/office/drawing/2014/main" val="10005"/>
                  </a:ext>
                </a:extLst>
              </a:tr>
              <a:tr h="426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2000" b="0" i="0" u="none" strike="noStrike" cap="none" normalizeH="0" baseline="0">
                        <a:ln>
                          <a:noFill/>
                        </a:ln>
                        <a:solidFill>
                          <a:schemeClr val="tx1"/>
                        </a:solidFill>
                        <a:effectLst/>
                        <a:latin typeface="Arial" charset="0"/>
                      </a:endParaRPr>
                    </a:p>
                  </a:txBody>
                  <a:tcPr marT="45717" marB="4571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Quality indicator criteria attached</a:t>
                      </a:r>
                      <a:endParaRPr kumimoji="0" lang="en-US" sz="1000" b="0" i="0" u="none" strike="noStrike" cap="none" normalizeH="0" baseline="0">
                        <a:ln>
                          <a:noFill/>
                        </a:ln>
                        <a:solidFill>
                          <a:schemeClr val="tx1"/>
                        </a:solidFill>
                        <a:effectLst/>
                        <a:latin typeface="Arial" charset="0"/>
                      </a:endParaRPr>
                    </a:p>
                  </a:txBody>
                  <a:tcPr marT="45717" marB="45717" horzOverflow="overflow"/>
                </a:tc>
                <a:extLst>
                  <a:ext uri="{0D108BD9-81ED-4DB2-BD59-A6C34878D82A}">
                    <a16:rowId xmlns:a16="http://schemas.microsoft.com/office/drawing/2014/main" val="10006"/>
                  </a:ext>
                </a:extLst>
              </a:tr>
              <a:tr h="426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2000" b="0" i="0" u="none" strike="noStrike" cap="none" normalizeH="0" baseline="0">
                        <a:ln>
                          <a:noFill/>
                        </a:ln>
                        <a:solidFill>
                          <a:schemeClr val="tx1"/>
                        </a:solidFill>
                        <a:effectLst/>
                        <a:latin typeface="Arial" charset="0"/>
                      </a:endParaRPr>
                    </a:p>
                  </a:txBody>
                  <a:tcPr marT="45717" marB="4571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Do you have the right of first review before they go public with ratings?</a:t>
                      </a:r>
                      <a:endParaRPr kumimoji="0" lang="en-US" sz="1000" b="0" i="0" u="none" strike="noStrike" cap="none" normalizeH="0" baseline="0">
                        <a:ln>
                          <a:noFill/>
                        </a:ln>
                        <a:solidFill>
                          <a:schemeClr val="tx1"/>
                        </a:solidFill>
                        <a:effectLst/>
                        <a:latin typeface="Arial" charset="0"/>
                      </a:endParaRPr>
                    </a:p>
                  </a:txBody>
                  <a:tcPr marT="45717" marB="45717" horzOverflow="overflow"/>
                </a:tc>
                <a:extLst>
                  <a:ext uri="{0D108BD9-81ED-4DB2-BD59-A6C34878D82A}">
                    <a16:rowId xmlns:a16="http://schemas.microsoft.com/office/drawing/2014/main" val="10007"/>
                  </a:ext>
                </a:extLst>
              </a:tr>
              <a:tr h="426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2000" b="0" i="0" u="none" strike="noStrike" cap="none" normalizeH="0" baseline="0">
                        <a:ln>
                          <a:noFill/>
                        </a:ln>
                        <a:solidFill>
                          <a:schemeClr val="tx1"/>
                        </a:solidFill>
                        <a:effectLst/>
                        <a:latin typeface="Arial" charset="0"/>
                      </a:endParaRPr>
                    </a:p>
                  </a:txBody>
                  <a:tcPr marT="45717" marB="4571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Can you object to what they post if it is not accurate?</a:t>
                      </a:r>
                      <a:endParaRPr kumimoji="0" lang="en-US" sz="1000" b="0" i="0" u="none" strike="noStrike" cap="none" normalizeH="0" baseline="0">
                        <a:ln>
                          <a:noFill/>
                        </a:ln>
                        <a:solidFill>
                          <a:schemeClr val="tx1"/>
                        </a:solidFill>
                        <a:effectLst/>
                        <a:latin typeface="Arial" charset="0"/>
                      </a:endParaRPr>
                    </a:p>
                  </a:txBody>
                  <a:tcPr marT="45717" marB="45717" horzOverflow="overflow"/>
                </a:tc>
                <a:extLst>
                  <a:ext uri="{0D108BD9-81ED-4DB2-BD59-A6C34878D82A}">
                    <a16:rowId xmlns:a16="http://schemas.microsoft.com/office/drawing/2014/main" val="10008"/>
                  </a:ext>
                </a:extLst>
              </a:tr>
              <a:tr h="426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2000" b="0" i="0" u="none" strike="noStrike" cap="none" normalizeH="0" baseline="0">
                        <a:ln>
                          <a:noFill/>
                        </a:ln>
                        <a:solidFill>
                          <a:schemeClr val="tx1"/>
                        </a:solidFill>
                        <a:effectLst/>
                        <a:latin typeface="Arial" charset="0"/>
                      </a:endParaRPr>
                    </a:p>
                  </a:txBody>
                  <a:tcPr marT="45717" marB="4571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dirty="0">
                          <a:ln>
                            <a:noFill/>
                          </a:ln>
                          <a:effectLst/>
                        </a:rPr>
                        <a:t>Have you reviewed their marketing language?</a:t>
                      </a:r>
                      <a:endParaRPr kumimoji="0" lang="en-US" sz="1000" b="0" i="0" u="none" strike="noStrike" cap="none" normalizeH="0" baseline="0" dirty="0">
                        <a:ln>
                          <a:noFill/>
                        </a:ln>
                        <a:solidFill>
                          <a:schemeClr val="tx1"/>
                        </a:solidFill>
                        <a:effectLst/>
                        <a:latin typeface="Arial" charset="0"/>
                      </a:endParaRPr>
                    </a:p>
                  </a:txBody>
                  <a:tcPr marT="45717" marB="45717" horzOverflow="overflow"/>
                </a:tc>
                <a:extLst>
                  <a:ext uri="{0D108BD9-81ED-4DB2-BD59-A6C34878D82A}">
                    <a16:rowId xmlns:a16="http://schemas.microsoft.com/office/drawing/2014/main" val="10009"/>
                  </a:ext>
                </a:extLst>
              </a:tr>
            </a:tbl>
          </a:graphicData>
        </a:graphic>
      </p:graphicFrame>
      <p:sp>
        <p:nvSpPr>
          <p:cNvPr id="2" name="Footer Placeholder 1">
            <a:extLst>
              <a:ext uri="{FF2B5EF4-FFF2-40B4-BE49-F238E27FC236}">
                <a16:creationId xmlns:a16="http://schemas.microsoft.com/office/drawing/2014/main" id="{2AEB7AC4-36C7-44DA-8A86-E18984D6D63C}"/>
              </a:ext>
            </a:extLst>
          </p:cNvPr>
          <p:cNvSpPr>
            <a:spLocks noGrp="1"/>
          </p:cNvSpPr>
          <p:nvPr>
            <p:ph type="ftr" sz="quarter" idx="11"/>
          </p:nvPr>
        </p:nvSpPr>
        <p:spPr/>
        <p:txBody>
          <a:bodyPr/>
          <a:lstStyle/>
          <a:p>
            <a:pPr>
              <a:defRPr/>
            </a:pPr>
            <a:r>
              <a:rPr lang="en-US"/>
              <a:t>©2010 Maria K Todd, MHA PhD. All rights Reserved</a:t>
            </a:r>
            <a:endParaRPr lang="en-US" dirty="0"/>
          </a:p>
        </p:txBody>
      </p:sp>
      <p:sp>
        <p:nvSpPr>
          <p:cNvPr id="3" name="Slide Number Placeholder 2">
            <a:extLst>
              <a:ext uri="{FF2B5EF4-FFF2-40B4-BE49-F238E27FC236}">
                <a16:creationId xmlns:a16="http://schemas.microsoft.com/office/drawing/2014/main" id="{062A908C-E7A5-4F47-BD7F-E23699279E30}"/>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0EA561C-56E2-418D-85CA-36990001A7EB}" type="slidenum">
              <a:rPr lang="en-US" altLang="en-US" sz="1200">
                <a:solidFill>
                  <a:srgbClr val="3F3F3F"/>
                </a:solidFill>
              </a:rPr>
              <a:pPr eaLnBrk="1" hangingPunct="1"/>
              <a:t>129</a:t>
            </a:fld>
            <a:endParaRPr lang="en-US" altLang="en-US" sz="1200">
              <a:solidFill>
                <a:srgbClr val="3F3F3F"/>
              </a:solidFill>
            </a:endParaRPr>
          </a:p>
        </p:txBody>
      </p:sp>
      <p:sp>
        <p:nvSpPr>
          <p:cNvPr id="150567" name="TextBox 5">
            <a:extLst>
              <a:ext uri="{FF2B5EF4-FFF2-40B4-BE49-F238E27FC236}">
                <a16:creationId xmlns:a16="http://schemas.microsoft.com/office/drawing/2014/main" id="{BE41F3A9-6845-4C87-B64D-259D7F253401}"/>
              </a:ext>
            </a:extLst>
          </p:cNvPr>
          <p:cNvSpPr txBox="1">
            <a:spLocks noChangeArrowheads="1"/>
          </p:cNvSpPr>
          <p:nvPr/>
        </p:nvSpPr>
        <p:spPr bwMode="auto">
          <a:xfrm>
            <a:off x="2336800" y="5486400"/>
            <a:ext cx="4941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800"/>
              <a:t>Excerpt from:  Todd, Maria K., </a:t>
            </a:r>
            <a:r>
              <a:rPr lang="en-US" altLang="en-US" sz="800" i="1" u="sng"/>
              <a:t>“The Managed Care Contracting Handbook”</a:t>
            </a:r>
            <a:r>
              <a:rPr lang="en-US" altLang="en-US" sz="800" i="1"/>
              <a:t> 2</a:t>
            </a:r>
            <a:r>
              <a:rPr lang="en-US" altLang="en-US" sz="800" i="1" baseline="30000"/>
              <a:t>nd</a:t>
            </a:r>
            <a:r>
              <a:rPr lang="en-US" altLang="en-US" sz="800" i="1"/>
              <a:t> edition, Taylor and Francis, 2009</a:t>
            </a:r>
            <a:endParaRPr lang="en-US" altLang="en-US" sz="800" i="1" u="sng"/>
          </a:p>
        </p:txBody>
      </p:sp>
    </p:spTree>
    <p:custDataLst>
      <p:tags r:id="rId1"/>
    </p:custDataLst>
    <p:extLst>
      <p:ext uri="{BB962C8B-B14F-4D97-AF65-F5344CB8AC3E}">
        <p14:creationId xmlns:p14="http://schemas.microsoft.com/office/powerpoint/2010/main" val="2661804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43C825-58C2-EB39-3C2A-664F8C23FD0F}"/>
              </a:ext>
            </a:extLst>
          </p:cNvPr>
          <p:cNvSpPr>
            <a:spLocks noGrp="1"/>
          </p:cNvSpPr>
          <p:nvPr>
            <p:ph idx="1"/>
          </p:nvPr>
        </p:nvSpPr>
        <p:spPr/>
        <p:txBody>
          <a:bodyPr>
            <a:normAutofit/>
          </a:bodyPr>
          <a:lstStyle/>
          <a:p>
            <a:pPr marL="0" indent="0">
              <a:buNone/>
            </a:pPr>
            <a:r>
              <a:rPr lang="en-US" altLang="en-US" sz="1800" b="1" dirty="0">
                <a:latin typeface="+mj-lt"/>
                <a:cs typeface="Arial" panose="020B0604020202020204" pitchFamily="34" charset="0"/>
              </a:rPr>
              <a:t>To manage white space, payers are known to attempt the following: </a:t>
            </a:r>
          </a:p>
          <a:p>
            <a:r>
              <a:rPr lang="en-US" altLang="en-US" sz="1400" dirty="0">
                <a:latin typeface="+mj-lt"/>
                <a:cs typeface="Arial" panose="020B0604020202020204" pitchFamily="34" charset="0"/>
              </a:rPr>
              <a:t>Continuous Discount Arrangements</a:t>
            </a:r>
          </a:p>
          <a:p>
            <a:r>
              <a:rPr lang="en-US" altLang="en-US" sz="1400" dirty="0">
                <a:latin typeface="+mj-lt"/>
                <a:cs typeface="Arial" panose="020B0604020202020204" pitchFamily="34" charset="0"/>
              </a:rPr>
              <a:t>Single Case Agreements</a:t>
            </a:r>
          </a:p>
          <a:p>
            <a:r>
              <a:rPr lang="en-US" altLang="en-US" sz="1400" dirty="0">
                <a:latin typeface="+mj-lt"/>
                <a:cs typeface="Arial" panose="020B0604020202020204" pitchFamily="34" charset="0"/>
              </a:rPr>
              <a:t>Memorandum of Understanding</a:t>
            </a:r>
          </a:p>
          <a:p>
            <a:r>
              <a:rPr lang="en-US" altLang="en-US" sz="1400" dirty="0">
                <a:latin typeface="+mj-lt"/>
                <a:cs typeface="Arial" panose="020B0604020202020204" pitchFamily="34" charset="0"/>
              </a:rPr>
              <a:t>Letter of Agreement</a:t>
            </a:r>
          </a:p>
          <a:p>
            <a:r>
              <a:rPr lang="en-US" altLang="en-US" sz="1400" dirty="0">
                <a:latin typeface="+mj-lt"/>
                <a:cs typeface="Arial" panose="020B0604020202020204" pitchFamily="34" charset="0"/>
              </a:rPr>
              <a:t>Out of Network (OON) Patients</a:t>
            </a:r>
          </a:p>
          <a:p>
            <a:r>
              <a:rPr lang="en-US" altLang="en-US" sz="1400" dirty="0">
                <a:latin typeface="+mj-lt"/>
                <a:cs typeface="Arial" panose="020B0604020202020204" pitchFamily="34" charset="0"/>
              </a:rPr>
              <a:t>Calls from Case Manager or Professional Negotiators</a:t>
            </a:r>
          </a:p>
          <a:p>
            <a:r>
              <a:rPr lang="en-US" altLang="en-US" sz="1400" dirty="0">
                <a:latin typeface="+mj-lt"/>
                <a:cs typeface="Arial" panose="020B0604020202020204" pitchFamily="34" charset="0"/>
              </a:rPr>
              <a:t>Spot Calls to PFS reps</a:t>
            </a:r>
          </a:p>
        </p:txBody>
      </p:sp>
      <p:sp>
        <p:nvSpPr>
          <p:cNvPr id="3" name="Title 2">
            <a:extLst>
              <a:ext uri="{FF2B5EF4-FFF2-40B4-BE49-F238E27FC236}">
                <a16:creationId xmlns:a16="http://schemas.microsoft.com/office/drawing/2014/main" id="{8F3AAD63-018A-3B0E-A39A-59E409985A9B}"/>
              </a:ext>
            </a:extLst>
          </p:cNvPr>
          <p:cNvSpPr>
            <a:spLocks noGrp="1"/>
          </p:cNvSpPr>
          <p:nvPr>
            <p:ph type="title"/>
          </p:nvPr>
        </p:nvSpPr>
        <p:spPr/>
        <p:txBody>
          <a:bodyPr>
            <a:normAutofit/>
          </a:bodyPr>
          <a:lstStyle/>
          <a:p>
            <a:r>
              <a:rPr lang="en-US" sz="4000" dirty="0"/>
              <a:t>Other Arrangements</a:t>
            </a:r>
          </a:p>
        </p:txBody>
      </p:sp>
    </p:spTree>
    <p:extLst>
      <p:ext uri="{BB962C8B-B14F-4D97-AF65-F5344CB8AC3E}">
        <p14:creationId xmlns:p14="http://schemas.microsoft.com/office/powerpoint/2010/main" val="288800655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2">
            <a:extLst>
              <a:ext uri="{FF2B5EF4-FFF2-40B4-BE49-F238E27FC236}">
                <a16:creationId xmlns:a16="http://schemas.microsoft.com/office/drawing/2014/main" id="{267A200D-C02B-485B-84DA-45CB87F33921}"/>
              </a:ext>
            </a:extLst>
          </p:cNvPr>
          <p:cNvSpPr>
            <a:spLocks noGrp="1" noChangeArrowheads="1"/>
          </p:cNvSpPr>
          <p:nvPr>
            <p:ph type="title"/>
          </p:nvPr>
        </p:nvSpPr>
        <p:spPr/>
        <p:txBody>
          <a:bodyPr/>
          <a:lstStyle/>
          <a:p>
            <a:pPr>
              <a:defRPr/>
            </a:pPr>
            <a:r>
              <a:rPr lang="en-US" dirty="0">
                <a:solidFill>
                  <a:schemeClr val="tx1"/>
                </a:solidFill>
              </a:rPr>
              <a:t>CHECKLIST - Reimbursement</a:t>
            </a:r>
          </a:p>
        </p:txBody>
      </p:sp>
      <p:graphicFrame>
        <p:nvGraphicFramePr>
          <p:cNvPr id="209923" name="Group 3">
            <a:extLst>
              <a:ext uri="{FF2B5EF4-FFF2-40B4-BE49-F238E27FC236}">
                <a16:creationId xmlns:a16="http://schemas.microsoft.com/office/drawing/2014/main" id="{54ABD292-B61A-451B-87A9-5A634AD3FDD0}"/>
              </a:ext>
            </a:extLst>
          </p:cNvPr>
          <p:cNvGraphicFramePr>
            <a:graphicFrameLocks noGrp="1"/>
          </p:cNvGraphicFramePr>
          <p:nvPr>
            <p:ph idx="1"/>
          </p:nvPr>
        </p:nvGraphicFramePr>
        <p:xfrm>
          <a:off x="1981200" y="1774826"/>
          <a:ext cx="8229600" cy="4678570"/>
        </p:xfrm>
        <a:graphic>
          <a:graphicData uri="http://schemas.openxmlformats.org/drawingml/2006/table">
            <a:tbl>
              <a:tblPr>
                <a:tableStyleId>{5DA37D80-6434-44D0-A028-1B22A696006F}</a:tableStyleId>
              </a:tblPr>
              <a:tblGrid>
                <a:gridCol w="990600">
                  <a:extLst>
                    <a:ext uri="{9D8B030D-6E8A-4147-A177-3AD203B41FA5}">
                      <a16:colId xmlns:a16="http://schemas.microsoft.com/office/drawing/2014/main" val="20000"/>
                    </a:ext>
                  </a:extLst>
                </a:gridCol>
                <a:gridCol w="7239000">
                  <a:extLst>
                    <a:ext uri="{9D8B030D-6E8A-4147-A177-3AD203B41FA5}">
                      <a16:colId xmlns:a16="http://schemas.microsoft.com/office/drawing/2014/main" val="20001"/>
                    </a:ext>
                  </a:extLst>
                </a:gridCol>
              </a:tblGrid>
              <a:tr h="419072">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Fee Details</a:t>
                      </a:r>
                      <a:endParaRPr kumimoji="0" lang="en-US" sz="2000" b="0" i="0" u="none" strike="noStrike" cap="none" normalizeH="0" baseline="0">
                        <a:ln>
                          <a:noFill/>
                        </a:ln>
                        <a:solidFill>
                          <a:schemeClr val="tx1"/>
                        </a:solidFill>
                        <a:effectLst/>
                        <a:latin typeface="Arial" charset="0"/>
                      </a:endParaRPr>
                    </a:p>
                  </a:txBody>
                  <a:tcPr marT="45717" marB="45717" horzOverflow="overflow"/>
                </a:tc>
                <a:tc hMerge="1">
                  <a:txBody>
                    <a:bodyPr/>
                    <a:lstStyle/>
                    <a:p>
                      <a:endParaRPr lang="en-US"/>
                    </a:p>
                  </a:txBody>
                  <a:tcPr/>
                </a:tc>
                <a:extLst>
                  <a:ext uri="{0D108BD9-81ED-4DB2-BD59-A6C34878D82A}">
                    <a16:rowId xmlns:a16="http://schemas.microsoft.com/office/drawing/2014/main" val="10000"/>
                  </a:ext>
                </a:extLst>
              </a:tr>
              <a:tr h="426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17" marB="4571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Reimbursement is detailed with a formula that is arithmetically sound</a:t>
                      </a:r>
                      <a:endParaRPr kumimoji="0" lang="en-US" sz="1000" b="0" i="0" u="none" strike="noStrike" cap="none" normalizeH="0" baseline="0">
                        <a:ln>
                          <a:noFill/>
                        </a:ln>
                        <a:solidFill>
                          <a:schemeClr val="tx1"/>
                        </a:solidFill>
                        <a:effectLst/>
                        <a:latin typeface="Arial" charset="0"/>
                      </a:endParaRPr>
                    </a:p>
                  </a:txBody>
                  <a:tcPr marT="45717" marB="45717" horzOverflow="overflow"/>
                </a:tc>
                <a:extLst>
                  <a:ext uri="{0D108BD9-81ED-4DB2-BD59-A6C34878D82A}">
                    <a16:rowId xmlns:a16="http://schemas.microsoft.com/office/drawing/2014/main" val="10001"/>
                  </a:ext>
                </a:extLst>
              </a:tr>
              <a:tr h="426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17" marB="4571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Specific Fee schedule attached with </a:t>
                      </a:r>
                      <a:r>
                        <a:rPr kumimoji="0" lang="en-US" sz="1000" u="sng" strike="noStrike" cap="none" normalizeH="0" baseline="0">
                          <a:ln>
                            <a:noFill/>
                          </a:ln>
                          <a:effectLst/>
                        </a:rPr>
                        <a:t>all</a:t>
                      </a:r>
                      <a:r>
                        <a:rPr kumimoji="0" lang="en-US" sz="1000" u="none" strike="noStrike" cap="none" normalizeH="0" baseline="0">
                          <a:ln>
                            <a:noFill/>
                          </a:ln>
                          <a:effectLst/>
                        </a:rPr>
                        <a:t> your CPT and J-Codes included</a:t>
                      </a:r>
                      <a:endParaRPr kumimoji="0" lang="en-US" sz="1000" b="0" i="0" u="none" strike="noStrike" cap="none" normalizeH="0" baseline="0">
                        <a:ln>
                          <a:noFill/>
                        </a:ln>
                        <a:solidFill>
                          <a:schemeClr val="tx1"/>
                        </a:solidFill>
                        <a:effectLst/>
                        <a:latin typeface="Arial" charset="0"/>
                      </a:endParaRPr>
                    </a:p>
                  </a:txBody>
                  <a:tcPr marT="45717" marB="45717" horzOverflow="overflow"/>
                </a:tc>
                <a:extLst>
                  <a:ext uri="{0D108BD9-81ED-4DB2-BD59-A6C34878D82A}">
                    <a16:rowId xmlns:a16="http://schemas.microsoft.com/office/drawing/2014/main" val="10002"/>
                  </a:ext>
                </a:extLst>
              </a:tr>
              <a:tr h="426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17" marB="4571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Fee escalations cited for multi-year contracts?</a:t>
                      </a:r>
                      <a:endParaRPr kumimoji="0" lang="en-US" sz="1000" b="0" i="0" u="none" strike="noStrike" cap="none" normalizeH="0" baseline="0">
                        <a:ln>
                          <a:noFill/>
                        </a:ln>
                        <a:solidFill>
                          <a:schemeClr val="tx1"/>
                        </a:solidFill>
                        <a:effectLst/>
                        <a:latin typeface="Arial" charset="0"/>
                      </a:endParaRPr>
                    </a:p>
                  </a:txBody>
                  <a:tcPr marT="45717" marB="45717" horzOverflow="overflow"/>
                </a:tc>
                <a:extLst>
                  <a:ext uri="{0D108BD9-81ED-4DB2-BD59-A6C34878D82A}">
                    <a16:rowId xmlns:a16="http://schemas.microsoft.com/office/drawing/2014/main" val="10003"/>
                  </a:ext>
                </a:extLst>
              </a:tr>
              <a:tr h="426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17" marB="4571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Can you financially model each procedure and supply you render with the information given?</a:t>
                      </a:r>
                      <a:endParaRPr kumimoji="0" lang="en-US" sz="1000" b="0" i="0" u="none" strike="noStrike" cap="none" normalizeH="0" baseline="0">
                        <a:ln>
                          <a:noFill/>
                        </a:ln>
                        <a:solidFill>
                          <a:schemeClr val="tx1"/>
                        </a:solidFill>
                        <a:effectLst/>
                        <a:latin typeface="Arial" charset="0"/>
                      </a:endParaRPr>
                    </a:p>
                  </a:txBody>
                  <a:tcPr marT="45717" marB="45717" horzOverflow="overflow"/>
                </a:tc>
                <a:extLst>
                  <a:ext uri="{0D108BD9-81ED-4DB2-BD59-A6C34878D82A}">
                    <a16:rowId xmlns:a16="http://schemas.microsoft.com/office/drawing/2014/main" val="10004"/>
                  </a:ext>
                </a:extLst>
              </a:tr>
              <a:tr h="419072">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Claims Submission</a:t>
                      </a:r>
                      <a:endParaRPr kumimoji="0" lang="en-US" sz="2000" b="0" i="0" u="none" strike="noStrike" cap="none" normalizeH="0" baseline="0">
                        <a:ln>
                          <a:noFill/>
                        </a:ln>
                        <a:solidFill>
                          <a:schemeClr val="tx1"/>
                        </a:solidFill>
                        <a:effectLst/>
                        <a:latin typeface="Arial" charset="0"/>
                      </a:endParaRPr>
                    </a:p>
                  </a:txBody>
                  <a:tcPr marT="45717" marB="45717" horzOverflow="overflow"/>
                </a:tc>
                <a:tc hMerge="1">
                  <a:txBody>
                    <a:bodyPr/>
                    <a:lstStyle/>
                    <a:p>
                      <a:endParaRPr lang="en-US"/>
                    </a:p>
                  </a:txBody>
                  <a:tcPr/>
                </a:tc>
                <a:extLst>
                  <a:ext uri="{0D108BD9-81ED-4DB2-BD59-A6C34878D82A}">
                    <a16:rowId xmlns:a16="http://schemas.microsoft.com/office/drawing/2014/main" val="10005"/>
                  </a:ext>
                </a:extLst>
              </a:tr>
              <a:tr h="426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17" marB="4571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Clean claim defined by example?</a:t>
                      </a:r>
                      <a:endParaRPr kumimoji="0" lang="en-US" sz="1000" b="0" i="0" u="none" strike="noStrike" cap="none" normalizeH="0" baseline="0">
                        <a:ln>
                          <a:noFill/>
                        </a:ln>
                        <a:solidFill>
                          <a:schemeClr val="tx1"/>
                        </a:solidFill>
                        <a:effectLst/>
                        <a:latin typeface="Arial" charset="0"/>
                      </a:endParaRPr>
                    </a:p>
                  </a:txBody>
                  <a:tcPr marT="45717" marB="45717" horzOverflow="overflow"/>
                </a:tc>
                <a:extLst>
                  <a:ext uri="{0D108BD9-81ED-4DB2-BD59-A6C34878D82A}">
                    <a16:rowId xmlns:a16="http://schemas.microsoft.com/office/drawing/2014/main" val="10006"/>
                  </a:ext>
                </a:extLst>
              </a:tr>
              <a:tr h="426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17" marB="4571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Do they require specialty pharmacy use or can you purchase direct?</a:t>
                      </a:r>
                      <a:endParaRPr kumimoji="0" lang="en-US" sz="1000" b="0" i="0" u="none" strike="noStrike" cap="none" normalizeH="0" baseline="0">
                        <a:ln>
                          <a:noFill/>
                        </a:ln>
                        <a:solidFill>
                          <a:schemeClr val="tx1"/>
                        </a:solidFill>
                        <a:effectLst/>
                        <a:latin typeface="Arial" charset="0"/>
                      </a:endParaRPr>
                    </a:p>
                  </a:txBody>
                  <a:tcPr marT="45717" marB="45717" horzOverflow="overflow"/>
                </a:tc>
                <a:extLst>
                  <a:ext uri="{0D108BD9-81ED-4DB2-BD59-A6C34878D82A}">
                    <a16:rowId xmlns:a16="http://schemas.microsoft.com/office/drawing/2014/main" val="10007"/>
                  </a:ext>
                </a:extLst>
              </a:tr>
              <a:tr h="426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17" marB="4571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Do they require invoice submission?</a:t>
                      </a:r>
                      <a:endParaRPr kumimoji="0" lang="en-US" sz="1000" b="0" i="0" u="none" strike="noStrike" cap="none" normalizeH="0" baseline="0">
                        <a:ln>
                          <a:noFill/>
                        </a:ln>
                        <a:solidFill>
                          <a:schemeClr val="tx1"/>
                        </a:solidFill>
                        <a:effectLst/>
                        <a:latin typeface="Arial" charset="0"/>
                      </a:endParaRPr>
                    </a:p>
                  </a:txBody>
                  <a:tcPr marT="45717" marB="45717" horzOverflow="overflow"/>
                </a:tc>
                <a:extLst>
                  <a:ext uri="{0D108BD9-81ED-4DB2-BD59-A6C34878D82A}">
                    <a16:rowId xmlns:a16="http://schemas.microsoft.com/office/drawing/2014/main" val="10008"/>
                  </a:ext>
                </a:extLst>
              </a:tr>
              <a:tr h="426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17" marB="4571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Is there a timely filing deadline?</a:t>
                      </a:r>
                      <a:endParaRPr kumimoji="0" lang="en-US" sz="1000" b="0" i="0" u="none" strike="noStrike" cap="none" normalizeH="0" baseline="0">
                        <a:ln>
                          <a:noFill/>
                        </a:ln>
                        <a:solidFill>
                          <a:schemeClr val="tx1"/>
                        </a:solidFill>
                        <a:effectLst/>
                        <a:latin typeface="Arial" charset="0"/>
                      </a:endParaRPr>
                    </a:p>
                  </a:txBody>
                  <a:tcPr marT="45717" marB="45717" horzOverflow="overflow"/>
                </a:tc>
                <a:extLst>
                  <a:ext uri="{0D108BD9-81ED-4DB2-BD59-A6C34878D82A}">
                    <a16:rowId xmlns:a16="http://schemas.microsoft.com/office/drawing/2014/main" val="10009"/>
                  </a:ext>
                </a:extLst>
              </a:tr>
              <a:tr h="426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17" marB="4571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dirty="0">
                          <a:ln>
                            <a:noFill/>
                          </a:ln>
                          <a:effectLst/>
                        </a:rPr>
                        <a:t>Does timely filing deadline apply when payer is secondary?</a:t>
                      </a:r>
                      <a:endParaRPr kumimoji="0" lang="en-US" sz="1000" b="0" i="0" u="none" strike="noStrike" cap="none" normalizeH="0" baseline="0" dirty="0">
                        <a:ln>
                          <a:noFill/>
                        </a:ln>
                        <a:solidFill>
                          <a:schemeClr val="tx1"/>
                        </a:solidFill>
                        <a:effectLst/>
                        <a:latin typeface="Arial" charset="0"/>
                      </a:endParaRPr>
                    </a:p>
                  </a:txBody>
                  <a:tcPr marT="45717" marB="45717" horzOverflow="overflow"/>
                </a:tc>
                <a:extLst>
                  <a:ext uri="{0D108BD9-81ED-4DB2-BD59-A6C34878D82A}">
                    <a16:rowId xmlns:a16="http://schemas.microsoft.com/office/drawing/2014/main" val="10010"/>
                  </a:ext>
                </a:extLst>
              </a:tr>
            </a:tbl>
          </a:graphicData>
        </a:graphic>
      </p:graphicFrame>
      <p:sp>
        <p:nvSpPr>
          <p:cNvPr id="3" name="Slide Number Placeholder 2">
            <a:extLst>
              <a:ext uri="{FF2B5EF4-FFF2-40B4-BE49-F238E27FC236}">
                <a16:creationId xmlns:a16="http://schemas.microsoft.com/office/drawing/2014/main" id="{B3D19750-9998-423F-8BF5-02C44D8935BD}"/>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C7BB54D-FDDF-419E-8C18-A22C1D7F8399}" type="slidenum">
              <a:rPr lang="en-US" altLang="en-US" sz="1200">
                <a:solidFill>
                  <a:srgbClr val="3F3F3F"/>
                </a:solidFill>
              </a:rPr>
              <a:pPr eaLnBrk="1" hangingPunct="1"/>
              <a:t>130</a:t>
            </a:fld>
            <a:endParaRPr lang="en-US" altLang="en-US" sz="1200">
              <a:solidFill>
                <a:srgbClr val="3F3F3F"/>
              </a:solidFill>
            </a:endParaRPr>
          </a:p>
        </p:txBody>
      </p:sp>
    </p:spTree>
    <p:custDataLst>
      <p:tags r:id="rId1"/>
    </p:custDataLst>
    <p:extLst>
      <p:ext uri="{BB962C8B-B14F-4D97-AF65-F5344CB8AC3E}">
        <p14:creationId xmlns:p14="http://schemas.microsoft.com/office/powerpoint/2010/main" val="301492517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E28E6462-C04A-4DC0-B3E2-1B2AC8974926}"/>
              </a:ext>
            </a:extLst>
          </p:cNvPr>
          <p:cNvSpPr>
            <a:spLocks noGrp="1" noChangeArrowheads="1"/>
          </p:cNvSpPr>
          <p:nvPr>
            <p:ph type="title"/>
          </p:nvPr>
        </p:nvSpPr>
        <p:spPr/>
        <p:txBody>
          <a:bodyPr/>
          <a:lstStyle/>
          <a:p>
            <a:pPr>
              <a:defRPr/>
            </a:pPr>
            <a:r>
              <a:rPr lang="en-US" dirty="0">
                <a:solidFill>
                  <a:schemeClr val="tx1"/>
                </a:solidFill>
              </a:rPr>
              <a:t>CHECKLIST - Reimbursement</a:t>
            </a:r>
          </a:p>
        </p:txBody>
      </p:sp>
      <p:graphicFrame>
        <p:nvGraphicFramePr>
          <p:cNvPr id="211971" name="Group 3">
            <a:extLst>
              <a:ext uri="{FF2B5EF4-FFF2-40B4-BE49-F238E27FC236}">
                <a16:creationId xmlns:a16="http://schemas.microsoft.com/office/drawing/2014/main" id="{ED4253A2-C7E2-4AC6-B4D3-045B14E4BF6D}"/>
              </a:ext>
            </a:extLst>
          </p:cNvPr>
          <p:cNvGraphicFramePr>
            <a:graphicFrameLocks noGrp="1"/>
          </p:cNvGraphicFramePr>
          <p:nvPr>
            <p:ph idx="1"/>
          </p:nvPr>
        </p:nvGraphicFramePr>
        <p:xfrm>
          <a:off x="1981200" y="1774826"/>
          <a:ext cx="8229600" cy="3825877"/>
        </p:xfrm>
        <a:graphic>
          <a:graphicData uri="http://schemas.openxmlformats.org/drawingml/2006/table">
            <a:tbl>
              <a:tblPr>
                <a:tableStyleId>{5DA37D80-6434-44D0-A028-1B22A696006F}</a:tableStyleId>
              </a:tblPr>
              <a:tblGrid>
                <a:gridCol w="990600">
                  <a:extLst>
                    <a:ext uri="{9D8B030D-6E8A-4147-A177-3AD203B41FA5}">
                      <a16:colId xmlns:a16="http://schemas.microsoft.com/office/drawing/2014/main" val="20000"/>
                    </a:ext>
                  </a:extLst>
                </a:gridCol>
                <a:gridCol w="7239000">
                  <a:extLst>
                    <a:ext uri="{9D8B030D-6E8A-4147-A177-3AD203B41FA5}">
                      <a16:colId xmlns:a16="http://schemas.microsoft.com/office/drawing/2014/main" val="20001"/>
                    </a:ext>
                  </a:extLst>
                </a:gridCol>
              </a:tblGrid>
              <a:tr h="41917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Payment Hierarchy</a:t>
                      </a:r>
                      <a:endParaRPr kumimoji="0" lang="en-US" sz="2000" b="0" i="0" u="none" strike="noStrike" cap="none" normalizeH="0" baseline="0" dirty="0">
                        <a:ln>
                          <a:noFill/>
                        </a:ln>
                        <a:solidFill>
                          <a:schemeClr val="tx1"/>
                        </a:solidFill>
                        <a:effectLst/>
                        <a:latin typeface="Arial" charset="0"/>
                      </a:endParaRPr>
                    </a:p>
                  </a:txBody>
                  <a:tcPr marT="45728" marB="45728" horzOverflow="overflow"/>
                </a:tc>
                <a:tc hMerge="1">
                  <a:txBody>
                    <a:bodyPr/>
                    <a:lstStyle/>
                    <a:p>
                      <a:endParaRPr lang="en-US"/>
                    </a:p>
                  </a:txBody>
                  <a:tcPr/>
                </a:tc>
                <a:extLst>
                  <a:ext uri="{0D108BD9-81ED-4DB2-BD59-A6C34878D82A}">
                    <a16:rowId xmlns:a16="http://schemas.microsoft.com/office/drawing/2014/main" val="10000"/>
                  </a:ext>
                </a:extLst>
              </a:tr>
              <a:tr h="426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Contract addresses multiple procedures payment logic?</a:t>
                      </a:r>
                      <a:endParaRPr kumimoji="0" lang="en-US" sz="1000" b="0" i="0" u="none" strike="noStrike" cap="none" normalizeH="0" baseline="0">
                        <a:ln>
                          <a:noFill/>
                        </a:ln>
                        <a:solidFill>
                          <a:schemeClr val="tx1"/>
                        </a:solidFill>
                        <a:effectLst/>
                        <a:latin typeface="Arial" charset="0"/>
                      </a:endParaRPr>
                    </a:p>
                  </a:txBody>
                  <a:tcPr marT="45728" marB="45728" horzOverflow="overflow"/>
                </a:tc>
                <a:extLst>
                  <a:ext uri="{0D108BD9-81ED-4DB2-BD59-A6C34878D82A}">
                    <a16:rowId xmlns:a16="http://schemas.microsoft.com/office/drawing/2014/main" val="10001"/>
                  </a:ext>
                </a:extLst>
              </a:tr>
              <a:tr h="426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Contract stipulates reimbursement pharmaceuticals, including waste policy?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Do they address the number of units their claim system can handle?</a:t>
                      </a:r>
                      <a:endParaRPr kumimoji="0" lang="en-US" sz="1000" b="0" i="1" u="none" strike="noStrike" cap="none" normalizeH="0" baseline="0">
                        <a:ln>
                          <a:noFill/>
                        </a:ln>
                        <a:solidFill>
                          <a:schemeClr val="tx1"/>
                        </a:solidFill>
                        <a:effectLst/>
                        <a:latin typeface="Arial" charset="0"/>
                      </a:endParaRPr>
                    </a:p>
                  </a:txBody>
                  <a:tcPr marT="45728" marB="45728" horzOverflow="overflow"/>
                </a:tc>
                <a:extLst>
                  <a:ext uri="{0D108BD9-81ED-4DB2-BD59-A6C34878D82A}">
                    <a16:rowId xmlns:a16="http://schemas.microsoft.com/office/drawing/2014/main" val="10002"/>
                  </a:ext>
                </a:extLst>
              </a:tr>
              <a:tr h="426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Coding rules and modifier usage set forth in the contract?</a:t>
                      </a:r>
                      <a:endParaRPr kumimoji="0" lang="en-US" sz="1000" b="0" i="0" u="none" strike="noStrike" cap="none" normalizeH="0" baseline="0">
                        <a:ln>
                          <a:noFill/>
                        </a:ln>
                        <a:solidFill>
                          <a:schemeClr val="tx1"/>
                        </a:solidFill>
                        <a:effectLst/>
                        <a:latin typeface="Arial" charset="0"/>
                      </a:endParaRPr>
                    </a:p>
                  </a:txBody>
                  <a:tcPr marT="45728" marB="45728" horzOverflow="overflow"/>
                </a:tc>
                <a:extLst>
                  <a:ext uri="{0D108BD9-81ED-4DB2-BD59-A6C34878D82A}">
                    <a16:rowId xmlns:a16="http://schemas.microsoft.com/office/drawing/2014/main" val="10003"/>
                  </a:ext>
                </a:extLst>
              </a:tr>
              <a:tr h="426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CPT and ICD interpretation standards addressed</a:t>
                      </a:r>
                      <a:endParaRPr kumimoji="0" lang="en-US" sz="1000" b="0" i="1" u="none" strike="noStrike" cap="none" normalizeH="0" baseline="0">
                        <a:ln>
                          <a:noFill/>
                        </a:ln>
                        <a:solidFill>
                          <a:schemeClr val="tx1"/>
                        </a:solidFill>
                        <a:effectLst/>
                        <a:latin typeface="Arial" charset="0"/>
                      </a:endParaRPr>
                    </a:p>
                  </a:txBody>
                  <a:tcPr marT="45728" marB="45728" horzOverflow="overflow"/>
                </a:tc>
                <a:extLst>
                  <a:ext uri="{0D108BD9-81ED-4DB2-BD59-A6C34878D82A}">
                    <a16:rowId xmlns:a16="http://schemas.microsoft.com/office/drawing/2014/main" val="10004"/>
                  </a:ext>
                </a:extLst>
              </a:tr>
              <a:tr h="41917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Audit Rights</a:t>
                      </a:r>
                      <a:endParaRPr kumimoji="0" lang="en-US" sz="2000" b="0" i="0" u="none" strike="noStrike" cap="none" normalizeH="0" baseline="0">
                        <a:ln>
                          <a:noFill/>
                        </a:ln>
                        <a:solidFill>
                          <a:schemeClr val="tx1"/>
                        </a:solidFill>
                        <a:effectLst/>
                        <a:latin typeface="Arial" charset="0"/>
                      </a:endParaRPr>
                    </a:p>
                  </a:txBody>
                  <a:tcPr marT="45728" marB="45728" horzOverflow="overflow"/>
                </a:tc>
                <a:tc hMerge="1">
                  <a:txBody>
                    <a:bodyPr/>
                    <a:lstStyle/>
                    <a:p>
                      <a:endParaRPr lang="en-US"/>
                    </a:p>
                  </a:txBody>
                  <a:tcPr/>
                </a:tc>
                <a:extLst>
                  <a:ext uri="{0D108BD9-81ED-4DB2-BD59-A6C34878D82A}">
                    <a16:rowId xmlns:a16="http://schemas.microsoft.com/office/drawing/2014/main" val="10005"/>
                  </a:ext>
                </a:extLst>
              </a:tr>
              <a:tr h="426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Can you redact information on other payers’ rates?</a:t>
                      </a:r>
                      <a:endParaRPr kumimoji="0" lang="en-US" sz="1000" b="0" i="1" u="none" strike="noStrike" cap="none" normalizeH="0" baseline="0">
                        <a:ln>
                          <a:noFill/>
                        </a:ln>
                        <a:solidFill>
                          <a:schemeClr val="tx1"/>
                        </a:solidFill>
                        <a:effectLst/>
                        <a:latin typeface="Arial" charset="0"/>
                      </a:endParaRPr>
                    </a:p>
                  </a:txBody>
                  <a:tcPr marT="45728" marB="45728" horzOverflow="overflow"/>
                </a:tc>
                <a:extLst>
                  <a:ext uri="{0D108BD9-81ED-4DB2-BD59-A6C34878D82A}">
                    <a16:rowId xmlns:a16="http://schemas.microsoft.com/office/drawing/2014/main" val="10006"/>
                  </a:ext>
                </a:extLst>
              </a:tr>
              <a:tr h="426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Must they pay a certain portion of the undisputed amount prior to scheduling an audit?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______ %</a:t>
                      </a:r>
                      <a:endParaRPr kumimoji="0" lang="en-US" sz="1000" b="0" i="1" u="none" strike="noStrike" cap="none" normalizeH="0" baseline="0">
                        <a:ln>
                          <a:noFill/>
                        </a:ln>
                        <a:solidFill>
                          <a:schemeClr val="tx1"/>
                        </a:solidFill>
                        <a:effectLst/>
                        <a:latin typeface="Arial" charset="0"/>
                      </a:endParaRPr>
                    </a:p>
                  </a:txBody>
                  <a:tcPr marT="45728" marB="45728" horzOverflow="overflow"/>
                </a:tc>
                <a:extLst>
                  <a:ext uri="{0D108BD9-81ED-4DB2-BD59-A6C34878D82A}">
                    <a16:rowId xmlns:a16="http://schemas.microsoft.com/office/drawing/2014/main" val="10007"/>
                  </a:ext>
                </a:extLst>
              </a:tr>
              <a:tr h="426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dirty="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dirty="0">
                          <a:ln>
                            <a:noFill/>
                          </a:ln>
                          <a:effectLst/>
                        </a:rPr>
                        <a:t>□ No</a:t>
                      </a:r>
                      <a:endParaRPr kumimoji="0" lang="en-US" sz="1000" b="0" i="1" u="none" strike="noStrike" cap="none" normalizeH="0" baseline="0" dirty="0">
                        <a:ln>
                          <a:noFill/>
                        </a:ln>
                        <a:solidFill>
                          <a:schemeClr val="tx1"/>
                        </a:solidFill>
                        <a:effectLst/>
                        <a:latin typeface="Arial" charset="0"/>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dirty="0">
                          <a:ln>
                            <a:noFill/>
                          </a:ln>
                          <a:effectLst/>
                        </a:rPr>
                        <a:t>Can you audit their records? Obtain periodic reports? Custom reports?</a:t>
                      </a:r>
                      <a:endParaRPr kumimoji="0" lang="en-US" sz="1000" b="0" i="0" u="none" strike="noStrike" cap="none" normalizeH="0" baseline="0" dirty="0">
                        <a:ln>
                          <a:noFill/>
                        </a:ln>
                        <a:solidFill>
                          <a:schemeClr val="tx1"/>
                        </a:solidFill>
                        <a:effectLst/>
                        <a:latin typeface="Arial" charset="0"/>
                      </a:endParaRPr>
                    </a:p>
                  </a:txBody>
                  <a:tcPr marT="45728" marB="45728" horzOverflow="overflow"/>
                </a:tc>
                <a:extLst>
                  <a:ext uri="{0D108BD9-81ED-4DB2-BD59-A6C34878D82A}">
                    <a16:rowId xmlns:a16="http://schemas.microsoft.com/office/drawing/2014/main" val="10008"/>
                  </a:ext>
                </a:extLst>
              </a:tr>
            </a:tbl>
          </a:graphicData>
        </a:graphic>
      </p:graphicFrame>
      <p:sp>
        <p:nvSpPr>
          <p:cNvPr id="3" name="Slide Number Placeholder 2">
            <a:extLst>
              <a:ext uri="{FF2B5EF4-FFF2-40B4-BE49-F238E27FC236}">
                <a16:creationId xmlns:a16="http://schemas.microsoft.com/office/drawing/2014/main" id="{081F2F19-B866-41A9-BA0F-3742806060D5}"/>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1B80B1A-7432-4B1B-9A5D-5420F4C2E683}" type="slidenum">
              <a:rPr lang="en-US" altLang="en-US" sz="1200">
                <a:solidFill>
                  <a:srgbClr val="3F3F3F"/>
                </a:solidFill>
              </a:rPr>
              <a:pPr eaLnBrk="1" hangingPunct="1"/>
              <a:t>131</a:t>
            </a:fld>
            <a:endParaRPr lang="en-US" altLang="en-US" sz="1200">
              <a:solidFill>
                <a:srgbClr val="3F3F3F"/>
              </a:solidFill>
            </a:endParaRPr>
          </a:p>
        </p:txBody>
      </p:sp>
    </p:spTree>
    <p:custDataLst>
      <p:tags r:id="rId1"/>
    </p:custDataLst>
    <p:extLst>
      <p:ext uri="{BB962C8B-B14F-4D97-AF65-F5344CB8AC3E}">
        <p14:creationId xmlns:p14="http://schemas.microsoft.com/office/powerpoint/2010/main" val="156340592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2">
            <a:extLst>
              <a:ext uri="{FF2B5EF4-FFF2-40B4-BE49-F238E27FC236}">
                <a16:creationId xmlns:a16="http://schemas.microsoft.com/office/drawing/2014/main" id="{9D93F273-C379-4AAE-A38A-FFB4E8FE28A9}"/>
              </a:ext>
            </a:extLst>
          </p:cNvPr>
          <p:cNvSpPr>
            <a:spLocks noGrp="1" noChangeArrowheads="1"/>
          </p:cNvSpPr>
          <p:nvPr>
            <p:ph type="title"/>
          </p:nvPr>
        </p:nvSpPr>
        <p:spPr/>
        <p:txBody>
          <a:bodyPr/>
          <a:lstStyle/>
          <a:p>
            <a:pPr>
              <a:defRPr/>
            </a:pPr>
            <a:r>
              <a:rPr lang="en-US" dirty="0">
                <a:solidFill>
                  <a:schemeClr val="tx1"/>
                </a:solidFill>
              </a:rPr>
              <a:t>CHECKLIST -Contract Management</a:t>
            </a:r>
          </a:p>
        </p:txBody>
      </p:sp>
      <p:graphicFrame>
        <p:nvGraphicFramePr>
          <p:cNvPr id="214019" name="Group 3">
            <a:extLst>
              <a:ext uri="{FF2B5EF4-FFF2-40B4-BE49-F238E27FC236}">
                <a16:creationId xmlns:a16="http://schemas.microsoft.com/office/drawing/2014/main" id="{23502A0C-1FED-434E-95DF-FEDDECECD78B}"/>
              </a:ext>
            </a:extLst>
          </p:cNvPr>
          <p:cNvGraphicFramePr>
            <a:graphicFrameLocks noGrp="1"/>
          </p:cNvGraphicFramePr>
          <p:nvPr>
            <p:ph idx="1"/>
          </p:nvPr>
        </p:nvGraphicFramePr>
        <p:xfrm>
          <a:off x="1981200" y="1774826"/>
          <a:ext cx="8229600" cy="3825877"/>
        </p:xfrm>
        <a:graphic>
          <a:graphicData uri="http://schemas.openxmlformats.org/drawingml/2006/table">
            <a:tbl>
              <a:tblPr>
                <a:tableStyleId>{5DA37D80-6434-44D0-A028-1B22A696006F}</a:tableStyleId>
              </a:tblPr>
              <a:tblGrid>
                <a:gridCol w="990600">
                  <a:extLst>
                    <a:ext uri="{9D8B030D-6E8A-4147-A177-3AD203B41FA5}">
                      <a16:colId xmlns:a16="http://schemas.microsoft.com/office/drawing/2014/main" val="20000"/>
                    </a:ext>
                  </a:extLst>
                </a:gridCol>
                <a:gridCol w="7239000">
                  <a:extLst>
                    <a:ext uri="{9D8B030D-6E8A-4147-A177-3AD203B41FA5}">
                      <a16:colId xmlns:a16="http://schemas.microsoft.com/office/drawing/2014/main" val="20001"/>
                    </a:ext>
                  </a:extLst>
                </a:gridCol>
              </a:tblGrid>
              <a:tr h="41917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Dispute Resolution</a:t>
                      </a:r>
                      <a:endParaRPr kumimoji="0" lang="en-US" sz="2000" b="0" i="0" u="none" strike="noStrike" cap="none" normalizeH="0" baseline="0" dirty="0">
                        <a:ln>
                          <a:noFill/>
                        </a:ln>
                        <a:solidFill>
                          <a:schemeClr val="tx1"/>
                        </a:solidFill>
                        <a:effectLst/>
                        <a:latin typeface="Arial" charset="0"/>
                      </a:endParaRPr>
                    </a:p>
                  </a:txBody>
                  <a:tcPr marT="45728" marB="45728" horzOverflow="overflow"/>
                </a:tc>
                <a:tc hMerge="1">
                  <a:txBody>
                    <a:bodyPr/>
                    <a:lstStyle/>
                    <a:p>
                      <a:endParaRPr lang="en-US"/>
                    </a:p>
                  </a:txBody>
                  <a:tcPr/>
                </a:tc>
                <a:extLst>
                  <a:ext uri="{0D108BD9-81ED-4DB2-BD59-A6C34878D82A}">
                    <a16:rowId xmlns:a16="http://schemas.microsoft.com/office/drawing/2014/main" val="10000"/>
                  </a:ext>
                </a:extLst>
              </a:tr>
              <a:tr h="426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Binding Arbitration</a:t>
                      </a:r>
                      <a:endParaRPr kumimoji="0" lang="en-US" sz="1000" b="0" i="0" u="none" strike="noStrike" cap="none" normalizeH="0" baseline="0">
                        <a:ln>
                          <a:noFill/>
                        </a:ln>
                        <a:solidFill>
                          <a:schemeClr val="tx1"/>
                        </a:solidFill>
                        <a:effectLst/>
                        <a:latin typeface="Arial" charset="0"/>
                      </a:endParaRPr>
                    </a:p>
                  </a:txBody>
                  <a:tcPr marT="45728" marB="45728" horzOverflow="overflow"/>
                </a:tc>
                <a:extLst>
                  <a:ext uri="{0D108BD9-81ED-4DB2-BD59-A6C34878D82A}">
                    <a16:rowId xmlns:a16="http://schemas.microsoft.com/office/drawing/2014/main" val="10001"/>
                  </a:ext>
                </a:extLst>
              </a:tr>
              <a:tr h="426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Mediation or Meet and Confer</a:t>
                      </a:r>
                      <a:endParaRPr kumimoji="0" lang="en-US" sz="1000" b="0" i="1" u="none" strike="noStrike" cap="none" normalizeH="0" baseline="0">
                        <a:ln>
                          <a:noFill/>
                        </a:ln>
                        <a:solidFill>
                          <a:schemeClr val="tx1"/>
                        </a:solidFill>
                        <a:effectLst/>
                        <a:latin typeface="Arial" charset="0"/>
                      </a:endParaRPr>
                    </a:p>
                  </a:txBody>
                  <a:tcPr marT="45728" marB="45728" horzOverflow="overflow"/>
                </a:tc>
                <a:extLst>
                  <a:ext uri="{0D108BD9-81ED-4DB2-BD59-A6C34878D82A}">
                    <a16:rowId xmlns:a16="http://schemas.microsoft.com/office/drawing/2014/main" val="10002"/>
                  </a:ext>
                </a:extLst>
              </a:tr>
              <a:tr h="426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Exhaust All Administrative Remedy?</a:t>
                      </a:r>
                      <a:endParaRPr kumimoji="0" lang="en-US" sz="1000" b="0" i="0" u="none" strike="noStrike" cap="none" normalizeH="0" baseline="0">
                        <a:ln>
                          <a:noFill/>
                        </a:ln>
                        <a:solidFill>
                          <a:schemeClr val="tx1"/>
                        </a:solidFill>
                        <a:effectLst/>
                        <a:latin typeface="Arial" charset="0"/>
                      </a:endParaRPr>
                    </a:p>
                  </a:txBody>
                  <a:tcPr marT="45728" marB="45728" horzOverflow="overflow"/>
                </a:tc>
                <a:extLst>
                  <a:ext uri="{0D108BD9-81ED-4DB2-BD59-A6C34878D82A}">
                    <a16:rowId xmlns:a16="http://schemas.microsoft.com/office/drawing/2014/main" val="10003"/>
                  </a:ext>
                </a:extLst>
              </a:tr>
              <a:tr h="426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Litigation Permitted</a:t>
                      </a:r>
                      <a:endParaRPr kumimoji="0" lang="en-US" sz="1000" b="0" i="0" u="none" strike="noStrike" cap="none" normalizeH="0" baseline="0">
                        <a:ln>
                          <a:noFill/>
                        </a:ln>
                        <a:solidFill>
                          <a:schemeClr val="tx1"/>
                        </a:solidFill>
                        <a:effectLst/>
                        <a:latin typeface="Arial" charset="0"/>
                      </a:endParaRPr>
                    </a:p>
                  </a:txBody>
                  <a:tcPr marT="45728" marB="45728" horzOverflow="overflow"/>
                </a:tc>
                <a:extLst>
                  <a:ext uri="{0D108BD9-81ED-4DB2-BD59-A6C34878D82A}">
                    <a16:rowId xmlns:a16="http://schemas.microsoft.com/office/drawing/2014/main" val="10004"/>
                  </a:ext>
                </a:extLst>
              </a:tr>
              <a:tr h="41917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a:ln>
                            <a:noFill/>
                          </a:ln>
                          <a:effectLst/>
                        </a:rPr>
                        <a:t>Key Definitions</a:t>
                      </a:r>
                      <a:endParaRPr kumimoji="0" lang="en-US" sz="2000" b="0" i="0" u="none" strike="noStrike" cap="none" normalizeH="0" baseline="0">
                        <a:ln>
                          <a:noFill/>
                        </a:ln>
                        <a:solidFill>
                          <a:schemeClr val="tx1"/>
                        </a:solidFill>
                        <a:effectLst/>
                        <a:latin typeface="Arial" charset="0"/>
                      </a:endParaRPr>
                    </a:p>
                  </a:txBody>
                  <a:tcPr marT="45728" marB="45728" horzOverflow="overflow"/>
                </a:tc>
                <a:tc hMerge="1">
                  <a:txBody>
                    <a:bodyPr/>
                    <a:lstStyle/>
                    <a:p>
                      <a:endParaRPr lang="en-US"/>
                    </a:p>
                  </a:txBody>
                  <a:tcPr/>
                </a:tc>
                <a:extLst>
                  <a:ext uri="{0D108BD9-81ED-4DB2-BD59-A6C34878D82A}">
                    <a16:rowId xmlns:a16="http://schemas.microsoft.com/office/drawing/2014/main" val="10005"/>
                  </a:ext>
                </a:extLst>
              </a:tr>
              <a:tr h="426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Clean claim defined within the contract?</a:t>
                      </a:r>
                      <a:endParaRPr kumimoji="0" lang="en-US" sz="1000" b="0" i="0" u="none" strike="noStrike" cap="none" normalizeH="0" baseline="0">
                        <a:ln>
                          <a:noFill/>
                        </a:ln>
                        <a:solidFill>
                          <a:schemeClr val="tx1"/>
                        </a:solidFill>
                        <a:effectLst/>
                        <a:latin typeface="Arial" charset="0"/>
                      </a:endParaRPr>
                    </a:p>
                  </a:txBody>
                  <a:tcPr marT="45728" marB="45728" horzOverflow="overflow"/>
                </a:tc>
                <a:extLst>
                  <a:ext uri="{0D108BD9-81ED-4DB2-BD59-A6C34878D82A}">
                    <a16:rowId xmlns:a16="http://schemas.microsoft.com/office/drawing/2014/main" val="10006"/>
                  </a:ext>
                </a:extLst>
              </a:tr>
              <a:tr h="426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Average Wholesale Price with appropriate details?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Average Selling Price with appropriate details?</a:t>
                      </a:r>
                      <a:endParaRPr kumimoji="0" lang="en-US" sz="1000" b="0" i="0" u="none" strike="noStrike" cap="none" normalizeH="0" baseline="0">
                        <a:ln>
                          <a:noFill/>
                        </a:ln>
                        <a:solidFill>
                          <a:schemeClr val="tx1"/>
                        </a:solidFill>
                        <a:effectLst/>
                        <a:latin typeface="Arial" charset="0"/>
                      </a:endParaRPr>
                    </a:p>
                  </a:txBody>
                  <a:tcPr marT="45728" marB="45728" horzOverflow="overflow"/>
                </a:tc>
                <a:extLst>
                  <a:ext uri="{0D108BD9-81ED-4DB2-BD59-A6C34878D82A}">
                    <a16:rowId xmlns:a16="http://schemas.microsoft.com/office/drawing/2014/main" val="10007"/>
                  </a:ext>
                </a:extLst>
              </a:tr>
              <a:tr h="426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dirty="0">
                          <a:ln>
                            <a:noFill/>
                          </a:ln>
                          <a:effectLst/>
                        </a:rPr>
                        <a:t>Usual and Customary charge</a:t>
                      </a:r>
                      <a:endParaRPr kumimoji="0" lang="en-US" sz="1000" b="0" i="0" u="none" strike="noStrike" cap="none" normalizeH="0" baseline="0" dirty="0">
                        <a:ln>
                          <a:noFill/>
                        </a:ln>
                        <a:solidFill>
                          <a:schemeClr val="tx1"/>
                        </a:solidFill>
                        <a:effectLst/>
                        <a:latin typeface="Arial" charset="0"/>
                      </a:endParaRPr>
                    </a:p>
                  </a:txBody>
                  <a:tcPr marT="45728" marB="45728" horzOverflow="overflow"/>
                </a:tc>
                <a:extLst>
                  <a:ext uri="{0D108BD9-81ED-4DB2-BD59-A6C34878D82A}">
                    <a16:rowId xmlns:a16="http://schemas.microsoft.com/office/drawing/2014/main" val="10008"/>
                  </a:ext>
                </a:extLst>
              </a:tr>
            </a:tbl>
          </a:graphicData>
        </a:graphic>
      </p:graphicFrame>
      <p:sp>
        <p:nvSpPr>
          <p:cNvPr id="3" name="Slide Number Placeholder 2">
            <a:extLst>
              <a:ext uri="{FF2B5EF4-FFF2-40B4-BE49-F238E27FC236}">
                <a16:creationId xmlns:a16="http://schemas.microsoft.com/office/drawing/2014/main" id="{91032D64-7BD2-4927-AE3C-D6AB6D177868}"/>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156938B-2AA6-4588-8B2A-8E794EEC2BFE}" type="slidenum">
              <a:rPr lang="en-US" altLang="en-US" sz="1200">
                <a:solidFill>
                  <a:srgbClr val="3F3F3F"/>
                </a:solidFill>
              </a:rPr>
              <a:pPr eaLnBrk="1" hangingPunct="1"/>
              <a:t>132</a:t>
            </a:fld>
            <a:endParaRPr lang="en-US" altLang="en-US" sz="1200">
              <a:solidFill>
                <a:srgbClr val="3F3F3F"/>
              </a:solidFill>
            </a:endParaRPr>
          </a:p>
        </p:txBody>
      </p:sp>
    </p:spTree>
    <p:custDataLst>
      <p:tags r:id="rId1"/>
    </p:custDataLst>
    <p:extLst>
      <p:ext uri="{BB962C8B-B14F-4D97-AF65-F5344CB8AC3E}">
        <p14:creationId xmlns:p14="http://schemas.microsoft.com/office/powerpoint/2010/main" val="286347633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2">
            <a:extLst>
              <a:ext uri="{FF2B5EF4-FFF2-40B4-BE49-F238E27FC236}">
                <a16:creationId xmlns:a16="http://schemas.microsoft.com/office/drawing/2014/main" id="{8D494A68-AE86-4A3F-AA30-DA16836B5244}"/>
              </a:ext>
            </a:extLst>
          </p:cNvPr>
          <p:cNvSpPr>
            <a:spLocks noGrp="1" noChangeArrowheads="1"/>
          </p:cNvSpPr>
          <p:nvPr>
            <p:ph type="title"/>
          </p:nvPr>
        </p:nvSpPr>
        <p:spPr/>
        <p:txBody>
          <a:bodyPr/>
          <a:lstStyle/>
          <a:p>
            <a:pPr>
              <a:defRPr/>
            </a:pPr>
            <a:r>
              <a:rPr lang="en-US" dirty="0">
                <a:solidFill>
                  <a:schemeClr val="tx1"/>
                </a:solidFill>
              </a:rPr>
              <a:t>CHECKLIST - Day-to-Day Operations</a:t>
            </a:r>
          </a:p>
        </p:txBody>
      </p:sp>
      <p:graphicFrame>
        <p:nvGraphicFramePr>
          <p:cNvPr id="216067" name="Group 3">
            <a:extLst>
              <a:ext uri="{FF2B5EF4-FFF2-40B4-BE49-F238E27FC236}">
                <a16:creationId xmlns:a16="http://schemas.microsoft.com/office/drawing/2014/main" id="{0AED5CA9-B3E0-4966-AEB5-4883AAF23246}"/>
              </a:ext>
            </a:extLst>
          </p:cNvPr>
          <p:cNvGraphicFramePr>
            <a:graphicFrameLocks noGrp="1"/>
          </p:cNvGraphicFramePr>
          <p:nvPr>
            <p:ph idx="1"/>
            <p:extLst>
              <p:ext uri="{D42A27DB-BD31-4B8C-83A1-F6EECF244321}">
                <p14:modId xmlns:p14="http://schemas.microsoft.com/office/powerpoint/2010/main" val="2145850316"/>
              </p:ext>
            </p:extLst>
          </p:nvPr>
        </p:nvGraphicFramePr>
        <p:xfrm>
          <a:off x="1689768" y="1962386"/>
          <a:ext cx="8229600" cy="3825877"/>
        </p:xfrm>
        <a:graphic>
          <a:graphicData uri="http://schemas.openxmlformats.org/drawingml/2006/table">
            <a:tbl>
              <a:tblPr>
                <a:tableStyleId>{5DA37D80-6434-44D0-A028-1B22A696006F}</a:tableStyleId>
              </a:tblPr>
              <a:tblGrid>
                <a:gridCol w="990600">
                  <a:extLst>
                    <a:ext uri="{9D8B030D-6E8A-4147-A177-3AD203B41FA5}">
                      <a16:colId xmlns:a16="http://schemas.microsoft.com/office/drawing/2014/main" val="20000"/>
                    </a:ext>
                  </a:extLst>
                </a:gridCol>
                <a:gridCol w="7239000">
                  <a:extLst>
                    <a:ext uri="{9D8B030D-6E8A-4147-A177-3AD203B41FA5}">
                      <a16:colId xmlns:a16="http://schemas.microsoft.com/office/drawing/2014/main" val="20001"/>
                    </a:ext>
                  </a:extLst>
                </a:gridCol>
              </a:tblGrid>
              <a:tr h="41917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New Procedures  / New Clinical Approach</a:t>
                      </a:r>
                      <a:endParaRPr kumimoji="0" lang="en-US" sz="2000" b="0" i="0" u="none" strike="noStrike" cap="none" normalizeH="0" baseline="0" dirty="0">
                        <a:ln>
                          <a:noFill/>
                        </a:ln>
                        <a:solidFill>
                          <a:schemeClr val="tx1"/>
                        </a:solidFill>
                        <a:effectLst/>
                        <a:latin typeface="Arial" charset="0"/>
                      </a:endParaRPr>
                    </a:p>
                  </a:txBody>
                  <a:tcPr marT="45728" marB="45728" horzOverflow="overflow"/>
                </a:tc>
                <a:tc hMerge="1">
                  <a:txBody>
                    <a:bodyPr/>
                    <a:lstStyle/>
                    <a:p>
                      <a:endParaRPr lang="en-US"/>
                    </a:p>
                  </a:txBody>
                  <a:tcPr/>
                </a:tc>
                <a:extLst>
                  <a:ext uri="{0D108BD9-81ED-4DB2-BD59-A6C34878D82A}">
                    <a16:rowId xmlns:a16="http://schemas.microsoft.com/office/drawing/2014/main" val="10000"/>
                  </a:ext>
                </a:extLst>
              </a:tr>
              <a:tr h="426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Advance notice required in order to bill?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______ days</a:t>
                      </a:r>
                      <a:endParaRPr kumimoji="0" lang="en-US" sz="1000" b="0" i="0" u="none" strike="noStrike" cap="none" normalizeH="0" baseline="0">
                        <a:ln>
                          <a:noFill/>
                        </a:ln>
                        <a:solidFill>
                          <a:schemeClr val="tx1"/>
                        </a:solidFill>
                        <a:effectLst/>
                        <a:latin typeface="Arial" charset="0"/>
                      </a:endParaRPr>
                    </a:p>
                  </a:txBody>
                  <a:tcPr marT="45728" marB="45728" horzOverflow="overflow"/>
                </a:tc>
                <a:extLst>
                  <a:ext uri="{0D108BD9-81ED-4DB2-BD59-A6C34878D82A}">
                    <a16:rowId xmlns:a16="http://schemas.microsoft.com/office/drawing/2014/main" val="10001"/>
                  </a:ext>
                </a:extLst>
              </a:tr>
              <a:tr h="426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Time limit for them to respond to new pricing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______ days</a:t>
                      </a:r>
                      <a:endParaRPr kumimoji="0" lang="en-US" sz="1000" b="0" i="1" u="none" strike="noStrike" cap="none" normalizeH="0" baseline="0">
                        <a:ln>
                          <a:noFill/>
                        </a:ln>
                        <a:solidFill>
                          <a:schemeClr val="tx1"/>
                        </a:solidFill>
                        <a:effectLst/>
                        <a:latin typeface="Arial" charset="0"/>
                      </a:endParaRPr>
                    </a:p>
                  </a:txBody>
                  <a:tcPr marT="45728" marB="45728" horzOverflow="overflow"/>
                </a:tc>
                <a:extLst>
                  <a:ext uri="{0D108BD9-81ED-4DB2-BD59-A6C34878D82A}">
                    <a16:rowId xmlns:a16="http://schemas.microsoft.com/office/drawing/2014/main" val="10002"/>
                  </a:ext>
                </a:extLst>
              </a:tr>
              <a:tr h="426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Contract addresses dispute resolution procedure for terms related to price or value?</a:t>
                      </a:r>
                      <a:endParaRPr kumimoji="0" lang="en-US" sz="1000" b="0" i="0" u="none" strike="noStrike" cap="none" normalizeH="0" baseline="0">
                        <a:ln>
                          <a:noFill/>
                        </a:ln>
                        <a:solidFill>
                          <a:schemeClr val="tx1"/>
                        </a:solidFill>
                        <a:effectLst/>
                        <a:latin typeface="Arial" charset="0"/>
                      </a:endParaRPr>
                    </a:p>
                  </a:txBody>
                  <a:tcPr marT="45728" marB="45728" horzOverflow="overflow"/>
                </a:tc>
                <a:extLst>
                  <a:ext uri="{0D108BD9-81ED-4DB2-BD59-A6C34878D82A}">
                    <a16:rowId xmlns:a16="http://schemas.microsoft.com/office/drawing/2014/main" val="10003"/>
                  </a:ext>
                </a:extLst>
              </a:tr>
              <a:tr h="426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Medical director available and accessible to discuss treatment protocols?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Medical director licensed in your state? □Yes □No;  Specialty: ____________________________</a:t>
                      </a:r>
                      <a:endParaRPr kumimoji="0" lang="en-US" sz="1000" b="0" i="1" u="none" strike="noStrike" cap="none" normalizeH="0" baseline="0">
                        <a:ln>
                          <a:noFill/>
                        </a:ln>
                        <a:solidFill>
                          <a:schemeClr val="tx1"/>
                        </a:solidFill>
                        <a:effectLst/>
                        <a:latin typeface="Arial" charset="0"/>
                      </a:endParaRPr>
                    </a:p>
                  </a:txBody>
                  <a:tcPr marT="45728" marB="45728" horzOverflow="overflow"/>
                </a:tc>
                <a:extLst>
                  <a:ext uri="{0D108BD9-81ED-4DB2-BD59-A6C34878D82A}">
                    <a16:rowId xmlns:a16="http://schemas.microsoft.com/office/drawing/2014/main" val="10004"/>
                  </a:ext>
                </a:extLst>
              </a:tr>
              <a:tr h="41917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Dealing with Bad Actors</a:t>
                      </a:r>
                      <a:endParaRPr kumimoji="0" lang="en-US" sz="2000" b="0" i="0" u="none" strike="noStrike" cap="none" normalizeH="0" baseline="0" dirty="0">
                        <a:ln>
                          <a:noFill/>
                        </a:ln>
                        <a:solidFill>
                          <a:schemeClr val="tx1"/>
                        </a:solidFill>
                        <a:effectLst/>
                        <a:latin typeface="Arial" charset="0"/>
                      </a:endParaRPr>
                    </a:p>
                  </a:txBody>
                  <a:tcPr marT="45728" marB="45728" horzOverflow="overflow"/>
                </a:tc>
                <a:tc hMerge="1">
                  <a:txBody>
                    <a:bodyPr/>
                    <a:lstStyle/>
                    <a:p>
                      <a:endParaRPr lang="en-US"/>
                    </a:p>
                  </a:txBody>
                  <a:tcPr/>
                </a:tc>
                <a:extLst>
                  <a:ext uri="{0D108BD9-81ED-4DB2-BD59-A6C34878D82A}">
                    <a16:rowId xmlns:a16="http://schemas.microsoft.com/office/drawing/2014/main" val="10005"/>
                  </a:ext>
                </a:extLst>
              </a:tr>
              <a:tr h="426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Can you terminate individual payers?</a:t>
                      </a:r>
                      <a:endParaRPr kumimoji="0" lang="en-US" sz="1000" b="0" i="0" u="none" strike="noStrike" cap="none" normalizeH="0" baseline="0">
                        <a:ln>
                          <a:noFill/>
                        </a:ln>
                        <a:solidFill>
                          <a:schemeClr val="tx1"/>
                        </a:solidFill>
                        <a:effectLst/>
                        <a:latin typeface="Arial" charset="0"/>
                      </a:endParaRPr>
                    </a:p>
                  </a:txBody>
                  <a:tcPr marT="45728" marB="45728" horzOverflow="overflow"/>
                </a:tc>
                <a:extLst>
                  <a:ext uri="{0D108BD9-81ED-4DB2-BD59-A6C34878D82A}">
                    <a16:rowId xmlns:a16="http://schemas.microsoft.com/office/drawing/2014/main" val="10006"/>
                  </a:ext>
                </a:extLst>
              </a:tr>
              <a:tr h="426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dirty="0">
                          <a:ln>
                            <a:noFill/>
                          </a:ln>
                          <a:effectLst/>
                        </a:rPr>
                        <a:t>Can you place habitually bad actors on probation?</a:t>
                      </a:r>
                      <a:endParaRPr kumimoji="0" lang="en-US" sz="1000" b="0" i="0" u="none" strike="noStrike" cap="none" normalizeH="0" baseline="0" dirty="0">
                        <a:ln>
                          <a:noFill/>
                        </a:ln>
                        <a:solidFill>
                          <a:schemeClr val="tx1"/>
                        </a:solidFill>
                        <a:effectLst/>
                        <a:latin typeface="Arial" charset="0"/>
                      </a:endParaRPr>
                    </a:p>
                  </a:txBody>
                  <a:tcPr marT="45728" marB="45728" horzOverflow="overflow"/>
                </a:tc>
                <a:extLst>
                  <a:ext uri="{0D108BD9-81ED-4DB2-BD59-A6C34878D82A}">
                    <a16:rowId xmlns:a16="http://schemas.microsoft.com/office/drawing/2014/main" val="10007"/>
                  </a:ext>
                </a:extLst>
              </a:tr>
              <a:tr h="426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a:ln>
                            <a:noFill/>
                          </a:ln>
                          <a:effectLst/>
                        </a:rPr>
                        <a:t>□ No</a:t>
                      </a:r>
                      <a:endParaRPr kumimoji="0" lang="en-US" sz="1000" b="0" i="1" u="none" strike="noStrike" cap="none" normalizeH="0" baseline="0">
                        <a:ln>
                          <a:noFill/>
                        </a:ln>
                        <a:solidFill>
                          <a:schemeClr val="tx1"/>
                        </a:solidFill>
                        <a:effectLst/>
                        <a:latin typeface="Arial" charset="0"/>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u="none" strike="noStrike" cap="none" normalizeH="0" baseline="0" dirty="0">
                          <a:ln>
                            <a:noFill/>
                          </a:ln>
                          <a:effectLst/>
                        </a:rPr>
                        <a:t>Will contracting plan require corrective action of network access payers?</a:t>
                      </a:r>
                      <a:endParaRPr kumimoji="0" lang="en-US" sz="1000" b="0" i="0" u="none" strike="noStrike" cap="none" normalizeH="0" baseline="0" dirty="0">
                        <a:ln>
                          <a:noFill/>
                        </a:ln>
                        <a:solidFill>
                          <a:schemeClr val="tx1"/>
                        </a:solidFill>
                        <a:effectLst/>
                        <a:latin typeface="Arial" charset="0"/>
                      </a:endParaRPr>
                    </a:p>
                  </a:txBody>
                  <a:tcPr marT="45728" marB="45728" horzOverflow="overflow"/>
                </a:tc>
                <a:extLst>
                  <a:ext uri="{0D108BD9-81ED-4DB2-BD59-A6C34878D82A}">
                    <a16:rowId xmlns:a16="http://schemas.microsoft.com/office/drawing/2014/main" val="10008"/>
                  </a:ext>
                </a:extLst>
              </a:tr>
            </a:tbl>
          </a:graphicData>
        </a:graphic>
      </p:graphicFrame>
      <p:sp>
        <p:nvSpPr>
          <p:cNvPr id="3" name="Slide Number Placeholder 2">
            <a:extLst>
              <a:ext uri="{FF2B5EF4-FFF2-40B4-BE49-F238E27FC236}">
                <a16:creationId xmlns:a16="http://schemas.microsoft.com/office/drawing/2014/main" id="{570C7DD6-0D53-46A5-91D3-2944FAF62442}"/>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214979E-5196-4F5A-ADCD-9D5E6E38CFEB}" type="slidenum">
              <a:rPr lang="en-US" altLang="en-US" sz="1200">
                <a:solidFill>
                  <a:srgbClr val="3F3F3F"/>
                </a:solidFill>
              </a:rPr>
              <a:pPr eaLnBrk="1" hangingPunct="1"/>
              <a:t>133</a:t>
            </a:fld>
            <a:endParaRPr lang="en-US" altLang="en-US" sz="1200">
              <a:solidFill>
                <a:srgbClr val="3F3F3F"/>
              </a:solidFill>
            </a:endParaRPr>
          </a:p>
        </p:txBody>
      </p:sp>
    </p:spTree>
    <p:custDataLst>
      <p:tags r:id="rId1"/>
    </p:custDataLst>
    <p:extLst>
      <p:ext uri="{BB962C8B-B14F-4D97-AF65-F5344CB8AC3E}">
        <p14:creationId xmlns:p14="http://schemas.microsoft.com/office/powerpoint/2010/main" val="126424161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7" name="Straight Connector 1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69451528-0368-45CE-A13E-EDB97BE9583E}"/>
              </a:ext>
            </a:extLst>
          </p:cNvPr>
          <p:cNvSpPr>
            <a:spLocks noGrp="1"/>
          </p:cNvSpPr>
          <p:nvPr>
            <p:ph type="title"/>
          </p:nvPr>
        </p:nvSpPr>
        <p:spPr>
          <a:xfrm>
            <a:off x="5213668" y="2343994"/>
            <a:ext cx="5983605" cy="1450757"/>
          </a:xfrm>
        </p:spPr>
        <p:txBody>
          <a:bodyPr vert="horz" lIns="91440" tIns="45720" rIns="91440" bIns="45720" rtlCol="0" anchor="b">
            <a:normAutofit/>
          </a:bodyPr>
          <a:lstStyle/>
          <a:p>
            <a:r>
              <a:rPr lang="en-US" sz="4800" dirty="0">
                <a:solidFill>
                  <a:schemeClr val="tx1">
                    <a:lumMod val="75000"/>
                    <a:lumOff val="25000"/>
                  </a:schemeClr>
                </a:solidFill>
                <a:latin typeface="+mj-lt"/>
              </a:rPr>
              <a:t>Well?</a:t>
            </a:r>
            <a:br>
              <a:rPr lang="en-US" sz="4800" dirty="0">
                <a:solidFill>
                  <a:schemeClr val="tx1">
                    <a:lumMod val="75000"/>
                    <a:lumOff val="25000"/>
                  </a:schemeClr>
                </a:solidFill>
                <a:latin typeface="+mj-lt"/>
              </a:rPr>
            </a:br>
            <a:r>
              <a:rPr lang="en-US" sz="4800" dirty="0">
                <a:solidFill>
                  <a:schemeClr val="tx1">
                    <a:lumMod val="75000"/>
                    <a:lumOff val="25000"/>
                  </a:schemeClr>
                </a:solidFill>
                <a:latin typeface="+mj-lt"/>
              </a:rPr>
              <a:t>Was it Worth it?</a:t>
            </a:r>
          </a:p>
        </p:txBody>
      </p:sp>
      <p:pic>
        <p:nvPicPr>
          <p:cNvPr id="10" name="Picture Placeholder 9" descr="A group of people posing for the camera&#10;">
            <a:extLst>
              <a:ext uri="{FF2B5EF4-FFF2-40B4-BE49-F238E27FC236}">
                <a16:creationId xmlns:a16="http://schemas.microsoft.com/office/drawing/2014/main" id="{802F584E-7FE7-4EA7-A8B5-FD96F72F295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15729"/>
          <a:stretch/>
        </p:blipFill>
        <p:spPr>
          <a:xfrm>
            <a:off x="20" y="10"/>
            <a:ext cx="4580077" cy="6857990"/>
          </a:xfrm>
          <a:prstGeom prst="rect">
            <a:avLst/>
          </a:prstGeom>
        </p:spPr>
      </p:pic>
      <p:cxnSp>
        <p:nvCxnSpPr>
          <p:cNvPr id="21" name="Straight Connector 2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50060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icture containing indoor. Person is signing document&#10;">
            <a:extLst>
              <a:ext uri="{FF2B5EF4-FFF2-40B4-BE49-F238E27FC236}">
                <a16:creationId xmlns:a16="http://schemas.microsoft.com/office/drawing/2014/main" id="{A7C45DDD-A694-4705-892B-497F786E9683}"/>
              </a:ext>
            </a:extLst>
          </p:cNvPr>
          <p:cNvPicPr>
            <a:picLocks noGrp="1" noChangeAspect="1"/>
          </p:cNvPicPr>
          <p:nvPr>
            <p:ph type="pic" idx="1"/>
          </p:nvPr>
        </p:nvPicPr>
        <p:blipFill>
          <a:blip r:embed="rId3" cstate="print">
            <a:grayscl/>
            <a:extLst>
              <a:ext uri="{28A0092B-C50C-407E-A947-70E740481C1C}">
                <a14:useLocalDpi xmlns:a14="http://schemas.microsoft.com/office/drawing/2010/main" val="0"/>
              </a:ext>
            </a:extLst>
          </a:blip>
          <a:srcRect/>
          <a:stretch>
            <a:fillRect/>
          </a:stretch>
        </p:blipFill>
        <p:spPr/>
      </p:pic>
      <p:sp>
        <p:nvSpPr>
          <p:cNvPr id="7" name="Title 6">
            <a:extLst>
              <a:ext uri="{FF2B5EF4-FFF2-40B4-BE49-F238E27FC236}">
                <a16:creationId xmlns:a16="http://schemas.microsoft.com/office/drawing/2014/main" id="{E444079D-629C-4C44-8DB6-B4B5E7C54015}"/>
              </a:ext>
            </a:extLst>
          </p:cNvPr>
          <p:cNvSpPr>
            <a:spLocks noGrp="1"/>
          </p:cNvSpPr>
          <p:nvPr>
            <p:ph type="title"/>
          </p:nvPr>
        </p:nvSpPr>
        <p:spPr>
          <a:xfrm>
            <a:off x="1039177" y="5324656"/>
            <a:ext cx="10113645" cy="743682"/>
          </a:xfrm>
        </p:spPr>
        <p:txBody>
          <a:bodyPr/>
          <a:lstStyle/>
          <a:p>
            <a:r>
              <a:rPr lang="en-US" dirty="0"/>
              <a:t>Comments and Critiques</a:t>
            </a:r>
            <a:br>
              <a:rPr lang="en-US" dirty="0"/>
            </a:br>
            <a:r>
              <a:rPr lang="en-US" dirty="0"/>
              <a:t>Next Steps?</a:t>
            </a:r>
          </a:p>
        </p:txBody>
      </p:sp>
    </p:spTree>
    <p:extLst>
      <p:ext uri="{BB962C8B-B14F-4D97-AF65-F5344CB8AC3E}">
        <p14:creationId xmlns:p14="http://schemas.microsoft.com/office/powerpoint/2010/main" val="166400858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5365BF64-4B30-4125-9A30-A1B08C80ED7D}"/>
              </a:ext>
            </a:extLst>
          </p:cNvPr>
          <p:cNvSpPr>
            <a:spLocks noGrp="1"/>
          </p:cNvSpPr>
          <p:nvPr>
            <p:ph type="title"/>
          </p:nvPr>
        </p:nvSpPr>
        <p:spPr>
          <a:xfrm>
            <a:off x="1097280" y="758952"/>
            <a:ext cx="10058400" cy="3892168"/>
          </a:xfrm>
        </p:spPr>
        <p:txBody>
          <a:bodyPr vert="horz" lIns="91440" tIns="45720" rIns="91440" bIns="45720" rtlCol="0" anchor="b">
            <a:normAutofit/>
          </a:bodyPr>
          <a:lstStyle/>
          <a:p>
            <a:r>
              <a:rPr lang="en-US" sz="9600" dirty="0">
                <a:solidFill>
                  <a:srgbClr val="FFFFFF"/>
                </a:solidFill>
                <a:latin typeface="+mj-lt"/>
              </a:rPr>
              <a:t>Thank you</a:t>
            </a:r>
          </a:p>
        </p:txBody>
      </p:sp>
      <p:sp>
        <p:nvSpPr>
          <p:cNvPr id="19" name="Rectangle 1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Content Placeholder 7">
            <a:extLst>
              <a:ext uri="{FF2B5EF4-FFF2-40B4-BE49-F238E27FC236}">
                <a16:creationId xmlns:a16="http://schemas.microsoft.com/office/drawing/2014/main" id="{D4305886-8ACA-4ED6-AA5B-215F6D741CF0}"/>
              </a:ext>
            </a:extLst>
          </p:cNvPr>
          <p:cNvSpPr>
            <a:spLocks noGrp="1"/>
          </p:cNvSpPr>
          <p:nvPr>
            <p:ph idx="1"/>
          </p:nvPr>
        </p:nvSpPr>
        <p:spPr>
          <a:xfrm>
            <a:off x="1100051" y="5225240"/>
            <a:ext cx="10058400" cy="1143000"/>
          </a:xfrm>
        </p:spPr>
        <p:txBody>
          <a:bodyPr vert="horz" lIns="91440" tIns="45720" rIns="91440" bIns="45720" rtlCol="0">
            <a:normAutofit fontScale="92500" lnSpcReduction="20000"/>
          </a:bodyPr>
          <a:lstStyle/>
          <a:p>
            <a:pPr marL="0" indent="0">
              <a:buNone/>
            </a:pPr>
            <a:r>
              <a:rPr lang="en-US" sz="2400" cap="all" spc="200" dirty="0">
                <a:solidFill>
                  <a:srgbClr val="FFFFFF"/>
                </a:solidFill>
              </a:rPr>
              <a:t>Questions?</a:t>
            </a:r>
          </a:p>
          <a:p>
            <a:pPr marL="0" indent="0">
              <a:buNone/>
            </a:pPr>
            <a:r>
              <a:rPr lang="en-US" sz="2400" cap="all" spc="200" dirty="0">
                <a:solidFill>
                  <a:srgbClr val="FFFFFF"/>
                </a:solidFill>
              </a:rPr>
              <a:t>Use the LinkedIn Managed Care Contracting Group or ask via email or privately.</a:t>
            </a:r>
          </a:p>
        </p:txBody>
      </p:sp>
    </p:spTree>
    <p:extLst>
      <p:ext uri="{BB962C8B-B14F-4D97-AF65-F5344CB8AC3E}">
        <p14:creationId xmlns:p14="http://schemas.microsoft.com/office/powerpoint/2010/main" val="4127971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bstract of grey curved waves">
            <a:extLst>
              <a:ext uri="{FF2B5EF4-FFF2-40B4-BE49-F238E27FC236}">
                <a16:creationId xmlns:a16="http://schemas.microsoft.com/office/drawing/2014/main" id="{FEE70AF6-C161-BDE1-A922-90E62FDC7848}"/>
              </a:ext>
            </a:extLst>
          </p:cNvPr>
          <p:cNvPicPr>
            <a:picLocks noChangeAspect="1"/>
          </p:cNvPicPr>
          <p:nvPr/>
        </p:nvPicPr>
        <p:blipFill rotWithShape="1">
          <a:blip r:embed="rId2"/>
          <a:srcRect l="16781" r="18103" b="-1"/>
          <a:stretch/>
        </p:blipFill>
        <p:spPr>
          <a:xfrm>
            <a:off x="20" y="10"/>
            <a:ext cx="6311880" cy="6857990"/>
          </a:xfrm>
          <a:prstGeom prst="rect">
            <a:avLst/>
          </a:prstGeom>
          <a:noFill/>
        </p:spPr>
      </p:pic>
      <p:sp>
        <p:nvSpPr>
          <p:cNvPr id="6" name="Title 5">
            <a:extLst>
              <a:ext uri="{FF2B5EF4-FFF2-40B4-BE49-F238E27FC236}">
                <a16:creationId xmlns:a16="http://schemas.microsoft.com/office/drawing/2014/main" id="{CE09A200-4838-4284-BD1E-19701CABB5FE}"/>
              </a:ext>
            </a:extLst>
          </p:cNvPr>
          <p:cNvSpPr>
            <a:spLocks noGrp="1"/>
          </p:cNvSpPr>
          <p:nvPr>
            <p:ph type="ctrTitle"/>
          </p:nvPr>
        </p:nvSpPr>
        <p:spPr>
          <a:xfrm>
            <a:off x="6629400" y="758952"/>
            <a:ext cx="4526280" cy="3227514"/>
          </a:xfrm>
        </p:spPr>
        <p:txBody>
          <a:bodyPr anchor="b">
            <a:normAutofit fontScale="90000"/>
          </a:bodyPr>
          <a:lstStyle/>
          <a:p>
            <a:r>
              <a:rPr lang="en-US" dirty="0"/>
              <a:t>Understanding the Third-Party Payor Landscape</a:t>
            </a:r>
            <a:endParaRPr lang="en-IN" dirty="0"/>
          </a:p>
        </p:txBody>
      </p:sp>
      <p:sp>
        <p:nvSpPr>
          <p:cNvPr id="4" name="Content Placeholder 3">
            <a:extLst>
              <a:ext uri="{FF2B5EF4-FFF2-40B4-BE49-F238E27FC236}">
                <a16:creationId xmlns:a16="http://schemas.microsoft.com/office/drawing/2014/main" id="{E8C7AF5D-E20A-8407-6A5C-6651FDC940B3}"/>
              </a:ext>
            </a:extLst>
          </p:cNvPr>
          <p:cNvSpPr>
            <a:spLocks noGrp="1"/>
          </p:cNvSpPr>
          <p:nvPr>
            <p:ph type="subTitle" idx="1"/>
          </p:nvPr>
        </p:nvSpPr>
        <p:spPr>
          <a:xfrm>
            <a:off x="6632171" y="4508500"/>
            <a:ext cx="4526280" cy="1279652"/>
          </a:xfrm>
        </p:spPr>
        <p:txBody>
          <a:bodyPr>
            <a:normAutofit/>
          </a:bodyPr>
          <a:lstStyle/>
          <a:p>
            <a:r>
              <a:rPr lang="en-US" dirty="0"/>
              <a:t>It’s not just “Managed care” anymore</a:t>
            </a:r>
          </a:p>
        </p:txBody>
      </p:sp>
    </p:spTree>
    <p:extLst>
      <p:ext uri="{BB962C8B-B14F-4D97-AF65-F5344CB8AC3E}">
        <p14:creationId xmlns:p14="http://schemas.microsoft.com/office/powerpoint/2010/main" val="796331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blue and white swirl&#10;&#10;Description automatically generated">
            <a:extLst>
              <a:ext uri="{FF2B5EF4-FFF2-40B4-BE49-F238E27FC236}">
                <a16:creationId xmlns:a16="http://schemas.microsoft.com/office/drawing/2014/main" id="{40D23891-F2FA-95A1-8CA2-AA6AD065F081}"/>
              </a:ext>
            </a:extLst>
          </p:cNvPr>
          <p:cNvPicPr>
            <a:picLocks noChangeAspect="1"/>
          </p:cNvPicPr>
          <p:nvPr/>
        </p:nvPicPr>
        <p:blipFill rotWithShape="1">
          <a:blip r:embed="rId2"/>
          <a:srcRect t="6384" b="31030"/>
          <a:stretch/>
        </p:blipFill>
        <p:spPr>
          <a:xfrm>
            <a:off x="15" y="10"/>
            <a:ext cx="12191985" cy="4578340"/>
          </a:xfrm>
          <a:prstGeom prst="rect">
            <a:avLst/>
          </a:prstGeom>
          <a:noFill/>
        </p:spPr>
      </p:pic>
      <p:sp>
        <p:nvSpPr>
          <p:cNvPr id="4" name="Title 3">
            <a:extLst>
              <a:ext uri="{FF2B5EF4-FFF2-40B4-BE49-F238E27FC236}">
                <a16:creationId xmlns:a16="http://schemas.microsoft.com/office/drawing/2014/main" id="{34E31E32-656C-5498-1F9B-6E9A9335D42F}"/>
              </a:ext>
            </a:extLst>
          </p:cNvPr>
          <p:cNvSpPr>
            <a:spLocks noGrp="1"/>
          </p:cNvSpPr>
          <p:nvPr>
            <p:ph type="title"/>
          </p:nvPr>
        </p:nvSpPr>
        <p:spPr>
          <a:xfrm>
            <a:off x="1097279" y="4799362"/>
            <a:ext cx="10113645" cy="743682"/>
          </a:xfrm>
        </p:spPr>
        <p:txBody>
          <a:bodyPr anchor="b">
            <a:normAutofit/>
          </a:bodyPr>
          <a:lstStyle/>
          <a:p>
            <a:r>
              <a:rPr lang="en-US" dirty="0"/>
              <a:t>Key Concepts</a:t>
            </a:r>
          </a:p>
        </p:txBody>
      </p:sp>
      <p:sp>
        <p:nvSpPr>
          <p:cNvPr id="5" name="Text Placeholder 4">
            <a:extLst>
              <a:ext uri="{FF2B5EF4-FFF2-40B4-BE49-F238E27FC236}">
                <a16:creationId xmlns:a16="http://schemas.microsoft.com/office/drawing/2014/main" id="{E32452B5-55E6-54BC-6D9E-A204E61771D4}"/>
              </a:ext>
            </a:extLst>
          </p:cNvPr>
          <p:cNvSpPr>
            <a:spLocks noGrp="1"/>
          </p:cNvSpPr>
          <p:nvPr>
            <p:ph type="body" sz="half" idx="2"/>
          </p:nvPr>
        </p:nvSpPr>
        <p:spPr>
          <a:xfrm>
            <a:off x="1097279" y="5715000"/>
            <a:ext cx="10113264" cy="609600"/>
          </a:xfrm>
        </p:spPr>
        <p:txBody>
          <a:bodyPr>
            <a:normAutofit/>
          </a:bodyPr>
          <a:lstStyle/>
          <a:p>
            <a:pPr algn="ctr"/>
            <a:r>
              <a:rPr lang="en-US" dirty="0"/>
              <a:t>Contracted Payer Types</a:t>
            </a:r>
          </a:p>
        </p:txBody>
      </p:sp>
    </p:spTree>
    <p:extLst>
      <p:ext uri="{BB962C8B-B14F-4D97-AF65-F5344CB8AC3E}">
        <p14:creationId xmlns:p14="http://schemas.microsoft.com/office/powerpoint/2010/main" val="3078309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824F13-6CB7-AD03-6570-4D846E5EE68B}"/>
              </a:ext>
            </a:extLst>
          </p:cNvPr>
          <p:cNvSpPr>
            <a:spLocks noGrp="1"/>
          </p:cNvSpPr>
          <p:nvPr>
            <p:ph type="title"/>
          </p:nvPr>
        </p:nvSpPr>
        <p:spPr/>
        <p:txBody>
          <a:bodyPr/>
          <a:lstStyle/>
          <a:p>
            <a:r>
              <a:rPr lang="en-US" dirty="0"/>
              <a:t>Payer Types</a:t>
            </a:r>
          </a:p>
        </p:txBody>
      </p:sp>
      <p:sp>
        <p:nvSpPr>
          <p:cNvPr id="6" name="Content Placeholder 5">
            <a:extLst>
              <a:ext uri="{FF2B5EF4-FFF2-40B4-BE49-F238E27FC236}">
                <a16:creationId xmlns:a16="http://schemas.microsoft.com/office/drawing/2014/main" id="{83FCE430-B333-D206-6740-BCD3F24E6078}"/>
              </a:ext>
            </a:extLst>
          </p:cNvPr>
          <p:cNvSpPr>
            <a:spLocks noGrp="1"/>
          </p:cNvSpPr>
          <p:nvPr>
            <p:ph sz="half" idx="1"/>
          </p:nvPr>
        </p:nvSpPr>
        <p:spPr/>
        <p:txBody>
          <a:bodyPr>
            <a:normAutofit lnSpcReduction="10000"/>
          </a:bodyPr>
          <a:lstStyle/>
          <a:p>
            <a:pPr algn="l">
              <a:buFont typeface="Arial" panose="020B0604020202020204" pitchFamily="34" charset="0"/>
              <a:buChar char="•"/>
            </a:pPr>
            <a:r>
              <a:rPr lang="en-US" b="0" i="0" dirty="0">
                <a:solidFill>
                  <a:srgbClr val="374151"/>
                </a:solidFill>
                <a:effectLst/>
                <a:latin typeface="Söhne"/>
              </a:rPr>
              <a:t>Health Plans</a:t>
            </a:r>
          </a:p>
          <a:p>
            <a:pPr lvl="1">
              <a:buFont typeface="Arial" panose="020B0604020202020204" pitchFamily="34" charset="0"/>
              <a:buChar char="•"/>
            </a:pPr>
            <a:r>
              <a:rPr lang="en-US" b="0" i="0" dirty="0">
                <a:solidFill>
                  <a:srgbClr val="374151"/>
                </a:solidFill>
                <a:effectLst/>
                <a:latin typeface="Söhne"/>
              </a:rPr>
              <a:t>Commercial</a:t>
            </a:r>
          </a:p>
          <a:p>
            <a:pPr lvl="1">
              <a:buFont typeface="Arial" panose="020B0604020202020204" pitchFamily="34" charset="0"/>
              <a:buChar char="•"/>
            </a:pPr>
            <a:r>
              <a:rPr lang="en-US" b="0" i="0" dirty="0">
                <a:solidFill>
                  <a:srgbClr val="374151"/>
                </a:solidFill>
                <a:effectLst/>
                <a:latin typeface="Söhne"/>
              </a:rPr>
              <a:t>Government / Medicare Advantage Plans</a:t>
            </a:r>
          </a:p>
          <a:p>
            <a:pPr lvl="1">
              <a:buFont typeface="Arial" panose="020B0604020202020204" pitchFamily="34" charset="0"/>
              <a:buChar char="•"/>
            </a:pPr>
            <a:r>
              <a:rPr lang="en-US" dirty="0">
                <a:solidFill>
                  <a:srgbClr val="374151"/>
                </a:solidFill>
                <a:latin typeface="Söhne"/>
              </a:rPr>
              <a:t>Medicaid / SNPs / Dual Choice</a:t>
            </a:r>
            <a:endParaRPr lang="en-US" b="0" i="0" dirty="0">
              <a:solidFill>
                <a:srgbClr val="374151"/>
              </a:solidFill>
              <a:effectLst/>
              <a:latin typeface="Söhne"/>
            </a:endParaRPr>
          </a:p>
          <a:p>
            <a:pPr lvl="1">
              <a:buFont typeface="Arial" panose="020B0604020202020204" pitchFamily="34" charset="0"/>
              <a:buChar char="•"/>
            </a:pPr>
            <a:r>
              <a:rPr lang="en-US" b="0" i="0" dirty="0">
                <a:solidFill>
                  <a:srgbClr val="374151"/>
                </a:solidFill>
                <a:effectLst/>
                <a:latin typeface="Söhne"/>
              </a:rPr>
              <a:t>Veteran’s Administration / </a:t>
            </a:r>
            <a:r>
              <a:rPr lang="en-US" b="0" i="0" dirty="0" err="1">
                <a:solidFill>
                  <a:srgbClr val="374151"/>
                </a:solidFill>
                <a:effectLst/>
                <a:latin typeface="Söhne"/>
              </a:rPr>
              <a:t>TriCare</a:t>
            </a:r>
            <a:endParaRPr lang="en-US" b="0" i="0" dirty="0">
              <a:solidFill>
                <a:srgbClr val="374151"/>
              </a:solidFill>
              <a:effectLst/>
              <a:latin typeface="Söhne"/>
            </a:endParaRPr>
          </a:p>
          <a:p>
            <a:pPr>
              <a:buFont typeface="Arial" panose="020B0604020202020204" pitchFamily="34" charset="0"/>
              <a:buChar char="•"/>
            </a:pPr>
            <a:r>
              <a:rPr lang="en-US" b="0" i="0" dirty="0">
                <a:solidFill>
                  <a:srgbClr val="374151"/>
                </a:solidFill>
                <a:effectLst/>
                <a:latin typeface="Söhne"/>
              </a:rPr>
              <a:t>PPOs and EPOs</a:t>
            </a:r>
          </a:p>
          <a:p>
            <a:pPr algn="l">
              <a:buFont typeface="Arial" panose="020B0604020202020204" pitchFamily="34" charset="0"/>
              <a:buChar char="•"/>
            </a:pPr>
            <a:r>
              <a:rPr lang="en-US" dirty="0">
                <a:solidFill>
                  <a:srgbClr val="374151"/>
                </a:solidFill>
                <a:latin typeface="Söhne"/>
              </a:rPr>
              <a:t>TPAs</a:t>
            </a:r>
          </a:p>
          <a:p>
            <a:pPr algn="l">
              <a:buFont typeface="Arial" panose="020B0604020202020204" pitchFamily="34" charset="0"/>
              <a:buChar char="•"/>
            </a:pPr>
            <a:r>
              <a:rPr lang="en-US" b="0" i="0" dirty="0">
                <a:solidFill>
                  <a:srgbClr val="374151"/>
                </a:solidFill>
                <a:effectLst/>
                <a:latin typeface="Söhne"/>
              </a:rPr>
              <a:t>ASOs</a:t>
            </a:r>
          </a:p>
          <a:p>
            <a:pPr lvl="1">
              <a:buFont typeface="Arial" panose="020B0604020202020204" pitchFamily="34" charset="0"/>
              <a:buChar char="•"/>
            </a:pPr>
            <a:r>
              <a:rPr lang="en-US" dirty="0">
                <a:solidFill>
                  <a:srgbClr val="374151"/>
                </a:solidFill>
                <a:latin typeface="Söhne"/>
              </a:rPr>
              <a:t>Aetna is in big trouble here</a:t>
            </a:r>
            <a:endParaRPr lang="en-US" b="0" i="0" dirty="0">
              <a:solidFill>
                <a:srgbClr val="374151"/>
              </a:solidFill>
              <a:effectLst/>
              <a:latin typeface="Söhne"/>
            </a:endParaRPr>
          </a:p>
          <a:p>
            <a:endParaRPr lang="en-US" dirty="0"/>
          </a:p>
        </p:txBody>
      </p:sp>
      <p:sp>
        <p:nvSpPr>
          <p:cNvPr id="7" name="Content Placeholder 6">
            <a:extLst>
              <a:ext uri="{FF2B5EF4-FFF2-40B4-BE49-F238E27FC236}">
                <a16:creationId xmlns:a16="http://schemas.microsoft.com/office/drawing/2014/main" id="{86443BBA-9883-5D2C-5814-62C3A1598DE7}"/>
              </a:ext>
            </a:extLst>
          </p:cNvPr>
          <p:cNvSpPr>
            <a:spLocks noGrp="1"/>
          </p:cNvSpPr>
          <p:nvPr>
            <p:ph sz="half" idx="2"/>
          </p:nvPr>
        </p:nvSpPr>
        <p:spPr/>
        <p:txBody>
          <a:bodyPr>
            <a:normAutofit lnSpcReduction="10000"/>
          </a:bodyPr>
          <a:lstStyle/>
          <a:p>
            <a:pPr algn="l">
              <a:buFont typeface="Arial" panose="020B0604020202020204" pitchFamily="34" charset="0"/>
              <a:buChar char="•"/>
            </a:pPr>
            <a:r>
              <a:rPr lang="en-US" dirty="0">
                <a:solidFill>
                  <a:srgbClr val="374151"/>
                </a:solidFill>
                <a:latin typeface="Söhne"/>
              </a:rPr>
              <a:t>Workers Comp </a:t>
            </a:r>
          </a:p>
          <a:p>
            <a:pPr algn="l">
              <a:buFont typeface="Arial" panose="020B0604020202020204" pitchFamily="34" charset="0"/>
              <a:buChar char="•"/>
            </a:pPr>
            <a:r>
              <a:rPr lang="en-US" b="0" i="0" dirty="0">
                <a:solidFill>
                  <a:srgbClr val="374151"/>
                </a:solidFill>
                <a:effectLst/>
                <a:latin typeface="Söhne"/>
              </a:rPr>
              <a:t>Cash Pay</a:t>
            </a:r>
          </a:p>
          <a:p>
            <a:pPr algn="l">
              <a:buFont typeface="Arial" panose="020B0604020202020204" pitchFamily="34" charset="0"/>
              <a:buChar char="•"/>
            </a:pPr>
            <a:r>
              <a:rPr lang="en-US" b="0" i="0" dirty="0">
                <a:solidFill>
                  <a:srgbClr val="374151"/>
                </a:solidFill>
                <a:effectLst/>
                <a:latin typeface="Söhne"/>
              </a:rPr>
              <a:t>Bundled Case Rates</a:t>
            </a:r>
          </a:p>
          <a:p>
            <a:pPr algn="l">
              <a:buFont typeface="Arial" panose="020B0604020202020204" pitchFamily="34" charset="0"/>
              <a:buChar char="•"/>
            </a:pPr>
            <a:r>
              <a:rPr lang="en-US" b="0" i="0" dirty="0">
                <a:solidFill>
                  <a:srgbClr val="374151"/>
                </a:solidFill>
                <a:effectLst/>
                <a:latin typeface="Söhne"/>
              </a:rPr>
              <a:t>Employer Redirection and Disintermediation</a:t>
            </a:r>
          </a:p>
          <a:p>
            <a:pPr lvl="1">
              <a:buFont typeface="Arial" panose="020B0604020202020204" pitchFamily="34" charset="0"/>
              <a:buChar char="•"/>
            </a:pPr>
            <a:r>
              <a:rPr lang="en-US" dirty="0">
                <a:solidFill>
                  <a:srgbClr val="374151"/>
                </a:solidFill>
                <a:latin typeface="Söhne"/>
              </a:rPr>
              <a:t>ERISA</a:t>
            </a:r>
          </a:p>
          <a:p>
            <a:pPr lvl="1">
              <a:buFont typeface="Arial" panose="020B0604020202020204" pitchFamily="34" charset="0"/>
              <a:buChar char="•"/>
            </a:pPr>
            <a:r>
              <a:rPr lang="en-US" b="0" i="0" dirty="0">
                <a:solidFill>
                  <a:srgbClr val="374151"/>
                </a:solidFill>
                <a:effectLst/>
                <a:latin typeface="Söhne"/>
              </a:rPr>
              <a:t>Taft Hartley</a:t>
            </a:r>
          </a:p>
          <a:p>
            <a:pPr lvl="2">
              <a:buFont typeface="Arial" panose="020B0604020202020204" pitchFamily="34" charset="0"/>
              <a:buChar char="•"/>
            </a:pPr>
            <a:r>
              <a:rPr lang="en-US" dirty="0">
                <a:solidFill>
                  <a:srgbClr val="374151"/>
                </a:solidFill>
                <a:latin typeface="Söhne"/>
              </a:rPr>
              <a:t>IRS and DOL appeals of denied claims</a:t>
            </a:r>
          </a:p>
          <a:p>
            <a:pPr lvl="2">
              <a:buFont typeface="Arial" panose="020B0604020202020204" pitchFamily="34" charset="0"/>
              <a:buChar char="•"/>
            </a:pPr>
            <a:endParaRPr lang="en-US" b="0" i="0" dirty="0">
              <a:solidFill>
                <a:srgbClr val="374151"/>
              </a:solidFill>
              <a:effectLst/>
              <a:latin typeface="Söhne"/>
            </a:endParaRPr>
          </a:p>
          <a:p>
            <a:pPr>
              <a:buFont typeface="Arial" panose="020B0604020202020204" pitchFamily="34" charset="0"/>
              <a:buChar char="•"/>
            </a:pPr>
            <a:r>
              <a:rPr lang="en-US" dirty="0">
                <a:solidFill>
                  <a:srgbClr val="374151"/>
                </a:solidFill>
                <a:latin typeface="Söhne"/>
              </a:rPr>
              <a:t>ALL PRODUCTS CONTRACTS</a:t>
            </a:r>
            <a:endParaRPr lang="en-US" b="0" i="0" dirty="0">
              <a:solidFill>
                <a:srgbClr val="374151"/>
              </a:solidFill>
              <a:effectLst/>
              <a:latin typeface="Söhne"/>
            </a:endParaRPr>
          </a:p>
          <a:p>
            <a:pPr marL="0" indent="0">
              <a:buNone/>
            </a:pPr>
            <a:endParaRPr lang="en-US" dirty="0"/>
          </a:p>
        </p:txBody>
      </p:sp>
    </p:spTree>
    <p:extLst>
      <p:ext uri="{BB962C8B-B14F-4D97-AF65-F5344CB8AC3E}">
        <p14:creationId xmlns:p14="http://schemas.microsoft.com/office/powerpoint/2010/main" val="3419933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blue and white swirl&#10;&#10;Description automatically generated">
            <a:extLst>
              <a:ext uri="{FF2B5EF4-FFF2-40B4-BE49-F238E27FC236}">
                <a16:creationId xmlns:a16="http://schemas.microsoft.com/office/drawing/2014/main" id="{40D23891-F2FA-95A1-8CA2-AA6AD065F081}"/>
              </a:ext>
            </a:extLst>
          </p:cNvPr>
          <p:cNvPicPr>
            <a:picLocks noChangeAspect="1"/>
          </p:cNvPicPr>
          <p:nvPr/>
        </p:nvPicPr>
        <p:blipFill rotWithShape="1">
          <a:blip r:embed="rId2"/>
          <a:srcRect t="6384" b="31030"/>
          <a:stretch/>
        </p:blipFill>
        <p:spPr>
          <a:xfrm>
            <a:off x="15" y="10"/>
            <a:ext cx="12191985" cy="4578340"/>
          </a:xfrm>
          <a:prstGeom prst="rect">
            <a:avLst/>
          </a:prstGeom>
          <a:noFill/>
        </p:spPr>
      </p:pic>
      <p:sp>
        <p:nvSpPr>
          <p:cNvPr id="4" name="Title 3">
            <a:extLst>
              <a:ext uri="{FF2B5EF4-FFF2-40B4-BE49-F238E27FC236}">
                <a16:creationId xmlns:a16="http://schemas.microsoft.com/office/drawing/2014/main" id="{34E31E32-656C-5498-1F9B-6E9A9335D42F}"/>
              </a:ext>
            </a:extLst>
          </p:cNvPr>
          <p:cNvSpPr>
            <a:spLocks noGrp="1"/>
          </p:cNvSpPr>
          <p:nvPr>
            <p:ph type="title"/>
          </p:nvPr>
        </p:nvSpPr>
        <p:spPr>
          <a:xfrm>
            <a:off x="1097279" y="4799362"/>
            <a:ext cx="10113645" cy="743682"/>
          </a:xfrm>
        </p:spPr>
        <p:txBody>
          <a:bodyPr anchor="b">
            <a:normAutofit/>
          </a:bodyPr>
          <a:lstStyle/>
          <a:p>
            <a:r>
              <a:rPr lang="en-US" dirty="0"/>
              <a:t>Key Concepts</a:t>
            </a:r>
          </a:p>
        </p:txBody>
      </p:sp>
      <p:sp>
        <p:nvSpPr>
          <p:cNvPr id="5" name="Text Placeholder 4">
            <a:extLst>
              <a:ext uri="{FF2B5EF4-FFF2-40B4-BE49-F238E27FC236}">
                <a16:creationId xmlns:a16="http://schemas.microsoft.com/office/drawing/2014/main" id="{E32452B5-55E6-54BC-6D9E-A204E61771D4}"/>
              </a:ext>
            </a:extLst>
          </p:cNvPr>
          <p:cNvSpPr>
            <a:spLocks noGrp="1"/>
          </p:cNvSpPr>
          <p:nvPr>
            <p:ph type="body" sz="half" idx="2"/>
          </p:nvPr>
        </p:nvSpPr>
        <p:spPr>
          <a:xfrm>
            <a:off x="1097279" y="5715000"/>
            <a:ext cx="10113264" cy="609600"/>
          </a:xfrm>
        </p:spPr>
        <p:txBody>
          <a:bodyPr>
            <a:normAutofit lnSpcReduction="10000"/>
          </a:bodyPr>
          <a:lstStyle/>
          <a:p>
            <a:pPr algn="ctr"/>
            <a:r>
              <a:rPr lang="en-US" dirty="0"/>
              <a:t>Well established and More Recent</a:t>
            </a:r>
          </a:p>
          <a:p>
            <a:pPr algn="ctr"/>
            <a:r>
              <a:rPr lang="en-US" dirty="0"/>
              <a:t>Antitrust Considerations for Negotiators</a:t>
            </a:r>
          </a:p>
        </p:txBody>
      </p:sp>
    </p:spTree>
    <p:extLst>
      <p:ext uri="{BB962C8B-B14F-4D97-AF65-F5344CB8AC3E}">
        <p14:creationId xmlns:p14="http://schemas.microsoft.com/office/powerpoint/2010/main" val="1579758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824F13-6CB7-AD03-6570-4D846E5EE68B}"/>
              </a:ext>
            </a:extLst>
          </p:cNvPr>
          <p:cNvSpPr>
            <a:spLocks noGrp="1"/>
          </p:cNvSpPr>
          <p:nvPr>
            <p:ph type="title"/>
          </p:nvPr>
        </p:nvSpPr>
        <p:spPr/>
        <p:txBody>
          <a:bodyPr/>
          <a:lstStyle/>
          <a:p>
            <a:r>
              <a:rPr lang="en-US" dirty="0"/>
              <a:t>Payer Types - Discussion</a:t>
            </a:r>
          </a:p>
        </p:txBody>
      </p:sp>
      <p:sp>
        <p:nvSpPr>
          <p:cNvPr id="6" name="Content Placeholder 5">
            <a:extLst>
              <a:ext uri="{FF2B5EF4-FFF2-40B4-BE49-F238E27FC236}">
                <a16:creationId xmlns:a16="http://schemas.microsoft.com/office/drawing/2014/main" id="{83FCE430-B333-D206-6740-BCD3F24E6078}"/>
              </a:ext>
            </a:extLst>
          </p:cNvPr>
          <p:cNvSpPr>
            <a:spLocks noGrp="1"/>
          </p:cNvSpPr>
          <p:nvPr>
            <p:ph sz="half" idx="1"/>
          </p:nvPr>
        </p:nvSpPr>
        <p:spPr/>
        <p:txBody>
          <a:bodyPr>
            <a:normAutofit fontScale="70000" lnSpcReduction="20000"/>
          </a:bodyPr>
          <a:lstStyle/>
          <a:p>
            <a:r>
              <a:rPr lang="en-US" sz="4000" dirty="0"/>
              <a:t>All Products Requirement</a:t>
            </a:r>
          </a:p>
          <a:p>
            <a:pPr algn="l"/>
            <a:r>
              <a:rPr lang="en-US" b="1" i="0" dirty="0">
                <a:solidFill>
                  <a:srgbClr val="162E51"/>
                </a:solidFill>
                <a:effectLst/>
                <a:latin typeface="Public Sans Web"/>
              </a:rPr>
              <a:t>Case Open Date - </a:t>
            </a:r>
            <a:r>
              <a:rPr lang="en-US" b="0" i="0" dirty="0">
                <a:solidFill>
                  <a:srgbClr val="444444"/>
                </a:solidFill>
                <a:effectLst/>
                <a:latin typeface="Public Sans Web"/>
              </a:rPr>
              <a:t>June 21, 1999</a:t>
            </a:r>
          </a:p>
          <a:p>
            <a:pPr algn="l"/>
            <a:r>
              <a:rPr lang="en-US" b="1" i="0" dirty="0">
                <a:solidFill>
                  <a:srgbClr val="162E51"/>
                </a:solidFill>
                <a:effectLst/>
                <a:latin typeface="Public Sans Web"/>
              </a:rPr>
              <a:t>Case Name - </a:t>
            </a:r>
            <a:r>
              <a:rPr lang="en-US" b="0" i="0" dirty="0">
                <a:solidFill>
                  <a:srgbClr val="444444"/>
                </a:solidFill>
                <a:effectLst/>
                <a:latin typeface="Public Sans Web"/>
              </a:rPr>
              <a:t>United States v. Aetna Inc. and The Prudential Insurance Company of America</a:t>
            </a:r>
          </a:p>
          <a:p>
            <a:pPr algn="l"/>
            <a:r>
              <a:rPr lang="en-US" b="1" i="0" dirty="0">
                <a:solidFill>
                  <a:srgbClr val="162E51"/>
                </a:solidFill>
                <a:effectLst/>
                <a:latin typeface="Public Sans Web"/>
              </a:rPr>
              <a:t>Case Type - </a:t>
            </a:r>
            <a:r>
              <a:rPr lang="en-US" b="0" i="0" dirty="0">
                <a:solidFill>
                  <a:srgbClr val="444444"/>
                </a:solidFill>
                <a:effectLst/>
                <a:latin typeface="Public Sans Web"/>
              </a:rPr>
              <a:t>Civil Merger</a:t>
            </a:r>
          </a:p>
          <a:p>
            <a:pPr algn="l"/>
            <a:r>
              <a:rPr lang="en-US" b="1" i="0" dirty="0">
                <a:solidFill>
                  <a:srgbClr val="162E51"/>
                </a:solidFill>
                <a:effectLst/>
                <a:latin typeface="Public Sans Web"/>
              </a:rPr>
              <a:t>Case Violation(s)</a:t>
            </a:r>
            <a:endParaRPr lang="en-US" b="0" i="0" dirty="0">
              <a:solidFill>
                <a:srgbClr val="444444"/>
              </a:solidFill>
              <a:effectLst/>
              <a:latin typeface="Public Sans Web"/>
            </a:endParaRPr>
          </a:p>
          <a:p>
            <a:pPr lvl="1">
              <a:buFont typeface="Arial" panose="020B0604020202020204" pitchFamily="34" charset="0"/>
              <a:buChar char="•"/>
            </a:pPr>
            <a:r>
              <a:rPr lang="en-US" b="0" i="0" dirty="0">
                <a:solidFill>
                  <a:srgbClr val="444444"/>
                </a:solidFill>
                <a:effectLst/>
                <a:latin typeface="Public Sans Web"/>
              </a:rPr>
              <a:t>Horizontal Merger</a:t>
            </a:r>
          </a:p>
          <a:p>
            <a:pPr lvl="1">
              <a:buFont typeface="Arial" panose="020B0604020202020204" pitchFamily="34" charset="0"/>
              <a:buChar char="•"/>
            </a:pPr>
            <a:r>
              <a:rPr lang="en-US" b="0" i="0" dirty="0">
                <a:solidFill>
                  <a:srgbClr val="444444"/>
                </a:solidFill>
                <a:effectLst/>
                <a:latin typeface="Public Sans Web"/>
              </a:rPr>
              <a:t>Other Restraint of Trade</a:t>
            </a:r>
          </a:p>
          <a:p>
            <a:pPr algn="l"/>
            <a:r>
              <a:rPr lang="en-US" b="1" i="0" dirty="0">
                <a:solidFill>
                  <a:srgbClr val="162E51"/>
                </a:solidFill>
                <a:effectLst/>
                <a:latin typeface="Public Sans Web"/>
              </a:rPr>
              <a:t>Plan Type(s)</a:t>
            </a:r>
            <a:endParaRPr lang="en-US" b="0" i="0" dirty="0">
              <a:solidFill>
                <a:srgbClr val="444444"/>
              </a:solidFill>
              <a:effectLst/>
              <a:latin typeface="Public Sans Web"/>
            </a:endParaRPr>
          </a:p>
          <a:p>
            <a:pPr lvl="1">
              <a:buFont typeface="Arial" panose="020B0604020202020204" pitchFamily="34" charset="0"/>
              <a:buChar char="•"/>
            </a:pPr>
            <a:r>
              <a:rPr lang="en-US" b="0" i="0" dirty="0">
                <a:solidFill>
                  <a:srgbClr val="444444"/>
                </a:solidFill>
                <a:effectLst/>
                <a:latin typeface="Public Sans Web"/>
              </a:rPr>
              <a:t>Accident &amp; Health Insurance</a:t>
            </a:r>
          </a:p>
          <a:p>
            <a:pPr lvl="1">
              <a:buFont typeface="Arial" panose="020B0604020202020204" pitchFamily="34" charset="0"/>
              <a:buChar char="•"/>
            </a:pPr>
            <a:r>
              <a:rPr lang="en-US" b="0" i="0" dirty="0">
                <a:solidFill>
                  <a:srgbClr val="444444"/>
                </a:solidFill>
                <a:effectLst/>
                <a:latin typeface="Public Sans Web"/>
              </a:rPr>
              <a:t>Direct Health and Medical Insurance Carriers</a:t>
            </a:r>
          </a:p>
          <a:p>
            <a:pPr lvl="1">
              <a:buFont typeface="Arial" panose="020B0604020202020204" pitchFamily="34" charset="0"/>
              <a:buChar char="•"/>
            </a:pPr>
            <a:r>
              <a:rPr lang="en-US" b="0" i="0" dirty="0">
                <a:solidFill>
                  <a:srgbClr val="444444"/>
                </a:solidFill>
                <a:effectLst/>
                <a:latin typeface="Public Sans Web"/>
              </a:rPr>
              <a:t>Hospital &amp; Medical Service Plans</a:t>
            </a:r>
          </a:p>
          <a:p>
            <a:pPr algn="l"/>
            <a:endParaRPr lang="en-US" b="0" i="0" dirty="0">
              <a:solidFill>
                <a:srgbClr val="374151"/>
              </a:solidFill>
              <a:effectLst/>
              <a:latin typeface="Söhne"/>
            </a:endParaRPr>
          </a:p>
        </p:txBody>
      </p:sp>
      <p:sp>
        <p:nvSpPr>
          <p:cNvPr id="7" name="Content Placeholder 6">
            <a:extLst>
              <a:ext uri="{FF2B5EF4-FFF2-40B4-BE49-F238E27FC236}">
                <a16:creationId xmlns:a16="http://schemas.microsoft.com/office/drawing/2014/main" id="{86443BBA-9883-5D2C-5814-62C3A1598DE7}"/>
              </a:ext>
            </a:extLst>
          </p:cNvPr>
          <p:cNvSpPr>
            <a:spLocks noGrp="1"/>
          </p:cNvSpPr>
          <p:nvPr>
            <p:ph sz="half" idx="2"/>
          </p:nvPr>
        </p:nvSpPr>
        <p:spPr/>
        <p:txBody>
          <a:bodyPr>
            <a:normAutofit fontScale="70000" lnSpcReduction="20000"/>
          </a:bodyPr>
          <a:lstStyle/>
          <a:p>
            <a:pPr algn="l"/>
            <a:r>
              <a:rPr lang="en-US" b="1" i="0" dirty="0">
                <a:solidFill>
                  <a:srgbClr val="374151"/>
                </a:solidFill>
                <a:effectLst/>
                <a:latin typeface="Söhne"/>
              </a:rPr>
              <a:t>Applications</a:t>
            </a:r>
            <a:r>
              <a:rPr lang="en-US" b="0" i="0" dirty="0">
                <a:solidFill>
                  <a:srgbClr val="374151"/>
                </a:solidFill>
                <a:effectLst/>
                <a:latin typeface="Söhne"/>
              </a:rPr>
              <a:t>:</a:t>
            </a:r>
          </a:p>
          <a:p>
            <a:pPr lvl="1">
              <a:buFont typeface="Arial" panose="020B0604020202020204" pitchFamily="34" charset="0"/>
              <a:buChar char="•"/>
            </a:pPr>
            <a:r>
              <a:rPr lang="en-US" b="0" i="0" dirty="0">
                <a:solidFill>
                  <a:srgbClr val="374151"/>
                </a:solidFill>
                <a:effectLst/>
                <a:latin typeface="Söhne"/>
              </a:rPr>
              <a:t>Clinical performance measurement</a:t>
            </a:r>
          </a:p>
          <a:p>
            <a:pPr lvl="1">
              <a:buFont typeface="Arial" panose="020B0604020202020204" pitchFamily="34" charset="0"/>
              <a:buChar char="•"/>
            </a:pPr>
            <a:r>
              <a:rPr lang="en-US" b="0" i="0" dirty="0">
                <a:solidFill>
                  <a:srgbClr val="374151"/>
                </a:solidFill>
                <a:effectLst/>
                <a:latin typeface="Söhne"/>
              </a:rPr>
              <a:t>Provider profiling</a:t>
            </a:r>
          </a:p>
          <a:p>
            <a:pPr lvl="1">
              <a:buFont typeface="Arial" panose="020B0604020202020204" pitchFamily="34" charset="0"/>
              <a:buChar char="•"/>
            </a:pPr>
            <a:r>
              <a:rPr lang="en-US" b="0" i="0" dirty="0">
                <a:solidFill>
                  <a:srgbClr val="374151"/>
                </a:solidFill>
                <a:effectLst/>
                <a:latin typeface="Söhne"/>
              </a:rPr>
              <a:t>Financial analysis</a:t>
            </a:r>
          </a:p>
          <a:p>
            <a:pPr lvl="1">
              <a:buFont typeface="Arial" panose="020B0604020202020204" pitchFamily="34" charset="0"/>
              <a:buChar char="•"/>
            </a:pPr>
            <a:r>
              <a:rPr lang="en-US" b="0" i="0" dirty="0">
                <a:solidFill>
                  <a:srgbClr val="374151"/>
                </a:solidFill>
                <a:effectLst/>
                <a:latin typeface="Söhne"/>
              </a:rPr>
              <a:t>Per-case reimbursement</a:t>
            </a:r>
          </a:p>
          <a:p>
            <a:pPr lvl="1">
              <a:buFont typeface="Arial" panose="020B0604020202020204" pitchFamily="34" charset="0"/>
              <a:buChar char="•"/>
            </a:pPr>
            <a:endParaRPr lang="en-US" dirty="0">
              <a:solidFill>
                <a:srgbClr val="374151"/>
              </a:solidFill>
              <a:latin typeface="Söhne"/>
            </a:endParaRPr>
          </a:p>
          <a:p>
            <a:pPr>
              <a:buFont typeface="Arial" panose="020B0604020202020204" pitchFamily="34" charset="0"/>
              <a:buChar char="•"/>
            </a:pPr>
            <a:r>
              <a:rPr lang="en-US" b="1" dirty="0">
                <a:solidFill>
                  <a:srgbClr val="374151"/>
                </a:solidFill>
                <a:latin typeface="Söhne"/>
              </a:rPr>
              <a:t>In recent day activity</a:t>
            </a:r>
          </a:p>
          <a:p>
            <a:pPr lvl="1">
              <a:buFont typeface="Arial" panose="020B0604020202020204" pitchFamily="34" charset="0"/>
              <a:buChar char="•"/>
            </a:pPr>
            <a:r>
              <a:rPr lang="en-US" dirty="0">
                <a:solidFill>
                  <a:srgbClr val="374151"/>
                </a:solidFill>
                <a:latin typeface="Söhne"/>
              </a:rPr>
              <a:t>UHC + Humana </a:t>
            </a:r>
            <a:r>
              <a:rPr lang="en-US" dirty="0" err="1">
                <a:solidFill>
                  <a:srgbClr val="374151"/>
                </a:solidFill>
                <a:latin typeface="Söhne"/>
              </a:rPr>
              <a:t>MedAdvantage</a:t>
            </a:r>
            <a:r>
              <a:rPr lang="en-US" dirty="0">
                <a:solidFill>
                  <a:srgbClr val="374151"/>
                </a:solidFill>
                <a:latin typeface="Söhne"/>
              </a:rPr>
              <a:t> proposed merger</a:t>
            </a:r>
          </a:p>
        </p:txBody>
      </p:sp>
    </p:spTree>
    <p:extLst>
      <p:ext uri="{BB962C8B-B14F-4D97-AF65-F5344CB8AC3E}">
        <p14:creationId xmlns:p14="http://schemas.microsoft.com/office/powerpoint/2010/main" val="4051305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03C6FA-F06E-A184-7F14-F78BDC8ACE97}"/>
              </a:ext>
            </a:extLst>
          </p:cNvPr>
          <p:cNvSpPr>
            <a:spLocks noGrp="1"/>
          </p:cNvSpPr>
          <p:nvPr>
            <p:ph type="title"/>
          </p:nvPr>
        </p:nvSpPr>
        <p:spPr/>
        <p:txBody>
          <a:bodyPr>
            <a:normAutofit fontScale="90000"/>
          </a:bodyPr>
          <a:lstStyle/>
          <a:p>
            <a:r>
              <a:rPr lang="en-US" dirty="0"/>
              <a:t>The Issues – </a:t>
            </a:r>
            <a:br>
              <a:rPr lang="en-US" dirty="0"/>
            </a:br>
            <a:r>
              <a:rPr lang="en-US" sz="2700" dirty="0"/>
              <a:t>Civil Action No.: 3-99 CV 1398-H </a:t>
            </a:r>
            <a:br>
              <a:rPr lang="en-US" sz="2700" dirty="0"/>
            </a:br>
            <a:r>
              <a:rPr lang="en-US" sz="2700" dirty="0"/>
              <a:t>Filed: June 21, 1999</a:t>
            </a:r>
            <a:endParaRPr lang="en-US" dirty="0"/>
          </a:p>
        </p:txBody>
      </p:sp>
      <p:sp>
        <p:nvSpPr>
          <p:cNvPr id="6" name="Content Placeholder 5">
            <a:extLst>
              <a:ext uri="{FF2B5EF4-FFF2-40B4-BE49-F238E27FC236}">
                <a16:creationId xmlns:a16="http://schemas.microsoft.com/office/drawing/2014/main" id="{247760AC-1DA9-2FEF-A4FE-51AADA20614F}"/>
              </a:ext>
            </a:extLst>
          </p:cNvPr>
          <p:cNvSpPr>
            <a:spLocks noGrp="1"/>
          </p:cNvSpPr>
          <p:nvPr>
            <p:ph idx="1"/>
          </p:nvPr>
        </p:nvSpPr>
        <p:spPr>
          <a:xfrm>
            <a:off x="1216548" y="1737361"/>
            <a:ext cx="10058400" cy="4638272"/>
          </a:xfrm>
        </p:spPr>
        <p:txBody>
          <a:bodyPr>
            <a:normAutofit/>
          </a:bodyPr>
          <a:lstStyle/>
          <a:p>
            <a:pPr marL="0" indent="0">
              <a:buNone/>
            </a:pPr>
            <a:r>
              <a:rPr lang="en-US" sz="1400" b="1" dirty="0"/>
              <a:t>COMPLAINT </a:t>
            </a:r>
          </a:p>
          <a:p>
            <a:r>
              <a:rPr lang="en-US" sz="1400" dirty="0"/>
              <a:t>The United States of America, acting under the direction of the Attorney General of the United States, and the State of Texas, acting under the direction of the Texas Attorney General, </a:t>
            </a:r>
            <a:r>
              <a:rPr lang="en-US" sz="1400" b="1" dirty="0"/>
              <a:t>bring this action to enjoin defendant Aetna, Inc. (“Aetna”) from acquiring certain health insurance-related assets of its competitor, defendant The Prudential Insurance Company of America (“Prudential”)</a:t>
            </a:r>
            <a:r>
              <a:rPr lang="en-US" sz="1400" dirty="0"/>
              <a:t>, in violation of </a:t>
            </a:r>
            <a:r>
              <a:rPr lang="en-US" sz="1400" b="1" dirty="0"/>
              <a:t>Section 7 of the Clayton Act</a:t>
            </a:r>
            <a:r>
              <a:rPr lang="en-US" sz="1400" dirty="0"/>
              <a:t>, as amended, 15 U.S.C. § 18, and alleges as follows: </a:t>
            </a:r>
          </a:p>
          <a:p>
            <a:pPr marL="429768" lvl="1" indent="-228600">
              <a:buFont typeface="+mj-lt"/>
              <a:buAutoNum type="arabicPeriod"/>
            </a:pPr>
            <a:r>
              <a:rPr lang="en-US" sz="1200" dirty="0"/>
              <a:t>Aetna was at that time, the largest health insurance company in the United States, </a:t>
            </a:r>
            <a:r>
              <a:rPr lang="en-US" sz="1200" b="1" dirty="0"/>
              <a:t>providing insurance and managing health care benefits </a:t>
            </a:r>
            <a:r>
              <a:rPr lang="en-US" sz="1200" dirty="0"/>
              <a:t>to approximately </a:t>
            </a:r>
            <a:r>
              <a:rPr lang="en-US" sz="1200" b="1" dirty="0"/>
              <a:t>15.8 million people in 50 states and the District of Columbia</a:t>
            </a:r>
            <a:r>
              <a:rPr lang="en-US" sz="1200" dirty="0"/>
              <a:t>. Prudential was the ninth largest health insurance company in the nation, providing health care benefits to approximately </a:t>
            </a:r>
            <a:r>
              <a:rPr lang="en-US" sz="1200" b="1" dirty="0"/>
              <a:t>4.9 million people in 28 states and the District of Columbia.</a:t>
            </a:r>
            <a:r>
              <a:rPr lang="en-US" sz="1200" dirty="0"/>
              <a:t> </a:t>
            </a:r>
          </a:p>
          <a:p>
            <a:pPr marL="429768" lvl="1" indent="-228600">
              <a:buFont typeface="+mj-lt"/>
              <a:buAutoNum type="arabicPeriod"/>
            </a:pPr>
            <a:r>
              <a:rPr lang="en-US" sz="1200" dirty="0"/>
              <a:t>Aetna and Prudential each offer a wide range of managed health insurance plans, including health maintenance organization (“HMO”) plans and point of service (“POS”) plans. </a:t>
            </a:r>
          </a:p>
          <a:p>
            <a:pPr marL="429768" lvl="1" indent="-228600">
              <a:buFont typeface="+mj-lt"/>
              <a:buAutoNum type="arabicPeriod"/>
            </a:pPr>
            <a:r>
              <a:rPr lang="en-US" sz="1200" dirty="0"/>
              <a:t>Aetna and Prudential compete against each other in part by offering HMO and HMO-based POS (“HMO-POS”) plans in Houston and Dallas, Texas, providing consumers with increased quality and lower prices for HMO and HMO-POS plans in those areas. Aetna’s acquisition of Prudential would be expected to eliminate the direct competition between them and will give Aetna the ability to increase prices paid for these products or to reduce their quality in Houston and Dallas. </a:t>
            </a:r>
            <a:r>
              <a:rPr lang="en-US" sz="1200" b="1" dirty="0"/>
              <a:t>(effect on consumers)</a:t>
            </a:r>
          </a:p>
          <a:p>
            <a:pPr marL="429768" lvl="1" indent="-228600">
              <a:buFont typeface="+mj-lt"/>
              <a:buAutoNum type="arabicPeriod"/>
            </a:pPr>
            <a:r>
              <a:rPr lang="en-US" sz="1200" dirty="0"/>
              <a:t>In addition, Aetna and Prudential, as a purchaser of physician, hospital and other provider services for their health plan members. Aetna’s acquisition of Prudential will </a:t>
            </a:r>
            <a:r>
              <a:rPr lang="en-US" sz="1200" b="1" dirty="0"/>
              <a:t>consolidate their purchasing power and will give Aetna the ability to depress provider’s reimbursement rates </a:t>
            </a:r>
            <a:r>
              <a:rPr lang="en-US" sz="1200" dirty="0"/>
              <a:t>in Houston and Dallas, </a:t>
            </a:r>
            <a:r>
              <a:rPr lang="en-US" sz="1200" b="1" dirty="0"/>
              <a:t>which is likely to lead to a reduction in the quantity or a degradation in the quality of provider services provided to patients in those areas</a:t>
            </a:r>
            <a:r>
              <a:rPr lang="en-US" sz="1200" dirty="0"/>
              <a:t>. Following success patterns there, it would expand its consolidation to other targeted markets and impact both effect on consumers and providers down to a level of inability to provide care.</a:t>
            </a:r>
          </a:p>
          <a:p>
            <a:pPr marL="429768" lvl="1" indent="-228600">
              <a:buFont typeface="+mj-lt"/>
              <a:buAutoNum type="arabicPeriod"/>
            </a:pPr>
            <a:r>
              <a:rPr lang="en-US" sz="1200" dirty="0"/>
              <a:t>“All Products Clause” was a challenged “effect on the marketplace”</a:t>
            </a:r>
          </a:p>
        </p:txBody>
      </p:sp>
    </p:spTree>
    <p:extLst>
      <p:ext uri="{BB962C8B-B14F-4D97-AF65-F5344CB8AC3E}">
        <p14:creationId xmlns:p14="http://schemas.microsoft.com/office/powerpoint/2010/main" val="517455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A5C30F-185D-413F-9005-B41DD0FA0924}"/>
              </a:ext>
            </a:extLst>
          </p:cNvPr>
          <p:cNvSpPr>
            <a:spLocks noGrp="1"/>
          </p:cNvSpPr>
          <p:nvPr>
            <p:ph type="title"/>
          </p:nvPr>
        </p:nvSpPr>
        <p:spPr/>
        <p:txBody>
          <a:bodyPr/>
          <a:lstStyle/>
          <a:p>
            <a:r>
              <a:rPr lang="en-US" dirty="0"/>
              <a:t>Agenda</a:t>
            </a:r>
          </a:p>
        </p:txBody>
      </p:sp>
      <p:sp>
        <p:nvSpPr>
          <p:cNvPr id="10" name="Content Placeholder 9">
            <a:extLst>
              <a:ext uri="{FF2B5EF4-FFF2-40B4-BE49-F238E27FC236}">
                <a16:creationId xmlns:a16="http://schemas.microsoft.com/office/drawing/2014/main" id="{40FC70B0-5D08-4BDC-852E-3FD7214DA9BD}"/>
              </a:ext>
            </a:extLst>
          </p:cNvPr>
          <p:cNvSpPr>
            <a:spLocks noGrp="1"/>
          </p:cNvSpPr>
          <p:nvPr>
            <p:ph idx="1"/>
          </p:nvPr>
        </p:nvSpPr>
        <p:spPr>
          <a:xfrm>
            <a:off x="6071015" y="723900"/>
            <a:ext cx="5186597" cy="3621597"/>
          </a:xfrm>
        </p:spPr>
        <p:txBody>
          <a:bodyPr numCol="2">
            <a:normAutofit/>
          </a:bodyPr>
          <a:lstStyle/>
          <a:p>
            <a:pPr marL="0" indent="0">
              <a:spcBef>
                <a:spcPts val="0"/>
              </a:spcBef>
              <a:spcAft>
                <a:spcPts val="0"/>
              </a:spcAft>
              <a:buNone/>
            </a:pPr>
            <a:r>
              <a:rPr lang="en-US" b="1" dirty="0"/>
              <a:t>Introductions</a:t>
            </a:r>
          </a:p>
          <a:p>
            <a:pPr marL="0" indent="0">
              <a:spcBef>
                <a:spcPts val="0"/>
              </a:spcBef>
              <a:spcAft>
                <a:spcPts val="0"/>
              </a:spcAft>
              <a:buNone/>
            </a:pPr>
            <a:r>
              <a:rPr lang="en-US" sz="1600" dirty="0">
                <a:latin typeface="+mj-lt"/>
              </a:rPr>
              <a:t>Who’s here?</a:t>
            </a:r>
          </a:p>
          <a:p>
            <a:pPr marL="0" indent="0">
              <a:spcBef>
                <a:spcPts val="0"/>
              </a:spcBef>
              <a:spcAft>
                <a:spcPts val="0"/>
              </a:spcAft>
              <a:buNone/>
            </a:pPr>
            <a:r>
              <a:rPr lang="en-US" sz="1600" dirty="0">
                <a:latin typeface="+mj-lt"/>
              </a:rPr>
              <a:t>Objectives (and pain points)</a:t>
            </a:r>
          </a:p>
          <a:p>
            <a:pPr marL="0" indent="0">
              <a:spcBef>
                <a:spcPts val="0"/>
              </a:spcBef>
              <a:spcAft>
                <a:spcPts val="0"/>
              </a:spcAft>
              <a:buNone/>
            </a:pPr>
            <a:endParaRPr lang="en-US" dirty="0"/>
          </a:p>
          <a:p>
            <a:pPr marL="0" indent="0">
              <a:spcBef>
                <a:spcPts val="0"/>
              </a:spcBef>
              <a:spcAft>
                <a:spcPts val="0"/>
              </a:spcAft>
              <a:buNone/>
            </a:pPr>
            <a:r>
              <a:rPr lang="en-US" b="1" dirty="0"/>
              <a:t>What We’ll Cover</a:t>
            </a:r>
          </a:p>
          <a:p>
            <a:pPr marL="0" indent="0">
              <a:spcBef>
                <a:spcPts val="0"/>
              </a:spcBef>
              <a:spcAft>
                <a:spcPts val="0"/>
              </a:spcAft>
              <a:buNone/>
            </a:pPr>
            <a:r>
              <a:rPr lang="en-US" sz="1600" dirty="0">
                <a:latin typeface="+mj-lt"/>
              </a:rPr>
              <a:t>Contracting Philosophy</a:t>
            </a:r>
          </a:p>
          <a:p>
            <a:pPr marL="0" indent="0">
              <a:spcBef>
                <a:spcPts val="0"/>
              </a:spcBef>
              <a:spcAft>
                <a:spcPts val="0"/>
              </a:spcAft>
              <a:buNone/>
            </a:pPr>
            <a:r>
              <a:rPr lang="en-US" sz="1600" dirty="0">
                <a:latin typeface="+mj-lt"/>
              </a:rPr>
              <a:t>Payer Types</a:t>
            </a:r>
          </a:p>
          <a:p>
            <a:pPr marL="0" indent="0">
              <a:spcBef>
                <a:spcPts val="0"/>
              </a:spcBef>
              <a:spcAft>
                <a:spcPts val="0"/>
              </a:spcAft>
              <a:buNone/>
            </a:pPr>
            <a:r>
              <a:rPr lang="en-US" sz="1600" dirty="0">
                <a:latin typeface="+mj-lt"/>
              </a:rPr>
              <a:t>Contract Types</a:t>
            </a:r>
          </a:p>
          <a:p>
            <a:pPr marL="0" lvl="0" indent="0">
              <a:spcBef>
                <a:spcPts val="0"/>
              </a:spcBef>
              <a:spcAft>
                <a:spcPts val="0"/>
              </a:spcAft>
              <a:buNone/>
            </a:pPr>
            <a:endParaRPr lang="en-US" sz="1600" dirty="0">
              <a:latin typeface="+mj-lt"/>
            </a:endParaRPr>
          </a:p>
          <a:p>
            <a:pPr marL="0" lvl="0" indent="0">
              <a:spcBef>
                <a:spcPts val="0"/>
              </a:spcBef>
              <a:spcAft>
                <a:spcPts val="0"/>
              </a:spcAft>
              <a:buNone/>
            </a:pPr>
            <a:r>
              <a:rPr lang="en-US" sz="1600" b="1" dirty="0">
                <a:latin typeface="+mj-lt"/>
              </a:rPr>
              <a:t>Historical Performance</a:t>
            </a:r>
          </a:p>
          <a:p>
            <a:pPr marL="0" lvl="0" indent="0">
              <a:spcBef>
                <a:spcPts val="0"/>
              </a:spcBef>
              <a:spcAft>
                <a:spcPts val="0"/>
              </a:spcAft>
              <a:buNone/>
            </a:pPr>
            <a:r>
              <a:rPr lang="en-US" sz="1600" dirty="0">
                <a:latin typeface="+mj-lt"/>
              </a:rPr>
              <a:t>Where We’ve Been</a:t>
            </a:r>
          </a:p>
          <a:p>
            <a:pPr marL="0" lvl="0" indent="0">
              <a:spcBef>
                <a:spcPts val="0"/>
              </a:spcBef>
              <a:spcAft>
                <a:spcPts val="0"/>
              </a:spcAft>
              <a:buNone/>
            </a:pPr>
            <a:r>
              <a:rPr lang="en-US" sz="1600" dirty="0">
                <a:latin typeface="+mj-lt"/>
              </a:rPr>
              <a:t>Homework Outputs</a:t>
            </a:r>
          </a:p>
          <a:p>
            <a:pPr marL="0" indent="0">
              <a:spcBef>
                <a:spcPts val="0"/>
              </a:spcBef>
              <a:spcAft>
                <a:spcPts val="0"/>
              </a:spcAft>
              <a:buNone/>
            </a:pPr>
            <a:endParaRPr lang="en-US" b="1" dirty="0"/>
          </a:p>
          <a:p>
            <a:pPr marL="0" indent="0">
              <a:spcBef>
                <a:spcPts val="0"/>
              </a:spcBef>
              <a:spcAft>
                <a:spcPts val="0"/>
              </a:spcAft>
              <a:buNone/>
            </a:pPr>
            <a:r>
              <a:rPr lang="en-US" b="1" dirty="0"/>
              <a:t>        2024 Plans</a:t>
            </a:r>
          </a:p>
          <a:p>
            <a:pPr marL="0" lvl="0" indent="0">
              <a:spcBef>
                <a:spcPts val="0"/>
              </a:spcBef>
              <a:spcAft>
                <a:spcPts val="0"/>
              </a:spcAft>
              <a:buNone/>
            </a:pPr>
            <a:r>
              <a:rPr lang="en-US" sz="1600" dirty="0">
                <a:latin typeface="+mj-lt"/>
              </a:rPr>
              <a:t>          Aspirations</a:t>
            </a:r>
          </a:p>
          <a:p>
            <a:pPr marL="0" lvl="0" indent="0">
              <a:spcBef>
                <a:spcPts val="0"/>
              </a:spcBef>
              <a:spcAft>
                <a:spcPts val="0"/>
              </a:spcAft>
              <a:buNone/>
            </a:pPr>
            <a:r>
              <a:rPr lang="en-US" sz="1600" dirty="0">
                <a:latin typeface="+mj-lt"/>
              </a:rPr>
              <a:t>          Key Points Looking Ahead</a:t>
            </a:r>
          </a:p>
          <a:p>
            <a:pPr marL="0" lvl="0" indent="0">
              <a:spcBef>
                <a:spcPts val="0"/>
              </a:spcBef>
              <a:spcAft>
                <a:spcPts val="0"/>
              </a:spcAft>
              <a:buNone/>
            </a:pPr>
            <a:r>
              <a:rPr lang="en-US" sz="1600" dirty="0">
                <a:latin typeface="+mj-lt"/>
              </a:rPr>
              <a:t>          New Initiatives</a:t>
            </a:r>
          </a:p>
          <a:p>
            <a:pPr marL="0" lvl="0" indent="0">
              <a:spcBef>
                <a:spcPts val="0"/>
              </a:spcBef>
              <a:spcAft>
                <a:spcPts val="0"/>
              </a:spcAft>
              <a:buNone/>
            </a:pPr>
            <a:r>
              <a:rPr lang="en-US" sz="1600" dirty="0">
                <a:latin typeface="+mj-lt"/>
              </a:rPr>
              <a:t>          Key Metrics</a:t>
            </a:r>
            <a:endParaRPr lang="en-US" sz="1600" dirty="0"/>
          </a:p>
          <a:p>
            <a:pPr marL="0" indent="0">
              <a:spcBef>
                <a:spcPts val="0"/>
              </a:spcBef>
              <a:spcAft>
                <a:spcPts val="0"/>
              </a:spcAft>
              <a:buNone/>
            </a:pPr>
            <a:endParaRPr lang="en-US" sz="1600" dirty="0">
              <a:latin typeface="+mj-lt"/>
            </a:endParaRPr>
          </a:p>
          <a:p>
            <a:pPr marL="533400" indent="0">
              <a:spcBef>
                <a:spcPts val="0"/>
              </a:spcBef>
              <a:spcAft>
                <a:spcPts val="0"/>
              </a:spcAft>
              <a:buNone/>
            </a:pPr>
            <a:r>
              <a:rPr lang="en-US" b="1" dirty="0"/>
              <a:t>Closing</a:t>
            </a:r>
          </a:p>
          <a:p>
            <a:pPr marL="533400" indent="0">
              <a:spcBef>
                <a:spcPts val="0"/>
              </a:spcBef>
              <a:spcAft>
                <a:spcPts val="0"/>
              </a:spcAft>
              <a:buNone/>
            </a:pPr>
            <a:r>
              <a:rPr lang="en-US" sz="1600" dirty="0">
                <a:latin typeface="+mj-lt"/>
              </a:rPr>
              <a:t>Summary</a:t>
            </a:r>
          </a:p>
          <a:p>
            <a:pPr marL="533400" indent="0">
              <a:spcBef>
                <a:spcPts val="0"/>
              </a:spcBef>
              <a:spcAft>
                <a:spcPts val="0"/>
              </a:spcAft>
              <a:buNone/>
            </a:pPr>
            <a:r>
              <a:rPr lang="en-US" sz="1600" dirty="0">
                <a:latin typeface="+mj-lt"/>
              </a:rPr>
              <a:t>Questions and Answers</a:t>
            </a:r>
          </a:p>
        </p:txBody>
      </p:sp>
      <p:sp>
        <p:nvSpPr>
          <p:cNvPr id="27" name="Rectangle 26" descr="Handshake">
            <a:extLst>
              <a:ext uri="{FF2B5EF4-FFF2-40B4-BE49-F238E27FC236}">
                <a16:creationId xmlns:a16="http://schemas.microsoft.com/office/drawing/2014/main" id="{BEF34E1C-44B9-4EFC-8126-D51A3EA9BF40}"/>
              </a:ext>
            </a:extLst>
          </p:cNvPr>
          <p:cNvSpPr/>
          <p:nvPr/>
        </p:nvSpPr>
        <p:spPr>
          <a:xfrm>
            <a:off x="5416375" y="723900"/>
            <a:ext cx="499424" cy="499424"/>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28" name="Rectangle 27" descr="Bar chart">
            <a:extLst>
              <a:ext uri="{FF2B5EF4-FFF2-40B4-BE49-F238E27FC236}">
                <a16:creationId xmlns:a16="http://schemas.microsoft.com/office/drawing/2014/main" id="{7810A56D-FB7B-429D-835B-7A0CD7BCB96A}"/>
              </a:ext>
            </a:extLst>
          </p:cNvPr>
          <p:cNvSpPr/>
          <p:nvPr/>
        </p:nvSpPr>
        <p:spPr>
          <a:xfrm>
            <a:off x="5462602" y="3034670"/>
            <a:ext cx="499424" cy="499424"/>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332956"/>
              <a:satOff val="-147"/>
              <a:lumOff val="392"/>
              <a:alphaOff val="0"/>
            </a:schemeClr>
          </a:effectRef>
          <a:fontRef idx="minor">
            <a:schemeClr val="lt1"/>
          </a:fontRef>
        </p:style>
        <p:txBody>
          <a:bodyPr/>
          <a:lstStyle/>
          <a:p>
            <a:endParaRPr lang="en-US"/>
          </a:p>
        </p:txBody>
      </p:sp>
      <p:sp>
        <p:nvSpPr>
          <p:cNvPr id="29" name="Rectangle 28" descr="Checkmark">
            <a:extLst>
              <a:ext uri="{FF2B5EF4-FFF2-40B4-BE49-F238E27FC236}">
                <a16:creationId xmlns:a16="http://schemas.microsoft.com/office/drawing/2014/main" id="{9C6EFB52-3349-4B07-BB85-12C3EA673CEA}"/>
              </a:ext>
            </a:extLst>
          </p:cNvPr>
          <p:cNvSpPr/>
          <p:nvPr/>
        </p:nvSpPr>
        <p:spPr>
          <a:xfrm>
            <a:off x="5479137" y="1901530"/>
            <a:ext cx="373900" cy="394492"/>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2">
              <a:hueOff val="-665912"/>
              <a:satOff val="-293"/>
              <a:lumOff val="784"/>
              <a:alphaOff val="0"/>
            </a:schemeClr>
          </a:effectRef>
          <a:fontRef idx="minor">
            <a:schemeClr val="lt1"/>
          </a:fontRef>
        </p:style>
        <p:txBody>
          <a:bodyPr/>
          <a:lstStyle/>
          <a:p>
            <a:endParaRPr lang="en-US"/>
          </a:p>
        </p:txBody>
      </p:sp>
      <p:sp>
        <p:nvSpPr>
          <p:cNvPr id="30" name="Rectangle 29" descr="Group">
            <a:extLst>
              <a:ext uri="{FF2B5EF4-FFF2-40B4-BE49-F238E27FC236}">
                <a16:creationId xmlns:a16="http://schemas.microsoft.com/office/drawing/2014/main" id="{88F8C9F3-7615-45BF-B785-33C277085718}"/>
              </a:ext>
            </a:extLst>
          </p:cNvPr>
          <p:cNvSpPr/>
          <p:nvPr/>
        </p:nvSpPr>
        <p:spPr>
          <a:xfrm>
            <a:off x="8461181" y="732778"/>
            <a:ext cx="499424" cy="499424"/>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2">
              <a:hueOff val="-998868"/>
              <a:satOff val="-440"/>
              <a:lumOff val="1177"/>
              <a:alphaOff val="0"/>
            </a:schemeClr>
          </a:effectRef>
          <a:fontRef idx="minor">
            <a:schemeClr val="lt1"/>
          </a:fontRef>
        </p:style>
        <p:txBody>
          <a:bodyPr/>
          <a:lstStyle/>
          <a:p>
            <a:endParaRPr lang="en-US"/>
          </a:p>
        </p:txBody>
      </p:sp>
      <p:sp>
        <p:nvSpPr>
          <p:cNvPr id="31" name="Rectangle 30" descr="Help">
            <a:extLst>
              <a:ext uri="{FF2B5EF4-FFF2-40B4-BE49-F238E27FC236}">
                <a16:creationId xmlns:a16="http://schemas.microsoft.com/office/drawing/2014/main" id="{B15A1DA1-0781-4F05-ADA9-ADBE27A12E44}"/>
              </a:ext>
            </a:extLst>
          </p:cNvPr>
          <p:cNvSpPr/>
          <p:nvPr/>
        </p:nvSpPr>
        <p:spPr>
          <a:xfrm>
            <a:off x="8461181" y="2784958"/>
            <a:ext cx="499424" cy="499424"/>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accent2">
              <a:hueOff val="-1331824"/>
              <a:satOff val="-586"/>
              <a:lumOff val="1569"/>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2667318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03C6FA-F06E-A184-7F14-F78BDC8ACE97}"/>
              </a:ext>
            </a:extLst>
          </p:cNvPr>
          <p:cNvSpPr>
            <a:spLocks noGrp="1"/>
          </p:cNvSpPr>
          <p:nvPr>
            <p:ph type="title"/>
          </p:nvPr>
        </p:nvSpPr>
        <p:spPr/>
        <p:txBody>
          <a:bodyPr>
            <a:normAutofit fontScale="90000"/>
          </a:bodyPr>
          <a:lstStyle/>
          <a:p>
            <a:r>
              <a:rPr lang="en-US" dirty="0"/>
              <a:t>The Issues – </a:t>
            </a:r>
            <a:br>
              <a:rPr lang="en-US" dirty="0"/>
            </a:br>
            <a:r>
              <a:rPr lang="en-US" sz="2700" dirty="0"/>
              <a:t>Civil Action No.: 3-99 CV 1398-H </a:t>
            </a:r>
            <a:br>
              <a:rPr lang="en-US" sz="2700" dirty="0"/>
            </a:br>
            <a:r>
              <a:rPr lang="en-US" sz="2700" dirty="0"/>
              <a:t>Filed: June 21, 1999</a:t>
            </a:r>
            <a:endParaRPr lang="en-US" dirty="0"/>
          </a:p>
        </p:txBody>
      </p:sp>
      <p:sp>
        <p:nvSpPr>
          <p:cNvPr id="6" name="Content Placeholder 5">
            <a:extLst>
              <a:ext uri="{FF2B5EF4-FFF2-40B4-BE49-F238E27FC236}">
                <a16:creationId xmlns:a16="http://schemas.microsoft.com/office/drawing/2014/main" id="{247760AC-1DA9-2FEF-A4FE-51AADA20614F}"/>
              </a:ext>
            </a:extLst>
          </p:cNvPr>
          <p:cNvSpPr>
            <a:spLocks noGrp="1"/>
          </p:cNvSpPr>
          <p:nvPr>
            <p:ph idx="1"/>
          </p:nvPr>
        </p:nvSpPr>
        <p:spPr>
          <a:xfrm>
            <a:off x="1216548" y="1737361"/>
            <a:ext cx="10058400" cy="4638272"/>
          </a:xfrm>
        </p:spPr>
        <p:txBody>
          <a:bodyPr>
            <a:normAutofit fontScale="92500" lnSpcReduction="20000"/>
          </a:bodyPr>
          <a:lstStyle/>
          <a:p>
            <a:pPr marL="0" indent="0">
              <a:buNone/>
            </a:pPr>
            <a:r>
              <a:rPr lang="en-US" sz="1400" b="1" dirty="0"/>
              <a:t>Effects of the Proposed Transaction </a:t>
            </a:r>
          </a:p>
          <a:p>
            <a:r>
              <a:rPr lang="en-US" sz="1200" dirty="0"/>
              <a:t>The contract terms a provider would obtain from a managed care company such as Aetna or Prudential depend on the provider’s ability to terminate (or credibly to threaten to terminate) their relationship if the company demands unfavorable contract terms. </a:t>
            </a:r>
          </a:p>
          <a:p>
            <a:r>
              <a:rPr lang="en-US" sz="1200" dirty="0"/>
              <a:t>A Provider's ability to terminate a provider relationship depends on the ability to make up that plan’s lost business and on how long it would take to do so. </a:t>
            </a:r>
          </a:p>
          <a:p>
            <a:r>
              <a:rPr lang="en-US" sz="1200" dirty="0"/>
              <a:t>Unlike certain tangible products, provider’s services cannot be stored; therefore, failing to replace lost business expeditiously imposes a permanent loss of revenue. </a:t>
            </a:r>
          </a:p>
          <a:p>
            <a:r>
              <a:rPr lang="en-US" sz="1200" dirty="0"/>
              <a:t>Providers have a limited ability to encourage patients to switch plans or physicians, because the patients would have to switch to another employer-sponsored plan in which the physicians participate (which might not be an option), or to pay considerably higher out-of-pocket costs, either in the form of increased copayments for use of out-of-network physicians (if allowed), or by absorbing the total cost of the physicians’ services as unreimbursed medical expenses. </a:t>
            </a:r>
          </a:p>
          <a:p>
            <a:r>
              <a:rPr lang="en-US" sz="1200" dirty="0"/>
              <a:t>Replacing a discontinued plan’s lost business in a timely manner is more difficult when the plan accounts for a large share of the Provider's total business. Aetna’s “all products clause” -- which requires a Provider to participate in all of Aetna’s health plans if it participates in any Aetna plan -- significantly increases the volume of business that a provider would lose if it rejected Aetna’s offered reimbursement rates on any given plan, such as an HMO. Terminating the provider relationship thus would mean that a provider not only would lose its own patients that participated in that plan, but also access to other patients who participate in the plan. </a:t>
            </a:r>
          </a:p>
          <a:p>
            <a:r>
              <a:rPr lang="en-US" sz="1200" dirty="0"/>
              <a:t>Replacing lost business in a timely manner is more difficult when the managed care company accounts for a large share of all business in that locality (not only of that Provider's business), because a Provider's alternative sources of patients are more limited. </a:t>
            </a:r>
          </a:p>
          <a:p>
            <a:r>
              <a:rPr lang="en-US" sz="1200" dirty="0"/>
              <a:t>As a result of Aetna’s prior acquisition of </a:t>
            </a:r>
            <a:r>
              <a:rPr lang="en-US" sz="1200" dirty="0" err="1"/>
              <a:t>NYLCare</a:t>
            </a:r>
            <a:r>
              <a:rPr lang="en-US" sz="1200" dirty="0"/>
              <a:t> and its proposed acquisition of Prudential, Aetna would account for a large share of all payments to physicians in the Houston and Dallas areas, and a particularly large share of revenue of individual physicians and hospitals for a substantial number of physicians in those areas. </a:t>
            </a:r>
          </a:p>
          <a:p>
            <a:r>
              <a:rPr lang="en-US" sz="1200" dirty="0"/>
              <a:t>In light of provider’s limited ability to encourage patient switching, a significant number of physicians will be unable to reject Aetna’s demands for contract terms that are more adverse than would result if Aetna and Prudential remained independent. </a:t>
            </a:r>
          </a:p>
          <a:p>
            <a:r>
              <a:rPr lang="en-US" sz="1200" dirty="0"/>
              <a:t>Thus, the proposed acquisition will give Aetna the ability to depress providers’ reimbursement rates in Houston and Dallas, likely leading to a reduction in quantity or degradation in quality of providers’ services.</a:t>
            </a:r>
          </a:p>
        </p:txBody>
      </p:sp>
    </p:spTree>
    <p:extLst>
      <p:ext uri="{BB962C8B-B14F-4D97-AF65-F5344CB8AC3E}">
        <p14:creationId xmlns:p14="http://schemas.microsoft.com/office/powerpoint/2010/main" val="3118384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A2263-835A-C4CC-1DED-2B91D1722C17}"/>
              </a:ext>
            </a:extLst>
          </p:cNvPr>
          <p:cNvSpPr>
            <a:spLocks noGrp="1"/>
          </p:cNvSpPr>
          <p:nvPr>
            <p:ph type="title"/>
          </p:nvPr>
        </p:nvSpPr>
        <p:spPr/>
        <p:txBody>
          <a:bodyPr/>
          <a:lstStyle/>
          <a:p>
            <a:r>
              <a:rPr lang="en-US" dirty="0"/>
              <a:t>Three Types of Mergers	</a:t>
            </a:r>
          </a:p>
        </p:txBody>
      </p:sp>
      <p:sp>
        <p:nvSpPr>
          <p:cNvPr id="3" name="Content Placeholder 2">
            <a:extLst>
              <a:ext uri="{FF2B5EF4-FFF2-40B4-BE49-F238E27FC236}">
                <a16:creationId xmlns:a16="http://schemas.microsoft.com/office/drawing/2014/main" id="{51431347-814A-50FA-61CC-508CCEF94F89}"/>
              </a:ext>
            </a:extLst>
          </p:cNvPr>
          <p:cNvSpPr>
            <a:spLocks noGrp="1"/>
          </p:cNvSpPr>
          <p:nvPr>
            <p:ph idx="1"/>
          </p:nvPr>
        </p:nvSpPr>
        <p:spPr/>
        <p:txBody>
          <a:bodyPr>
            <a:normAutofit fontScale="77500" lnSpcReduction="20000"/>
          </a:bodyPr>
          <a:lstStyle/>
          <a:p>
            <a:pPr algn="l" fontAlgn="base">
              <a:buFont typeface="Arial" panose="020B0604020202020204" pitchFamily="34" charset="0"/>
              <a:buChar char="•"/>
            </a:pPr>
            <a:r>
              <a:rPr lang="en-US" b="1" i="0" u="none" strike="noStrike" dirty="0">
                <a:solidFill>
                  <a:srgbClr val="393D40"/>
                </a:solidFill>
                <a:effectLst/>
                <a:latin typeface="inherit"/>
              </a:rPr>
              <a:t>Horizontal mergers</a:t>
            </a:r>
            <a:r>
              <a:rPr lang="en-US" b="0" i="0" u="none" strike="noStrike" dirty="0">
                <a:solidFill>
                  <a:srgbClr val="393D40"/>
                </a:solidFill>
                <a:effectLst/>
                <a:latin typeface="Open Sans" panose="020B0606030504020204" pitchFamily="34" charset="0"/>
              </a:rPr>
              <a:t> occur when there is consolidation between providers ( or payers) that offer the same or similar services, such as when a health system acquires a hospital or when two physician practices or two contracted payers that provide overlapping services merge. Horizontal mergers can raise concerns about competition because they, by definition, </a:t>
            </a:r>
            <a:r>
              <a:rPr lang="en-US" b="1" i="0" u="none" strike="noStrike" dirty="0">
                <a:solidFill>
                  <a:srgbClr val="393D40"/>
                </a:solidFill>
                <a:effectLst/>
                <a:latin typeface="Open Sans" panose="020B0606030504020204" pitchFamily="34" charset="0"/>
              </a:rPr>
              <a:t>reduce competitiveness when occurring between providers in the same market, and because consolidated entities can take actions to increase and protect their market power. (Market Power = Monopsony / Oligopoly)</a:t>
            </a:r>
          </a:p>
          <a:p>
            <a:pPr algn="l" fontAlgn="base">
              <a:buFont typeface="Arial" panose="020B0604020202020204" pitchFamily="34" charset="0"/>
              <a:buChar char="•"/>
            </a:pPr>
            <a:r>
              <a:rPr lang="en-US" b="1" i="0" u="none" strike="noStrike" dirty="0">
                <a:solidFill>
                  <a:srgbClr val="393D40"/>
                </a:solidFill>
                <a:effectLst/>
                <a:latin typeface="inherit"/>
              </a:rPr>
              <a:t>Vertical mergers </a:t>
            </a:r>
            <a:r>
              <a:rPr lang="en-US" b="0" i="0" u="none" strike="noStrike" dirty="0">
                <a:solidFill>
                  <a:srgbClr val="393D40"/>
                </a:solidFill>
                <a:effectLst/>
                <a:latin typeface="Open Sans" panose="020B0606030504020204" pitchFamily="34" charset="0"/>
              </a:rPr>
              <a:t>occur when there is consolidation between providers that offer </a:t>
            </a:r>
            <a:r>
              <a:rPr lang="en-US" b="1" i="0" u="none" strike="noStrike" dirty="0">
                <a:solidFill>
                  <a:srgbClr val="393D40"/>
                </a:solidFill>
                <a:effectLst/>
                <a:latin typeface="Open Sans" panose="020B0606030504020204" pitchFamily="34" charset="0"/>
              </a:rPr>
              <a:t>different services along the same supply chain, </a:t>
            </a:r>
            <a:r>
              <a:rPr lang="en-US" b="0" i="0" u="none" strike="noStrike" dirty="0">
                <a:solidFill>
                  <a:srgbClr val="393D40"/>
                </a:solidFill>
                <a:effectLst/>
                <a:latin typeface="Open Sans" panose="020B0606030504020204" pitchFamily="34" charset="0"/>
              </a:rPr>
              <a:t>such as when a hospital acquires a physician practice. Vertical mergers can raise anticompetitive concerns, for example, if physicians refer patients to hospitals within their health system rather than to competing hospitals. Some mergers may entail both vertical and horizontal consolidation (e.g., if a health system acquires a physician group that provides services offered by the system’s existing physician group). </a:t>
            </a:r>
            <a:r>
              <a:rPr lang="en-US" b="1" i="0" u="none" strike="noStrike" dirty="0">
                <a:solidFill>
                  <a:srgbClr val="393D40"/>
                </a:solidFill>
                <a:effectLst/>
                <a:latin typeface="Open Sans" panose="020B0606030504020204" pitchFamily="34" charset="0"/>
              </a:rPr>
              <a:t>(IPA, PHO, MSO, ACO)</a:t>
            </a:r>
          </a:p>
          <a:p>
            <a:pPr algn="l" fontAlgn="base">
              <a:buFont typeface="Arial" panose="020B0604020202020204" pitchFamily="34" charset="0"/>
              <a:buChar char="•"/>
            </a:pPr>
            <a:r>
              <a:rPr lang="en-US" b="1" i="0" u="none" strike="noStrike" dirty="0">
                <a:solidFill>
                  <a:srgbClr val="393D40"/>
                </a:solidFill>
                <a:effectLst/>
                <a:latin typeface="inherit"/>
              </a:rPr>
              <a:t>Cross-market mergers </a:t>
            </a:r>
            <a:r>
              <a:rPr lang="en-US" b="0" i="0" u="none" strike="noStrike" dirty="0">
                <a:solidFill>
                  <a:srgbClr val="393D40"/>
                </a:solidFill>
                <a:effectLst/>
                <a:latin typeface="Open Sans" panose="020B0606030504020204" pitchFamily="34" charset="0"/>
              </a:rPr>
              <a:t>occur when there is consolidation between providers that operate in different geographic markets. </a:t>
            </a:r>
            <a:r>
              <a:rPr lang="en-US" b="1" i="0" u="none" strike="noStrike" dirty="0">
                <a:solidFill>
                  <a:srgbClr val="393D40"/>
                </a:solidFill>
                <a:effectLst/>
                <a:latin typeface="Open Sans" panose="020B0606030504020204" pitchFamily="34" charset="0"/>
              </a:rPr>
              <a:t>Cross-market mergers may raise concerns about competition, for example, if a health system with providers in different areas of a state is able to use its dominant position in one market to negotiate higher prices in another when contracting with a given health plan (e.g., a state employee plan with enrollees that reside in several markets).</a:t>
            </a:r>
          </a:p>
          <a:p>
            <a:endParaRPr lang="en-US" dirty="0"/>
          </a:p>
        </p:txBody>
      </p:sp>
    </p:spTree>
    <p:extLst>
      <p:ext uri="{BB962C8B-B14F-4D97-AF65-F5344CB8AC3E}">
        <p14:creationId xmlns:p14="http://schemas.microsoft.com/office/powerpoint/2010/main" val="2855673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CB4FA-F58D-878E-5C07-BB18B1E70A3A}"/>
              </a:ext>
            </a:extLst>
          </p:cNvPr>
          <p:cNvSpPr>
            <a:spLocks noGrp="1"/>
          </p:cNvSpPr>
          <p:nvPr>
            <p:ph type="title"/>
          </p:nvPr>
        </p:nvSpPr>
        <p:spPr/>
        <p:txBody>
          <a:bodyPr/>
          <a:lstStyle/>
          <a:p>
            <a:r>
              <a:rPr lang="en-US" dirty="0"/>
              <a:t>DOJ and FTC Challenges</a:t>
            </a:r>
          </a:p>
        </p:txBody>
      </p:sp>
      <p:sp>
        <p:nvSpPr>
          <p:cNvPr id="3" name="Content Placeholder 2">
            <a:extLst>
              <a:ext uri="{FF2B5EF4-FFF2-40B4-BE49-F238E27FC236}">
                <a16:creationId xmlns:a16="http://schemas.microsoft.com/office/drawing/2014/main" id="{6934B3F4-500E-3FC8-C1EB-B87166A83AF5}"/>
              </a:ext>
            </a:extLst>
          </p:cNvPr>
          <p:cNvSpPr>
            <a:spLocks noGrp="1"/>
          </p:cNvSpPr>
          <p:nvPr>
            <p:ph idx="1"/>
          </p:nvPr>
        </p:nvSpPr>
        <p:spPr/>
        <p:txBody>
          <a:bodyPr>
            <a:normAutofit lnSpcReduction="10000"/>
          </a:bodyPr>
          <a:lstStyle/>
          <a:p>
            <a:r>
              <a:rPr lang="en-US" b="0" i="0" dirty="0">
                <a:solidFill>
                  <a:srgbClr val="393D40"/>
                </a:solidFill>
                <a:effectLst/>
                <a:latin typeface="Open Sans" panose="020B0606030504020204" pitchFamily="34" charset="0"/>
              </a:rPr>
              <a:t>Governments also challenge other types of anticompetitive practices, such as the use of </a:t>
            </a:r>
            <a:r>
              <a:rPr lang="en-US" b="1" i="0" dirty="0">
                <a:solidFill>
                  <a:srgbClr val="393D40"/>
                </a:solidFill>
                <a:effectLst/>
                <a:latin typeface="Open Sans" panose="020B0606030504020204" pitchFamily="34" charset="0"/>
              </a:rPr>
              <a:t>anticompetitive clauses in contracts between providers and insurers </a:t>
            </a:r>
            <a:r>
              <a:rPr lang="en-US" b="0" i="0" dirty="0">
                <a:solidFill>
                  <a:srgbClr val="393D40"/>
                </a:solidFill>
                <a:effectLst/>
                <a:latin typeface="Open Sans" panose="020B0606030504020204" pitchFamily="34" charset="0"/>
              </a:rPr>
              <a:t>or </a:t>
            </a:r>
            <a:r>
              <a:rPr lang="en-US" b="1" i="0" dirty="0">
                <a:solidFill>
                  <a:srgbClr val="393D40"/>
                </a:solidFill>
                <a:effectLst/>
                <a:latin typeface="Open Sans" panose="020B0606030504020204" pitchFamily="34" charset="0"/>
              </a:rPr>
              <a:t>providers and workers</a:t>
            </a:r>
            <a:r>
              <a:rPr lang="en-US" b="0" i="0" dirty="0">
                <a:solidFill>
                  <a:srgbClr val="393D40"/>
                </a:solidFill>
                <a:effectLst/>
                <a:latin typeface="Open Sans" panose="020B0606030504020204" pitchFamily="34" charset="0"/>
              </a:rPr>
              <a:t>. </a:t>
            </a:r>
          </a:p>
          <a:p>
            <a:r>
              <a:rPr lang="en-US" b="0" i="0" dirty="0">
                <a:solidFill>
                  <a:srgbClr val="393D40"/>
                </a:solidFill>
                <a:effectLst/>
                <a:latin typeface="Open Sans" panose="020B0606030504020204" pitchFamily="34" charset="0"/>
              </a:rPr>
              <a:t>Anticompetitive contract clauses </a:t>
            </a:r>
            <a:r>
              <a:rPr lang="en-US" b="1" i="0" dirty="0">
                <a:solidFill>
                  <a:srgbClr val="393D40"/>
                </a:solidFill>
                <a:effectLst/>
                <a:latin typeface="Open Sans" panose="020B0606030504020204" pitchFamily="34" charset="0"/>
              </a:rPr>
              <a:t>give dominant parties an unfair advantage over potential competitors and can lead to higher prices.</a:t>
            </a:r>
            <a:r>
              <a:rPr lang="en-US" b="0" i="0" dirty="0">
                <a:solidFill>
                  <a:srgbClr val="393D40"/>
                </a:solidFill>
                <a:effectLst/>
                <a:latin typeface="Open Sans" panose="020B0606030504020204" pitchFamily="34" charset="0"/>
              </a:rPr>
              <a:t> For example, some health systems have highly regarded hospitals (also known as </a:t>
            </a:r>
            <a:r>
              <a:rPr lang="en-US" b="1" i="0" dirty="0">
                <a:solidFill>
                  <a:srgbClr val="393D40"/>
                </a:solidFill>
                <a:effectLst/>
                <a:latin typeface="Open Sans" panose="020B0606030504020204" pitchFamily="34" charset="0"/>
              </a:rPr>
              <a:t>“must have” hospitals</a:t>
            </a:r>
            <a:r>
              <a:rPr lang="en-US" b="0" i="0" dirty="0">
                <a:solidFill>
                  <a:srgbClr val="393D40"/>
                </a:solidFill>
                <a:effectLst/>
                <a:latin typeface="Open Sans" panose="020B0606030504020204" pitchFamily="34" charset="0"/>
              </a:rPr>
              <a:t>) that insurers need to include in their provider networks in order to attract employers/enrollees, which gives these systems substantial bargaining leverage over insurers. </a:t>
            </a:r>
          </a:p>
          <a:p>
            <a:r>
              <a:rPr lang="en-US" b="0" i="0" dirty="0">
                <a:solidFill>
                  <a:srgbClr val="393D40"/>
                </a:solidFill>
                <a:effectLst/>
                <a:latin typeface="Open Sans" panose="020B0606030504020204" pitchFamily="34" charset="0"/>
              </a:rPr>
              <a:t>These health care systems can in turn use this </a:t>
            </a:r>
            <a:r>
              <a:rPr lang="en-US" b="1" i="0" dirty="0">
                <a:solidFill>
                  <a:srgbClr val="393D40"/>
                </a:solidFill>
                <a:effectLst/>
                <a:latin typeface="Open Sans" panose="020B0606030504020204" pitchFamily="34" charset="0"/>
              </a:rPr>
              <a:t>bargaining leverage to pressure insurers to contract with all providers in the system (through “all-or-nothing clauses” e.g., IPA, PHO, MSO ACO)</a:t>
            </a:r>
            <a:r>
              <a:rPr lang="en-US" b="0" i="0" dirty="0">
                <a:solidFill>
                  <a:srgbClr val="393D40"/>
                </a:solidFill>
                <a:effectLst/>
                <a:latin typeface="Open Sans" panose="020B0606030504020204" pitchFamily="34" charset="0"/>
              </a:rPr>
              <a:t>, shielding expensive or low-quality members from competition with more desirable providers. </a:t>
            </a:r>
            <a:endParaRPr lang="en-US" dirty="0"/>
          </a:p>
        </p:txBody>
      </p:sp>
    </p:spTree>
    <p:extLst>
      <p:ext uri="{BB962C8B-B14F-4D97-AF65-F5344CB8AC3E}">
        <p14:creationId xmlns:p14="http://schemas.microsoft.com/office/powerpoint/2010/main" val="2169243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CB4FA-F58D-878E-5C07-BB18B1E70A3A}"/>
              </a:ext>
            </a:extLst>
          </p:cNvPr>
          <p:cNvSpPr>
            <a:spLocks noGrp="1"/>
          </p:cNvSpPr>
          <p:nvPr>
            <p:ph type="title"/>
          </p:nvPr>
        </p:nvSpPr>
        <p:spPr/>
        <p:txBody>
          <a:bodyPr/>
          <a:lstStyle/>
          <a:p>
            <a:pPr algn="ctr" fontAlgn="base"/>
            <a:r>
              <a:rPr lang="en-US" b="1" u="none" strike="noStrike" dirty="0">
                <a:solidFill>
                  <a:srgbClr val="393D40"/>
                </a:solidFill>
                <a:effectLst/>
                <a:latin typeface="inherit"/>
              </a:rPr>
              <a:t>Common Types of Anticompetitive Contract Clauses</a:t>
            </a:r>
            <a:endParaRPr lang="en-US" b="0" u="none" strike="noStrike" dirty="0">
              <a:solidFill>
                <a:srgbClr val="393D40"/>
              </a:solidFill>
              <a:effectLst/>
              <a:latin typeface="Open Sans" panose="020B0606030504020204" pitchFamily="34" charset="0"/>
            </a:endParaRPr>
          </a:p>
        </p:txBody>
      </p:sp>
      <p:sp>
        <p:nvSpPr>
          <p:cNvPr id="3" name="Content Placeholder 2">
            <a:extLst>
              <a:ext uri="{FF2B5EF4-FFF2-40B4-BE49-F238E27FC236}">
                <a16:creationId xmlns:a16="http://schemas.microsoft.com/office/drawing/2014/main" id="{6934B3F4-500E-3FC8-C1EB-B87166A83AF5}"/>
              </a:ext>
            </a:extLst>
          </p:cNvPr>
          <p:cNvSpPr>
            <a:spLocks noGrp="1"/>
          </p:cNvSpPr>
          <p:nvPr>
            <p:ph idx="1"/>
          </p:nvPr>
        </p:nvSpPr>
        <p:spPr/>
        <p:txBody>
          <a:bodyPr>
            <a:normAutofit fontScale="85000" lnSpcReduction="20000"/>
          </a:bodyPr>
          <a:lstStyle/>
          <a:p>
            <a:pPr algn="l" fontAlgn="base">
              <a:buFont typeface="+mj-lt"/>
              <a:buAutoNum type="arabicPeriod"/>
            </a:pPr>
            <a:r>
              <a:rPr lang="en-US" b="1" i="0" u="none" strike="noStrike" dirty="0">
                <a:solidFill>
                  <a:srgbClr val="393D40"/>
                </a:solidFill>
                <a:effectLst/>
                <a:latin typeface="inherit"/>
              </a:rPr>
              <a:t>All-or-nothing clauses</a:t>
            </a:r>
            <a:r>
              <a:rPr lang="en-US" b="0" i="0" u="none" strike="noStrike" dirty="0">
                <a:solidFill>
                  <a:srgbClr val="393D40"/>
                </a:solidFill>
                <a:effectLst/>
                <a:latin typeface="Open Sans" panose="020B0606030504020204" pitchFamily="34" charset="0"/>
              </a:rPr>
              <a:t> require an insurer that wants to contract with a particular provider in a system (such as a must-have hospital) to contract with all providers in that system.  Or that the provider must sign up for every “product” the health plan sells even if it is detrimental to market and provider.</a:t>
            </a:r>
          </a:p>
          <a:p>
            <a:pPr algn="l" fontAlgn="base">
              <a:buFont typeface="+mj-lt"/>
              <a:buAutoNum type="arabicPeriod"/>
            </a:pPr>
            <a:r>
              <a:rPr lang="en-US" b="1" i="0" u="none" strike="noStrike" dirty="0">
                <a:solidFill>
                  <a:srgbClr val="393D40"/>
                </a:solidFill>
                <a:effectLst/>
                <a:latin typeface="inherit"/>
              </a:rPr>
              <a:t>Anti-tiering/anti-steering clauses</a:t>
            </a:r>
            <a:r>
              <a:rPr lang="en-US" b="0" i="0" u="none" strike="noStrike" dirty="0">
                <a:solidFill>
                  <a:srgbClr val="393D40"/>
                </a:solidFill>
                <a:effectLst/>
                <a:latin typeface="Open Sans" panose="020B0606030504020204" pitchFamily="34" charset="0"/>
              </a:rPr>
              <a:t> prevent an insurer from putting a given provider in a non-preferred provider network tier or from using other incentives or tools to steer patients to competing providers. This can incentivize patients to use that mediocre provider, even if a higher-value provider is also in-network.</a:t>
            </a:r>
          </a:p>
          <a:p>
            <a:pPr algn="l" fontAlgn="base">
              <a:buFont typeface="+mj-lt"/>
              <a:buAutoNum type="arabicPeriod"/>
            </a:pPr>
            <a:r>
              <a:rPr lang="en-US" b="1" i="0" u="none" strike="noStrike" dirty="0">
                <a:solidFill>
                  <a:srgbClr val="393D40"/>
                </a:solidFill>
                <a:effectLst/>
                <a:latin typeface="inherit"/>
              </a:rPr>
              <a:t>Exclusive contracting clauses </a:t>
            </a:r>
            <a:r>
              <a:rPr lang="en-US" b="0" i="0" u="none" strike="noStrike" dirty="0">
                <a:solidFill>
                  <a:srgbClr val="393D40"/>
                </a:solidFill>
                <a:effectLst/>
                <a:latin typeface="Open Sans" panose="020B0606030504020204" pitchFamily="34" charset="0"/>
              </a:rPr>
              <a:t>prohibit an insurer from including competing providers in their provider network, so that a given provider is the only in-network option in a given area.</a:t>
            </a:r>
          </a:p>
          <a:p>
            <a:pPr algn="l" fontAlgn="base">
              <a:buFont typeface="+mj-lt"/>
              <a:buAutoNum type="arabicPeriod"/>
            </a:pPr>
            <a:r>
              <a:rPr lang="en-US" b="1" i="0" u="none" strike="noStrike" dirty="0">
                <a:solidFill>
                  <a:srgbClr val="393D40"/>
                </a:solidFill>
                <a:effectLst/>
                <a:latin typeface="inherit"/>
              </a:rPr>
              <a:t>Non-compete clauses</a:t>
            </a:r>
            <a:r>
              <a:rPr lang="en-US" b="0" i="0" u="none" strike="noStrike" dirty="0">
                <a:solidFill>
                  <a:srgbClr val="393D40"/>
                </a:solidFill>
                <a:effectLst/>
                <a:latin typeface="Open Sans" panose="020B0606030504020204" pitchFamily="34" charset="0"/>
              </a:rPr>
              <a:t> prevent a worker employed with a given provider from taking a job with a competing provider or starting a new practice within a certain distance for some duration of time.</a:t>
            </a:r>
          </a:p>
          <a:p>
            <a:pPr algn="l" fontAlgn="base">
              <a:buFont typeface="+mj-lt"/>
              <a:buAutoNum type="arabicPeriod"/>
            </a:pPr>
            <a:r>
              <a:rPr lang="en-US" b="1" i="0" u="none" strike="noStrike" dirty="0">
                <a:solidFill>
                  <a:srgbClr val="393D40"/>
                </a:solidFill>
                <a:effectLst/>
                <a:latin typeface="inherit"/>
              </a:rPr>
              <a:t>Most favored nation clauses</a:t>
            </a:r>
            <a:r>
              <a:rPr lang="en-US" b="0" i="0" u="none" strike="noStrike" dirty="0">
                <a:solidFill>
                  <a:srgbClr val="393D40"/>
                </a:solidFill>
                <a:effectLst/>
                <a:latin typeface="Open Sans" panose="020B0606030504020204" pitchFamily="34" charset="0"/>
              </a:rPr>
              <a:t> require a provider to offer an insurer the lowest rates of all the insurers with which it has contracted. While the examples above create favorable terms for providers in their contracts with insurers, most favored nation clauses create favorable terms for insurers in their contracts with providers.</a:t>
            </a:r>
          </a:p>
        </p:txBody>
      </p:sp>
    </p:spTree>
    <p:extLst>
      <p:ext uri="{BB962C8B-B14F-4D97-AF65-F5344CB8AC3E}">
        <p14:creationId xmlns:p14="http://schemas.microsoft.com/office/powerpoint/2010/main" val="3252618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CB4FA-F58D-878E-5C07-BB18B1E70A3A}"/>
              </a:ext>
            </a:extLst>
          </p:cNvPr>
          <p:cNvSpPr>
            <a:spLocks noGrp="1"/>
          </p:cNvSpPr>
          <p:nvPr>
            <p:ph type="title"/>
          </p:nvPr>
        </p:nvSpPr>
        <p:spPr/>
        <p:txBody>
          <a:bodyPr/>
          <a:lstStyle/>
          <a:p>
            <a:pPr algn="l" fontAlgn="base"/>
            <a:r>
              <a:rPr lang="en-US" b="1" u="none" strike="noStrike" dirty="0">
                <a:solidFill>
                  <a:schemeClr val="tx1"/>
                </a:solidFill>
                <a:effectLst/>
                <a:latin typeface="Open Sans" panose="020B0606030504020204" pitchFamily="34" charset="0"/>
              </a:rPr>
              <a:t>What federal antitrust laws govern anticompetitive practices?</a:t>
            </a:r>
          </a:p>
        </p:txBody>
      </p:sp>
      <p:sp>
        <p:nvSpPr>
          <p:cNvPr id="3" name="Content Placeholder 2">
            <a:extLst>
              <a:ext uri="{FF2B5EF4-FFF2-40B4-BE49-F238E27FC236}">
                <a16:creationId xmlns:a16="http://schemas.microsoft.com/office/drawing/2014/main" id="{6934B3F4-500E-3FC8-C1EB-B87166A83AF5}"/>
              </a:ext>
            </a:extLst>
          </p:cNvPr>
          <p:cNvSpPr>
            <a:spLocks noGrp="1"/>
          </p:cNvSpPr>
          <p:nvPr>
            <p:ph idx="1"/>
          </p:nvPr>
        </p:nvSpPr>
        <p:spPr>
          <a:xfrm>
            <a:off x="1114202" y="1990756"/>
            <a:ext cx="10058400" cy="3760891"/>
          </a:xfrm>
        </p:spPr>
        <p:txBody>
          <a:bodyPr>
            <a:normAutofit fontScale="70000" lnSpcReduction="20000"/>
          </a:bodyPr>
          <a:lstStyle/>
          <a:p>
            <a:pPr algn="l" fontAlgn="base">
              <a:buFont typeface="Arial" panose="020B0604020202020204" pitchFamily="34" charset="0"/>
              <a:buChar char="•"/>
            </a:pPr>
            <a:r>
              <a:rPr lang="en-US" b="1" i="0" u="none" strike="noStrike" dirty="0">
                <a:solidFill>
                  <a:srgbClr val="393D40"/>
                </a:solidFill>
                <a:effectLst/>
                <a:latin typeface="+mj-lt"/>
              </a:rPr>
              <a:t>The Sherman Act (1890) </a:t>
            </a:r>
            <a:r>
              <a:rPr lang="en-US" b="0" i="0" u="none" strike="noStrike" dirty="0">
                <a:solidFill>
                  <a:srgbClr val="393D40"/>
                </a:solidFill>
                <a:effectLst/>
                <a:latin typeface="+mj-lt"/>
              </a:rPr>
              <a:t>broadly prohibits anticompetitive practices. It has been used to challenge various anticompetitive practices, such as mergers, wage suppression, agreements among competing businesses to fix prices, and anticompetitive contracting clauses.</a:t>
            </a:r>
          </a:p>
          <a:p>
            <a:pPr algn="l" fontAlgn="base">
              <a:buFont typeface="Arial" panose="020B0604020202020204" pitchFamily="34" charset="0"/>
              <a:buChar char="•"/>
            </a:pPr>
            <a:r>
              <a:rPr lang="en-US" b="1" i="0" u="none" strike="noStrike" dirty="0">
                <a:solidFill>
                  <a:srgbClr val="393D40"/>
                </a:solidFill>
                <a:effectLst/>
                <a:latin typeface="+mj-lt"/>
              </a:rPr>
              <a:t>The Clayton Act</a:t>
            </a:r>
            <a:r>
              <a:rPr lang="en-US" b="0" i="0" u="none" strike="noStrike" dirty="0">
                <a:solidFill>
                  <a:srgbClr val="393D40"/>
                </a:solidFill>
                <a:effectLst/>
                <a:latin typeface="+mj-lt"/>
              </a:rPr>
              <a:t> </a:t>
            </a:r>
            <a:r>
              <a:rPr lang="en-US" b="1" i="0" u="none" strike="noStrike" dirty="0">
                <a:solidFill>
                  <a:srgbClr val="393D40"/>
                </a:solidFill>
                <a:effectLst/>
                <a:latin typeface="+mj-lt"/>
              </a:rPr>
              <a:t>(1914)</a:t>
            </a:r>
            <a:r>
              <a:rPr lang="en-US" b="0" i="0" u="none" strike="noStrike" dirty="0">
                <a:solidFill>
                  <a:srgbClr val="393D40"/>
                </a:solidFill>
                <a:effectLst/>
                <a:latin typeface="+mj-lt"/>
              </a:rPr>
              <a:t> builds on the Sherman Act by explicitly prohibiting anticompetitive mergers as well as other types of anticompetitive practices that are not clearly addressed by the </a:t>
            </a:r>
            <a:r>
              <a:rPr lang="en-US" b="1" i="0" u="none" strike="noStrike" dirty="0">
                <a:solidFill>
                  <a:srgbClr val="393D40"/>
                </a:solidFill>
                <a:effectLst/>
                <a:latin typeface="+mj-lt"/>
              </a:rPr>
              <a:t>Sherman Act </a:t>
            </a:r>
            <a:r>
              <a:rPr lang="en-US" b="0" i="0" u="none" strike="noStrike" dirty="0">
                <a:solidFill>
                  <a:srgbClr val="393D40"/>
                </a:solidFill>
                <a:effectLst/>
                <a:latin typeface="+mj-lt"/>
              </a:rPr>
              <a:t>(such as by barring the same individual from serving on the board of directors for two competing health systems, with some exceptions). Additionally, as amended under the </a:t>
            </a:r>
            <a:r>
              <a:rPr lang="en-US" b="1" i="0" u="none" strike="noStrike" dirty="0">
                <a:solidFill>
                  <a:srgbClr val="393D40"/>
                </a:solidFill>
                <a:effectLst/>
                <a:latin typeface="+mj-lt"/>
              </a:rPr>
              <a:t>Hart-Scott-</a:t>
            </a:r>
            <a:r>
              <a:rPr lang="en-US" b="1" i="0" u="none" strike="noStrike" dirty="0" err="1">
                <a:solidFill>
                  <a:srgbClr val="393D40"/>
                </a:solidFill>
                <a:effectLst/>
                <a:latin typeface="+mj-lt"/>
              </a:rPr>
              <a:t>Rodino</a:t>
            </a:r>
            <a:r>
              <a:rPr lang="en-US" b="1" i="0" u="none" strike="noStrike" dirty="0">
                <a:solidFill>
                  <a:srgbClr val="393D40"/>
                </a:solidFill>
                <a:effectLst/>
                <a:latin typeface="+mj-lt"/>
              </a:rPr>
              <a:t> Act in 1976</a:t>
            </a:r>
            <a:r>
              <a:rPr lang="en-US" b="0" i="0" u="none" strike="noStrike" dirty="0">
                <a:solidFill>
                  <a:srgbClr val="393D40"/>
                </a:solidFill>
                <a:effectLst/>
                <a:latin typeface="+mj-lt"/>
              </a:rPr>
              <a:t>, the law requires that merging entities report their plans in advance to federal regulators in certain cases where the transaction exceeds a specified value </a:t>
            </a:r>
            <a:r>
              <a:rPr lang="en-US" b="0" i="0" u="none" strike="noStrike" dirty="0">
                <a:solidFill>
                  <a:schemeClr val="tx1"/>
                </a:solidFill>
                <a:effectLst/>
                <a:latin typeface="+mj-lt"/>
              </a:rPr>
              <a:t>($111.4 million </a:t>
            </a:r>
            <a:r>
              <a:rPr lang="en-US" b="0" i="0" u="none" strike="noStrike" dirty="0">
                <a:solidFill>
                  <a:srgbClr val="393D40"/>
                </a:solidFill>
                <a:effectLst/>
                <a:latin typeface="+mj-lt"/>
              </a:rPr>
              <a:t>in 2023), which gives regulators time to investigate and intervene if needed.</a:t>
            </a:r>
          </a:p>
          <a:p>
            <a:pPr algn="l" fontAlgn="base">
              <a:buFont typeface="Arial" panose="020B0604020202020204" pitchFamily="34" charset="0"/>
              <a:buChar char="•"/>
            </a:pPr>
            <a:r>
              <a:rPr lang="en-US" b="1" i="0" u="none" strike="noStrike" dirty="0">
                <a:solidFill>
                  <a:srgbClr val="393D40"/>
                </a:solidFill>
                <a:effectLst/>
                <a:latin typeface="+mj-lt"/>
              </a:rPr>
              <a:t>The Federal Trade Commission (FTC) Act</a:t>
            </a:r>
            <a:r>
              <a:rPr lang="en-US" b="0" i="0" u="none" strike="noStrike" dirty="0">
                <a:solidFill>
                  <a:srgbClr val="393D40"/>
                </a:solidFill>
                <a:effectLst/>
                <a:latin typeface="+mj-lt"/>
              </a:rPr>
              <a:t> </a:t>
            </a:r>
            <a:r>
              <a:rPr lang="en-US" b="1" i="0" u="none" strike="noStrike" dirty="0">
                <a:solidFill>
                  <a:srgbClr val="393D40"/>
                </a:solidFill>
                <a:effectLst/>
                <a:latin typeface="+mj-lt"/>
              </a:rPr>
              <a:t>(1914) </a:t>
            </a:r>
            <a:r>
              <a:rPr lang="en-US" b="0" i="0" u="none" strike="noStrike" dirty="0">
                <a:solidFill>
                  <a:srgbClr val="393D40"/>
                </a:solidFill>
                <a:effectLst/>
                <a:latin typeface="+mj-lt"/>
              </a:rPr>
              <a:t>created the FTC and prohibits “</a:t>
            </a:r>
            <a:r>
              <a:rPr lang="en-US" b="1" i="0" u="none" strike="noStrike" dirty="0">
                <a:solidFill>
                  <a:srgbClr val="393D40"/>
                </a:solidFill>
                <a:effectLst/>
                <a:latin typeface="+mj-lt"/>
              </a:rPr>
              <a:t>unfair methods of competition</a:t>
            </a:r>
            <a:r>
              <a:rPr lang="en-US" b="0" i="0" u="none" strike="noStrike" dirty="0">
                <a:solidFill>
                  <a:srgbClr val="393D40"/>
                </a:solidFill>
                <a:effectLst/>
                <a:latin typeface="+mj-lt"/>
              </a:rPr>
              <a:t>” and “</a:t>
            </a:r>
            <a:r>
              <a:rPr lang="en-US" b="1" i="0" u="none" strike="noStrike" dirty="0">
                <a:solidFill>
                  <a:srgbClr val="393D40"/>
                </a:solidFill>
                <a:effectLst/>
                <a:latin typeface="+mj-lt"/>
              </a:rPr>
              <a:t>unfair or deceptive acts or practices</a:t>
            </a:r>
            <a:r>
              <a:rPr lang="en-US" b="0" i="0" u="none" strike="noStrike" dirty="0">
                <a:solidFill>
                  <a:srgbClr val="393D40"/>
                </a:solidFill>
                <a:effectLst/>
                <a:latin typeface="+mj-lt"/>
              </a:rPr>
              <a:t>.” The FTC Act encompasses the same types of violations that are covered by the Sherman Act and the Clayton Act, in addition to other anticompetitive practices, and grants the FTC regulatory authority. </a:t>
            </a:r>
            <a:r>
              <a:rPr lang="en-US" b="1" i="0" u="none" strike="noStrike" dirty="0">
                <a:solidFill>
                  <a:srgbClr val="393D40"/>
                </a:solidFill>
                <a:effectLst/>
                <a:highlight>
                  <a:srgbClr val="FFFF00"/>
                </a:highlight>
                <a:latin typeface="+mj-lt"/>
              </a:rPr>
              <a:t>Unlike the Sherman Act and the Clayton Act, the Act generally cannot be applied to nonprofit entities.  Bernie Sanders is now taking up a new campaign to examine nonprofit entities who violate the spirit of the FTC Act, and are scrutinizing deals between commercial payers, Medicare Advantage payers and others, including direct deals with employers that are detrimental to the market and providers.  </a:t>
            </a:r>
            <a:r>
              <a:rPr lang="en-US" b="0" i="0" dirty="0">
                <a:solidFill>
                  <a:srgbClr val="393D40"/>
                </a:solidFill>
                <a:effectLst/>
                <a:latin typeface="+mj-lt"/>
              </a:rPr>
              <a:t>N</a:t>
            </a:r>
            <a:r>
              <a:rPr lang="en-US" b="0" i="0" u="none" strike="noStrike" dirty="0">
                <a:solidFill>
                  <a:schemeClr val="tx1"/>
                </a:solidFill>
                <a:effectLst/>
                <a:latin typeface="+mj-lt"/>
              </a:rPr>
              <a:t>onprofit hospitals and health systems account</a:t>
            </a:r>
            <a:r>
              <a:rPr lang="en-US" b="0" i="0" dirty="0">
                <a:solidFill>
                  <a:schemeClr val="tx1"/>
                </a:solidFill>
                <a:effectLst/>
                <a:latin typeface="+mj-lt"/>
              </a:rPr>
              <a:t> </a:t>
            </a:r>
            <a:r>
              <a:rPr lang="en-US" b="0" i="0" dirty="0">
                <a:solidFill>
                  <a:srgbClr val="393D40"/>
                </a:solidFill>
                <a:effectLst/>
                <a:latin typeface="+mj-lt"/>
              </a:rPr>
              <a:t>for about </a:t>
            </a:r>
            <a:r>
              <a:rPr lang="en-US" b="1" i="0" dirty="0">
                <a:solidFill>
                  <a:srgbClr val="393D40"/>
                </a:solidFill>
                <a:effectLst/>
                <a:latin typeface="+mj-lt"/>
              </a:rPr>
              <a:t>three-fifths (58%) of community hospitals in 2023</a:t>
            </a:r>
            <a:r>
              <a:rPr lang="en-US" b="0" i="0" dirty="0">
                <a:solidFill>
                  <a:srgbClr val="393D40"/>
                </a:solidFill>
                <a:effectLst/>
                <a:latin typeface="+mj-lt"/>
              </a:rPr>
              <a:t>. </a:t>
            </a:r>
          </a:p>
          <a:p>
            <a:pPr marL="0" indent="0" algn="l" fontAlgn="base">
              <a:buNone/>
            </a:pPr>
            <a:r>
              <a:rPr lang="en-US" b="1" i="0" dirty="0">
                <a:solidFill>
                  <a:srgbClr val="393D40"/>
                </a:solidFill>
                <a:effectLst/>
                <a:highlight>
                  <a:srgbClr val="FFFF00"/>
                </a:highlight>
                <a:latin typeface="+mj-lt"/>
              </a:rPr>
              <a:t>The DOJ may fill in for the FTC </a:t>
            </a:r>
            <a:r>
              <a:rPr lang="en-US" b="0" i="0" dirty="0">
                <a:solidFill>
                  <a:srgbClr val="393D40"/>
                </a:solidFill>
                <a:effectLst/>
                <a:latin typeface="+mj-lt"/>
              </a:rPr>
              <a:t>when the </a:t>
            </a:r>
            <a:r>
              <a:rPr lang="en-US" b="0" i="0" dirty="0">
                <a:solidFill>
                  <a:srgbClr val="393D40"/>
                </a:solidFill>
                <a:effectLst/>
                <a:highlight>
                  <a:srgbClr val="FFFF00"/>
                </a:highlight>
                <a:latin typeface="+mj-lt"/>
              </a:rPr>
              <a:t>FTC does not have the authority to challenge nonprofit providers that are engaging in certain anticompetitive practices.</a:t>
            </a:r>
            <a:endParaRPr lang="en-US" b="0" u="none" strike="noStrike" dirty="0">
              <a:solidFill>
                <a:srgbClr val="393D40"/>
              </a:solidFill>
              <a:effectLst/>
              <a:highlight>
                <a:srgbClr val="FFFF00"/>
              </a:highlight>
              <a:latin typeface="+mj-lt"/>
            </a:endParaRPr>
          </a:p>
        </p:txBody>
      </p:sp>
    </p:spTree>
    <p:extLst>
      <p:ext uri="{BB962C8B-B14F-4D97-AF65-F5344CB8AC3E}">
        <p14:creationId xmlns:p14="http://schemas.microsoft.com/office/powerpoint/2010/main" val="3871096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CC0FC-7952-4DF5-AE57-FBE8D1126DEA}"/>
              </a:ext>
            </a:extLst>
          </p:cNvPr>
          <p:cNvSpPr>
            <a:spLocks noGrp="1"/>
          </p:cNvSpPr>
          <p:nvPr>
            <p:ph type="title"/>
          </p:nvPr>
        </p:nvSpPr>
        <p:spPr/>
        <p:txBody>
          <a:bodyPr>
            <a:noAutofit/>
          </a:bodyPr>
          <a:lstStyle/>
          <a:p>
            <a:r>
              <a:rPr lang="en-US" sz="2800" dirty="0"/>
              <a:t>THE CHARLOTTE-MECKLENBURG HOSPITAL AUTHORITY d/b/a CAROLINAS HEALTHCARE SYSTEM </a:t>
            </a:r>
            <a:r>
              <a:rPr lang="en-US" sz="2800" b="0" i="0" dirty="0">
                <a:solidFill>
                  <a:srgbClr val="393D40"/>
                </a:solidFill>
                <a:effectLst/>
                <a:latin typeface="Open Sans" panose="020B0606030504020204" pitchFamily="34" charset="0"/>
              </a:rPr>
              <a:t>a/k/a “Atrium Health.”</a:t>
            </a:r>
            <a:endParaRPr lang="en-US" sz="2800" dirty="0"/>
          </a:p>
        </p:txBody>
      </p:sp>
      <p:sp>
        <p:nvSpPr>
          <p:cNvPr id="3" name="Content Placeholder 2">
            <a:extLst>
              <a:ext uri="{FF2B5EF4-FFF2-40B4-BE49-F238E27FC236}">
                <a16:creationId xmlns:a16="http://schemas.microsoft.com/office/drawing/2014/main" id="{03093F80-1CFB-DA47-BAFD-4CF2AA5D37AA}"/>
              </a:ext>
            </a:extLst>
          </p:cNvPr>
          <p:cNvSpPr>
            <a:spLocks noGrp="1"/>
          </p:cNvSpPr>
          <p:nvPr>
            <p:ph idx="1"/>
          </p:nvPr>
        </p:nvSpPr>
        <p:spPr/>
        <p:txBody>
          <a:bodyPr>
            <a:normAutofit/>
          </a:bodyPr>
          <a:lstStyle/>
          <a:p>
            <a:r>
              <a:rPr lang="en-US" b="0" i="0" dirty="0">
                <a:solidFill>
                  <a:srgbClr val="393D40"/>
                </a:solidFill>
                <a:effectLst/>
                <a:latin typeface="Open Sans" panose="020B0606030504020204" pitchFamily="34" charset="0"/>
              </a:rPr>
              <a:t>In 2016, the DOJ filed a </a:t>
            </a:r>
            <a:r>
              <a:rPr lang="en-US" b="0" i="0" u="none" strike="noStrike" dirty="0">
                <a:solidFill>
                  <a:schemeClr val="tx1"/>
                </a:solidFill>
                <a:effectLst/>
                <a:latin typeface="Open Sans" panose="020B0606030504020204" pitchFamily="34" charset="0"/>
              </a:rPr>
              <a:t>lawsuit</a:t>
            </a:r>
            <a:r>
              <a:rPr lang="en-US" b="0" i="0" dirty="0">
                <a:solidFill>
                  <a:srgbClr val="393D40"/>
                </a:solidFill>
                <a:effectLst/>
                <a:latin typeface="Open Sans" panose="020B0606030504020204" pitchFamily="34" charset="0"/>
              </a:rPr>
              <a:t> against Carolinas Healthcare System, also known as “Atrium Health.” </a:t>
            </a:r>
          </a:p>
          <a:p>
            <a:r>
              <a:rPr lang="en-US" b="0" i="0" dirty="0">
                <a:solidFill>
                  <a:srgbClr val="393D40"/>
                </a:solidFill>
                <a:effectLst/>
                <a:latin typeface="Open Sans" panose="020B0606030504020204" pitchFamily="34" charset="0"/>
              </a:rPr>
              <a:t>The DOJ claimed that Atrium had violated federal antitrust law by, among other things, entering into contracts with insurers that </a:t>
            </a:r>
            <a:r>
              <a:rPr lang="en-US" b="1" i="0" dirty="0">
                <a:solidFill>
                  <a:srgbClr val="393D40"/>
                </a:solidFill>
                <a:effectLst/>
                <a:highlight>
                  <a:srgbClr val="FFFF00"/>
                </a:highlight>
                <a:latin typeface="Open Sans" panose="020B0606030504020204" pitchFamily="34" charset="0"/>
              </a:rPr>
              <a:t>contained anti-steering </a:t>
            </a:r>
            <a:r>
              <a:rPr lang="en-US" b="1" i="0" dirty="0">
                <a:solidFill>
                  <a:srgbClr val="393D40"/>
                </a:solidFill>
                <a:effectLst/>
                <a:latin typeface="Open Sans" panose="020B0606030504020204" pitchFamily="34" charset="0"/>
              </a:rPr>
              <a:t>and </a:t>
            </a:r>
            <a:r>
              <a:rPr lang="en-US" b="1" i="0" dirty="0">
                <a:solidFill>
                  <a:srgbClr val="393D40"/>
                </a:solidFill>
                <a:effectLst/>
                <a:highlight>
                  <a:srgbClr val="FFFF00"/>
                </a:highlight>
                <a:latin typeface="Open Sans" panose="020B0606030504020204" pitchFamily="34" charset="0"/>
              </a:rPr>
              <a:t>anti-tiering clauses</a:t>
            </a:r>
            <a:r>
              <a:rPr lang="en-US" b="1" i="0" dirty="0">
                <a:solidFill>
                  <a:srgbClr val="393D40"/>
                </a:solidFill>
                <a:effectLst/>
                <a:latin typeface="Open Sans" panose="020B0606030504020204" pitchFamily="34" charset="0"/>
              </a:rPr>
              <a:t>.</a:t>
            </a:r>
            <a:r>
              <a:rPr lang="en-US" b="0" i="0" dirty="0">
                <a:solidFill>
                  <a:srgbClr val="393D40"/>
                </a:solidFill>
                <a:effectLst/>
                <a:latin typeface="Open Sans" panose="020B0606030504020204" pitchFamily="34" charset="0"/>
              </a:rPr>
              <a:t> </a:t>
            </a:r>
          </a:p>
          <a:p>
            <a:r>
              <a:rPr lang="en-US" b="0" i="0" dirty="0">
                <a:solidFill>
                  <a:srgbClr val="393D40"/>
                </a:solidFill>
                <a:effectLst/>
                <a:latin typeface="Open Sans" panose="020B0606030504020204" pitchFamily="34" charset="0"/>
              </a:rPr>
              <a:t>Atrium Health system and the DOJ reached a settlement agreement before trial </a:t>
            </a:r>
            <a:r>
              <a:rPr lang="en-US" b="1" i="0" dirty="0">
                <a:solidFill>
                  <a:srgbClr val="393D40"/>
                </a:solidFill>
                <a:effectLst/>
                <a:latin typeface="Open Sans" panose="020B0606030504020204" pitchFamily="34" charset="0"/>
              </a:rPr>
              <a:t>where the system agreed, in part, to stop using these contract clauses.</a:t>
            </a:r>
          </a:p>
          <a:p>
            <a:endParaRPr lang="en-US" dirty="0">
              <a:solidFill>
                <a:srgbClr val="393D40"/>
              </a:solidFill>
              <a:latin typeface="Open Sans" panose="020B0606030504020204" pitchFamily="34" charset="0"/>
            </a:endParaRPr>
          </a:p>
          <a:p>
            <a:pPr marL="0" indent="0">
              <a:buNone/>
            </a:pPr>
            <a:r>
              <a:rPr lang="en-US" b="1" dirty="0"/>
              <a:t>CITE: </a:t>
            </a:r>
            <a:r>
              <a:rPr lang="en-US" sz="1400" dirty="0"/>
              <a:t>UNITED STATES DISTRICT COURT WESTERN DISTRICT OF NORTH CAROLINA CHARLOTTE DIVISION 3:16-cv-00311-RJC-DCK</a:t>
            </a:r>
            <a:endParaRPr lang="en-US" dirty="0"/>
          </a:p>
        </p:txBody>
      </p:sp>
    </p:spTree>
    <p:extLst>
      <p:ext uri="{BB962C8B-B14F-4D97-AF65-F5344CB8AC3E}">
        <p14:creationId xmlns:p14="http://schemas.microsoft.com/office/powerpoint/2010/main" val="1828403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44FEC0-4DE0-70CE-8F93-62F4600BCBDC}"/>
              </a:ext>
            </a:extLst>
          </p:cNvPr>
          <p:cNvSpPr>
            <a:spLocks noGrp="1"/>
          </p:cNvSpPr>
          <p:nvPr>
            <p:ph type="title"/>
          </p:nvPr>
        </p:nvSpPr>
        <p:spPr/>
        <p:txBody>
          <a:bodyPr/>
          <a:lstStyle/>
          <a:p>
            <a:r>
              <a:rPr lang="en-US" dirty="0"/>
              <a:t>Definitions Involved</a:t>
            </a:r>
          </a:p>
        </p:txBody>
      </p:sp>
      <p:sp>
        <p:nvSpPr>
          <p:cNvPr id="6" name="Content Placeholder 5">
            <a:extLst>
              <a:ext uri="{FF2B5EF4-FFF2-40B4-BE49-F238E27FC236}">
                <a16:creationId xmlns:a16="http://schemas.microsoft.com/office/drawing/2014/main" id="{C653CFB5-0FAE-7569-3F46-608E4897F684}"/>
              </a:ext>
            </a:extLst>
          </p:cNvPr>
          <p:cNvSpPr>
            <a:spLocks noGrp="1"/>
          </p:cNvSpPr>
          <p:nvPr>
            <p:ph idx="1"/>
          </p:nvPr>
        </p:nvSpPr>
        <p:spPr>
          <a:xfrm>
            <a:off x="1216548" y="1737360"/>
            <a:ext cx="10058400" cy="4680217"/>
          </a:xfrm>
        </p:spPr>
        <p:txBody>
          <a:bodyPr>
            <a:normAutofit fontScale="70000" lnSpcReduction="20000"/>
          </a:bodyPr>
          <a:lstStyle/>
          <a:p>
            <a:r>
              <a:rPr lang="en-US" b="1" dirty="0"/>
              <a:t>“Benefit Plan”</a:t>
            </a:r>
            <a:r>
              <a:rPr lang="en-US" dirty="0"/>
              <a:t> means a specific set of health care benefits and Healthcare Services that is made available to members through a health plan underwritten by an Insurer, a self-funded benefit plan, or Medicare Part C (Advantage) plans. The term “Benefit Plan” does not include workers’ compensation programs, Medicare (except Medicare Part C plans), Medicaid, or uninsured discount plans. </a:t>
            </a:r>
          </a:p>
          <a:p>
            <a:r>
              <a:rPr lang="en-US" b="1" dirty="0"/>
              <a:t>“Carve-out” </a:t>
            </a:r>
            <a:r>
              <a:rPr lang="en-US" dirty="0"/>
              <a:t>means an arrangement by which an Insurer unilaterally removes all or substantially all of a particular Healthcare Service from coverage in a Benefit Plan during the performance of a network-participation agreement.</a:t>
            </a:r>
          </a:p>
          <a:p>
            <a:r>
              <a:rPr lang="en-US" b="1" dirty="0"/>
              <a:t>“Center of Excellence”</a:t>
            </a:r>
            <a:r>
              <a:rPr lang="en-US" dirty="0"/>
              <a:t> means a feature of a Benefit Plan that designates Providers of certain Healthcare Services based on </a:t>
            </a:r>
            <a:r>
              <a:rPr lang="en-US" b="1" dirty="0"/>
              <a:t>objective quality or quality-and-price criteria</a:t>
            </a:r>
            <a:r>
              <a:rPr lang="en-US" dirty="0"/>
              <a:t> to encourage patients to obtain such Healthcare Services from those designated Providers.</a:t>
            </a:r>
          </a:p>
          <a:p>
            <a:r>
              <a:rPr lang="en-US" b="1" dirty="0"/>
              <a:t>“Co-Branded Plan” </a:t>
            </a:r>
            <a:r>
              <a:rPr lang="en-US" dirty="0"/>
              <a:t>means a Benefit Plan, arising from a joint venture, partnership, or a similar formal type of alliance or affiliation beyond that present in broad network agreements involving value-based arrangements between an Insurer and Defendant in any portion of the market catchment area whereby both Defendant’s and Insurer’s brands or logos appear on marketing materials.</a:t>
            </a:r>
          </a:p>
          <a:p>
            <a:r>
              <a:rPr lang="en-US" b="1" dirty="0"/>
              <a:t>“Controlling Interests” </a:t>
            </a:r>
            <a:r>
              <a:rPr lang="en-US" dirty="0"/>
              <a:t>means that a contracting entity holds 50% or more of the entity’s voting securities, has the right to 50% or more of the entity’s profits, has the right to 50% or more of the entity’s assets on dissolution, or has the contractual power to designate 50% or more of the directors or trustees of the entity. </a:t>
            </a:r>
          </a:p>
          <a:p>
            <a:r>
              <a:rPr lang="en-US" b="1" dirty="0"/>
              <a:t>“Insurer” </a:t>
            </a:r>
            <a:r>
              <a:rPr lang="en-US" dirty="0"/>
              <a:t>means any entity/Person providing commercial health insurance or access to Healthcare Provider networks, including but not limited to managed care organizations, and rental networks (i.e., entities that lease, rent, or otherwise provide direct or indirect access to a proprietary network of Healthcare Providers), regardless of whether that entity bears any risk or makes any payment relating to the provision of healthcare. The term “Insurer” includes Persons that provide Medicare Part C plans but does not include Medicare (except Medicare Advantage plans), Medicaid, or TRICARE, or entities that otherwise contract on their behalf. </a:t>
            </a:r>
            <a:endParaRPr lang="en-US" b="1" dirty="0">
              <a:highlight>
                <a:srgbClr val="FFFF00"/>
              </a:highlight>
            </a:endParaRPr>
          </a:p>
          <a:p>
            <a:endParaRPr lang="en-US" dirty="0"/>
          </a:p>
        </p:txBody>
      </p:sp>
    </p:spTree>
    <p:extLst>
      <p:ext uri="{BB962C8B-B14F-4D97-AF65-F5344CB8AC3E}">
        <p14:creationId xmlns:p14="http://schemas.microsoft.com/office/powerpoint/2010/main" val="3076518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44FEC0-4DE0-70CE-8F93-62F4600BCBDC}"/>
              </a:ext>
            </a:extLst>
          </p:cNvPr>
          <p:cNvSpPr>
            <a:spLocks noGrp="1"/>
          </p:cNvSpPr>
          <p:nvPr>
            <p:ph type="title"/>
          </p:nvPr>
        </p:nvSpPr>
        <p:spPr/>
        <p:txBody>
          <a:bodyPr/>
          <a:lstStyle/>
          <a:p>
            <a:r>
              <a:rPr lang="en-US" dirty="0"/>
              <a:t>Definitions Involved</a:t>
            </a:r>
          </a:p>
        </p:txBody>
      </p:sp>
      <p:sp>
        <p:nvSpPr>
          <p:cNvPr id="6" name="Content Placeholder 5">
            <a:extLst>
              <a:ext uri="{FF2B5EF4-FFF2-40B4-BE49-F238E27FC236}">
                <a16:creationId xmlns:a16="http://schemas.microsoft.com/office/drawing/2014/main" id="{C653CFB5-0FAE-7569-3F46-608E4897F684}"/>
              </a:ext>
            </a:extLst>
          </p:cNvPr>
          <p:cNvSpPr>
            <a:spLocks noGrp="1"/>
          </p:cNvSpPr>
          <p:nvPr>
            <p:ph idx="1"/>
          </p:nvPr>
        </p:nvSpPr>
        <p:spPr>
          <a:xfrm>
            <a:off x="1216548" y="1737360"/>
            <a:ext cx="10058400" cy="4680217"/>
          </a:xfrm>
        </p:spPr>
        <p:txBody>
          <a:bodyPr>
            <a:normAutofit fontScale="85000" lnSpcReduction="20000"/>
          </a:bodyPr>
          <a:lstStyle/>
          <a:p>
            <a:r>
              <a:rPr lang="en-US" b="1" dirty="0"/>
              <a:t>“Narrow Network”</a:t>
            </a:r>
            <a:r>
              <a:rPr lang="en-US" dirty="0"/>
              <a:t> means a network composed of a significantly limited number of Healthcare Providers that offers a range of Healthcare Services to an Insurer’s members for which all Providers that are not included in the network are out of network.</a:t>
            </a:r>
          </a:p>
          <a:p>
            <a:r>
              <a:rPr lang="en-US" b="1" dirty="0"/>
              <a:t>“Penalize” or “Penalty”</a:t>
            </a:r>
            <a:r>
              <a:rPr lang="en-US" dirty="0"/>
              <a:t> is broader than </a:t>
            </a:r>
            <a:r>
              <a:rPr lang="en-US" b="1" dirty="0"/>
              <a:t>“prohibit” or “prevent”</a:t>
            </a:r>
            <a:r>
              <a:rPr lang="en-US" dirty="0"/>
              <a:t> and is intended to include </a:t>
            </a:r>
            <a:r>
              <a:rPr lang="en-US" b="1" dirty="0"/>
              <a:t>any contract term or action with the likely effect of significantly restraining steering through Steered Plans or Transparency.</a:t>
            </a:r>
            <a:r>
              <a:rPr lang="en-US" dirty="0"/>
              <a:t> In determining whether any contract provision or action “Penalizes” or is a “Penalty,” factors that may be considered include: </a:t>
            </a:r>
            <a:r>
              <a:rPr lang="en-US" b="1" dirty="0">
                <a:highlight>
                  <a:srgbClr val="FFFF00"/>
                </a:highlight>
              </a:rPr>
              <a:t>the facts and circumstances relating to the contract provision or action; its economic impact; and the extent to which the contract provision or action has potential or actual pro-competitive effects in the market catchment area.</a:t>
            </a:r>
          </a:p>
          <a:p>
            <a:r>
              <a:rPr lang="en-US" b="1" dirty="0"/>
              <a:t>“Reference-Based Pricing”</a:t>
            </a:r>
            <a:r>
              <a:rPr lang="en-US" dirty="0"/>
              <a:t> means a feature of a Benefit Plan by which an Insurer pays up to a uniformly-applied defined contribution, based on an external price selected by the Insurer, toward covering the full price charged for a Healthcare Service, with the member being required to pay the remainder.</a:t>
            </a:r>
          </a:p>
          <a:p>
            <a:r>
              <a:rPr lang="en-US" b="1" dirty="0"/>
              <a:t>“Steered Plan” </a:t>
            </a:r>
            <a:r>
              <a:rPr lang="en-US" dirty="0"/>
              <a:t>means any Narrow Network Benefit Plan, Tiered Network Benefit Plan, or any Benefit Plan with Reference-Based Pricing or a Center of Excellence as a component.</a:t>
            </a:r>
          </a:p>
          <a:p>
            <a:r>
              <a:rPr lang="en-US" b="1" dirty="0"/>
              <a:t>“Tiered Network”</a:t>
            </a:r>
            <a:r>
              <a:rPr lang="en-US" dirty="0"/>
              <a:t> means a network of Healthcare Providers for which (</a:t>
            </a:r>
            <a:r>
              <a:rPr lang="en-US" dirty="0" err="1"/>
              <a:t>i</a:t>
            </a:r>
            <a:r>
              <a:rPr lang="en-US" dirty="0"/>
              <a:t>) an Insurer divides the in-network Providers into different sub-groups based on objective price, access, and/or quality criteria; and (ii) members receive different levels of benefits when they utilize Healthcare Services from Providers in different sub-groups.</a:t>
            </a:r>
          </a:p>
          <a:p>
            <a:endParaRPr lang="en-US" b="1" dirty="0">
              <a:highlight>
                <a:srgbClr val="FFFF00"/>
              </a:highlight>
            </a:endParaRPr>
          </a:p>
          <a:p>
            <a:endParaRPr lang="en-US" dirty="0"/>
          </a:p>
        </p:txBody>
      </p:sp>
    </p:spTree>
    <p:extLst>
      <p:ext uri="{BB962C8B-B14F-4D97-AF65-F5344CB8AC3E}">
        <p14:creationId xmlns:p14="http://schemas.microsoft.com/office/powerpoint/2010/main" val="1441026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44FEC0-4DE0-70CE-8F93-62F4600BCBDC}"/>
              </a:ext>
            </a:extLst>
          </p:cNvPr>
          <p:cNvSpPr>
            <a:spLocks noGrp="1"/>
          </p:cNvSpPr>
          <p:nvPr>
            <p:ph type="title"/>
          </p:nvPr>
        </p:nvSpPr>
        <p:spPr/>
        <p:txBody>
          <a:bodyPr/>
          <a:lstStyle/>
          <a:p>
            <a:r>
              <a:rPr lang="en-US" dirty="0"/>
              <a:t>Prohibited Conduct(s)</a:t>
            </a:r>
            <a:br>
              <a:rPr lang="en-US" dirty="0"/>
            </a:br>
            <a:r>
              <a:rPr lang="en-US" sz="1600" dirty="0"/>
              <a:t>Case 3:16-cv-00311-RJC-DCK</a:t>
            </a:r>
          </a:p>
        </p:txBody>
      </p:sp>
      <p:sp>
        <p:nvSpPr>
          <p:cNvPr id="6" name="Content Placeholder 5">
            <a:extLst>
              <a:ext uri="{FF2B5EF4-FFF2-40B4-BE49-F238E27FC236}">
                <a16:creationId xmlns:a16="http://schemas.microsoft.com/office/drawing/2014/main" id="{C653CFB5-0FAE-7569-3F46-608E4897F684}"/>
              </a:ext>
            </a:extLst>
          </p:cNvPr>
          <p:cNvSpPr>
            <a:spLocks noGrp="1"/>
          </p:cNvSpPr>
          <p:nvPr>
            <p:ph idx="1"/>
          </p:nvPr>
        </p:nvSpPr>
        <p:spPr>
          <a:xfrm>
            <a:off x="1216548" y="1737360"/>
            <a:ext cx="10058400" cy="4680217"/>
          </a:xfrm>
        </p:spPr>
        <p:txBody>
          <a:bodyPr>
            <a:normAutofit fontScale="85000" lnSpcReduction="20000"/>
          </a:bodyPr>
          <a:lstStyle/>
          <a:p>
            <a:r>
              <a:rPr lang="en-US" dirty="0"/>
              <a:t>For Healthcare Services in the catchment area, the parties cannot seek or obtain any contract provision which would prohibit, prevent, or penalize Steered Plans or Transparency including: </a:t>
            </a:r>
          </a:p>
          <a:p>
            <a:r>
              <a:rPr lang="en-US" dirty="0"/>
              <a:t>1. express prohibitions on Steered Plans or Transparency; </a:t>
            </a:r>
          </a:p>
          <a:p>
            <a:r>
              <a:rPr lang="en-US" dirty="0"/>
              <a:t>2. requirements of prior approval for the introduction of new benefit plans (except in the case of Co-Branded Plans); and</a:t>
            </a:r>
          </a:p>
          <a:p>
            <a:r>
              <a:rPr lang="en-US" dirty="0"/>
              <a:t>3. requirements that Defendant be included in the most-preferred tier of Benefit Plans (except in the case of Co-Branded Plans). </a:t>
            </a:r>
          </a:p>
          <a:p>
            <a:r>
              <a:rPr lang="en-US" dirty="0"/>
              <a:t>4. The Provider(s) may enter into a contract with an Insurer that provides Defendant with the right to participate in the most preferred tier of a Benefit Plan under the same terms and conditions as any other competing provider in the market /catchment area, provided that if Provider(s) decline to participate in the most-preferred tier of that Benefit Plan, then Provider must participate in that Benefit Plan on terms and conditions that are substantially the same as any terms and conditions of any then-existing broad-network Benefit Plan (e.g., PPO plan) in which provider(s) participate with that Insurer.</a:t>
            </a:r>
          </a:p>
          <a:p>
            <a:r>
              <a:rPr lang="en-US" dirty="0"/>
              <a:t>5. The Provider(s) will not take any actions that penalize, or threaten to penalize, an Insurer for (</a:t>
            </a:r>
            <a:r>
              <a:rPr lang="en-US" dirty="0" err="1"/>
              <a:t>i</a:t>
            </a:r>
            <a:r>
              <a:rPr lang="en-US" dirty="0"/>
              <a:t>) providing (or planning to provide) Transparency, or (ii) designing, offering, expanding, or marketing (or planning to design, offer, expand, or market) a Steered Plan in the market/catchment area.</a:t>
            </a:r>
          </a:p>
        </p:txBody>
      </p:sp>
    </p:spTree>
    <p:extLst>
      <p:ext uri="{BB962C8B-B14F-4D97-AF65-F5344CB8AC3E}">
        <p14:creationId xmlns:p14="http://schemas.microsoft.com/office/powerpoint/2010/main" val="1047451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44FEC0-4DE0-70CE-8F93-62F4600BCBDC}"/>
              </a:ext>
            </a:extLst>
          </p:cNvPr>
          <p:cNvSpPr>
            <a:spLocks noGrp="1"/>
          </p:cNvSpPr>
          <p:nvPr>
            <p:ph type="title"/>
          </p:nvPr>
        </p:nvSpPr>
        <p:spPr/>
        <p:txBody>
          <a:bodyPr/>
          <a:lstStyle/>
          <a:p>
            <a:r>
              <a:rPr lang="en-US" dirty="0"/>
              <a:t>Permitted Conduct(s)</a:t>
            </a:r>
            <a:br>
              <a:rPr lang="en-US" dirty="0"/>
            </a:br>
            <a:r>
              <a:rPr lang="en-US" sz="1600" dirty="0"/>
              <a:t>Case 3:16-cv-00311-RJC-DCK</a:t>
            </a:r>
          </a:p>
        </p:txBody>
      </p:sp>
      <p:sp>
        <p:nvSpPr>
          <p:cNvPr id="6" name="Content Placeholder 5">
            <a:extLst>
              <a:ext uri="{FF2B5EF4-FFF2-40B4-BE49-F238E27FC236}">
                <a16:creationId xmlns:a16="http://schemas.microsoft.com/office/drawing/2014/main" id="{C653CFB5-0FAE-7569-3F46-608E4897F684}"/>
              </a:ext>
            </a:extLst>
          </p:cNvPr>
          <p:cNvSpPr>
            <a:spLocks noGrp="1"/>
          </p:cNvSpPr>
          <p:nvPr>
            <p:ph idx="1"/>
          </p:nvPr>
        </p:nvSpPr>
        <p:spPr>
          <a:xfrm>
            <a:off x="1216548" y="1737360"/>
            <a:ext cx="10058400" cy="4680217"/>
          </a:xfrm>
        </p:spPr>
        <p:txBody>
          <a:bodyPr>
            <a:normAutofit fontScale="85000" lnSpcReduction="10000"/>
          </a:bodyPr>
          <a:lstStyle/>
          <a:p>
            <a:r>
              <a:rPr lang="en-US" dirty="0"/>
              <a:t>For any Co-Branded Plan or Narrow Network in which Defendant is the most-prominently featured Provider, Defendant may restrict steerage within that Co-Branded Plan or Narrow Network. </a:t>
            </a:r>
          </a:p>
          <a:p>
            <a:r>
              <a:rPr lang="en-US" dirty="0"/>
              <a:t>Defendant may restrict an Insurer from including at inception or later adding other Providers to any (</a:t>
            </a:r>
            <a:r>
              <a:rPr lang="en-US" dirty="0" err="1"/>
              <a:t>i</a:t>
            </a:r>
            <a:r>
              <a:rPr lang="en-US" dirty="0"/>
              <a:t>) Narrow Network in which Defendant is the most-prominently featured Provider, or (ii) any Co-Branded Plan.</a:t>
            </a:r>
          </a:p>
          <a:p>
            <a:r>
              <a:rPr lang="en-US" dirty="0"/>
              <a:t>With regard to information communicated as part of any Transparency effort, nothing prohibits Providers from reviewing the information to be disseminated, provided such review does not delay the dissemination of the information. </a:t>
            </a:r>
          </a:p>
          <a:p>
            <a:r>
              <a:rPr lang="en-US" dirty="0"/>
              <a:t>Provider may challenge inaccurate information or seek appropriate legal remedies relating to inaccurate information disseminated by third parties. </a:t>
            </a:r>
            <a:r>
              <a:rPr lang="en-US" b="1" dirty="0"/>
              <a:t>You can make statements, but not lie or omit to </a:t>
            </a:r>
            <a:r>
              <a:rPr lang="en-US" b="1" dirty="0" err="1"/>
              <a:t>mischaraterize</a:t>
            </a:r>
            <a:r>
              <a:rPr lang="en-US" b="1" dirty="0"/>
              <a:t> an issue.</a:t>
            </a:r>
          </a:p>
          <a:p>
            <a:r>
              <a:rPr lang="en-US" dirty="0"/>
              <a:t>Nothing shall prevent or impair insurers or providers from enforcing current or future provisions, including but not limited to </a:t>
            </a:r>
            <a:r>
              <a:rPr lang="en-US" b="1" dirty="0"/>
              <a:t>confidentiality provisions</a:t>
            </a:r>
            <a:r>
              <a:rPr lang="en-US" dirty="0"/>
              <a:t>, that (</a:t>
            </a:r>
            <a:r>
              <a:rPr lang="en-US" dirty="0" err="1"/>
              <a:t>i</a:t>
            </a:r>
            <a:r>
              <a:rPr lang="en-US" dirty="0"/>
              <a:t>) prohibit an Insurer from disseminating price or cost information to Provider’s competitors, other Insurers, or the general public; and/or (ii) require an </a:t>
            </a:r>
            <a:r>
              <a:rPr lang="en-US" b="1" dirty="0"/>
              <a:t>insurer to obtain a covenant from any third party that receives such price or cost information that such third party will not disclose that information to provider’s competitors, another insurer, the general public, or any other third party lacking a reasonable need to obtain such competitively sensitive information.  </a:t>
            </a:r>
            <a:r>
              <a:rPr lang="en-US" b="1" dirty="0">
                <a:highlight>
                  <a:srgbClr val="FFFF00"/>
                </a:highlight>
              </a:rPr>
              <a:t> NDAs during negotiation</a:t>
            </a:r>
          </a:p>
          <a:p>
            <a:endParaRPr lang="en-US" dirty="0"/>
          </a:p>
        </p:txBody>
      </p:sp>
    </p:spTree>
    <p:extLst>
      <p:ext uri="{BB962C8B-B14F-4D97-AF65-F5344CB8AC3E}">
        <p14:creationId xmlns:p14="http://schemas.microsoft.com/office/powerpoint/2010/main" val="2118434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1097BE-A044-49F5-B5CA-AE183B956585}"/>
              </a:ext>
            </a:extLst>
          </p:cNvPr>
          <p:cNvSpPr>
            <a:spLocks noGrp="1"/>
          </p:cNvSpPr>
          <p:nvPr>
            <p:ph type="title"/>
          </p:nvPr>
        </p:nvSpPr>
        <p:spPr/>
        <p:txBody>
          <a:bodyPr/>
          <a:lstStyle/>
          <a:p>
            <a:r>
              <a:rPr lang="en-US" dirty="0"/>
              <a:t>About </a:t>
            </a:r>
            <a:br>
              <a:rPr lang="en-US" dirty="0"/>
            </a:br>
            <a:r>
              <a:rPr lang="en-US" dirty="0"/>
              <a:t>Maria Todd</a:t>
            </a:r>
          </a:p>
        </p:txBody>
      </p:sp>
      <p:sp>
        <p:nvSpPr>
          <p:cNvPr id="8" name="Content Placeholder 7">
            <a:extLst>
              <a:ext uri="{FF2B5EF4-FFF2-40B4-BE49-F238E27FC236}">
                <a16:creationId xmlns:a16="http://schemas.microsoft.com/office/drawing/2014/main" id="{411E9392-71EA-4293-909F-1FE7DD38E31D}"/>
              </a:ext>
            </a:extLst>
          </p:cNvPr>
          <p:cNvSpPr>
            <a:spLocks noGrp="1"/>
          </p:cNvSpPr>
          <p:nvPr>
            <p:ph idx="1"/>
          </p:nvPr>
        </p:nvSpPr>
        <p:spPr/>
        <p:txBody>
          <a:bodyPr>
            <a:normAutofit fontScale="77500" lnSpcReduction="20000"/>
          </a:bodyPr>
          <a:lstStyle/>
          <a:p>
            <a:r>
              <a:rPr lang="en-US" dirty="0"/>
              <a:t>23 Internationally-published, Peer-reviewed Books on the Business of Healthcare</a:t>
            </a:r>
          </a:p>
          <a:p>
            <a:r>
              <a:rPr lang="en-US" dirty="0"/>
              <a:t>Philosophy – Win-Win, Data Proof</a:t>
            </a:r>
          </a:p>
          <a:p>
            <a:r>
              <a:rPr lang="en-US" dirty="0"/>
              <a:t>Consulting and Training</a:t>
            </a:r>
          </a:p>
          <a:p>
            <a:r>
              <a:rPr lang="en-US" dirty="0"/>
              <a:t>Software Development</a:t>
            </a:r>
          </a:p>
          <a:p>
            <a:pPr lvl="1"/>
            <a:r>
              <a:rPr lang="en-US" dirty="0"/>
              <a:t>Surgical Case Rates Bundled Pricing</a:t>
            </a:r>
          </a:p>
          <a:p>
            <a:pPr lvl="1"/>
            <a:r>
              <a:rPr lang="en-US" dirty="0"/>
              <a:t>Managed Care Contract Analysis</a:t>
            </a:r>
          </a:p>
          <a:p>
            <a:pPr lvl="1"/>
            <a:r>
              <a:rPr lang="en-US" dirty="0"/>
              <a:t>Medical Travel Logistics Management</a:t>
            </a:r>
          </a:p>
          <a:p>
            <a:r>
              <a:rPr lang="en-US" dirty="0"/>
              <a:t>9 Lifetime and Industry Achievement Awards</a:t>
            </a:r>
          </a:p>
          <a:p>
            <a:r>
              <a:rPr lang="en-US" dirty="0"/>
              <a:t>Work experience in 120+ countries and thousands of health systems worldwide</a:t>
            </a:r>
          </a:p>
        </p:txBody>
      </p:sp>
      <p:pic>
        <p:nvPicPr>
          <p:cNvPr id="3" name="Picture 2" descr="A book cover of a contract&#10;&#10;Description automatically generated">
            <a:extLst>
              <a:ext uri="{FF2B5EF4-FFF2-40B4-BE49-F238E27FC236}">
                <a16:creationId xmlns:a16="http://schemas.microsoft.com/office/drawing/2014/main" id="{BD7CD1CA-4159-CEE0-4B61-1D8FA2B5E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727" y="1996256"/>
            <a:ext cx="1381318" cy="2125105"/>
          </a:xfrm>
          <a:prstGeom prst="rect">
            <a:avLst/>
          </a:prstGeom>
        </p:spPr>
      </p:pic>
    </p:spTree>
    <p:extLst>
      <p:ext uri="{BB962C8B-B14F-4D97-AF65-F5344CB8AC3E}">
        <p14:creationId xmlns:p14="http://schemas.microsoft.com/office/powerpoint/2010/main" val="1056707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blue and white swirl&#10;&#10;Description automatically generated">
            <a:extLst>
              <a:ext uri="{FF2B5EF4-FFF2-40B4-BE49-F238E27FC236}">
                <a16:creationId xmlns:a16="http://schemas.microsoft.com/office/drawing/2014/main" id="{40D23891-F2FA-95A1-8CA2-AA6AD065F081}"/>
              </a:ext>
            </a:extLst>
          </p:cNvPr>
          <p:cNvPicPr>
            <a:picLocks noChangeAspect="1"/>
          </p:cNvPicPr>
          <p:nvPr/>
        </p:nvPicPr>
        <p:blipFill rotWithShape="1">
          <a:blip r:embed="rId2"/>
          <a:srcRect t="6384" b="31030"/>
          <a:stretch/>
        </p:blipFill>
        <p:spPr>
          <a:xfrm>
            <a:off x="15" y="10"/>
            <a:ext cx="12191985" cy="4578340"/>
          </a:xfrm>
          <a:prstGeom prst="rect">
            <a:avLst/>
          </a:prstGeom>
          <a:noFill/>
        </p:spPr>
      </p:pic>
      <p:sp>
        <p:nvSpPr>
          <p:cNvPr id="4" name="Title 3">
            <a:extLst>
              <a:ext uri="{FF2B5EF4-FFF2-40B4-BE49-F238E27FC236}">
                <a16:creationId xmlns:a16="http://schemas.microsoft.com/office/drawing/2014/main" id="{34E31E32-656C-5498-1F9B-6E9A9335D42F}"/>
              </a:ext>
            </a:extLst>
          </p:cNvPr>
          <p:cNvSpPr>
            <a:spLocks noGrp="1"/>
          </p:cNvSpPr>
          <p:nvPr>
            <p:ph type="title"/>
          </p:nvPr>
        </p:nvSpPr>
        <p:spPr>
          <a:xfrm>
            <a:off x="1097279" y="4799362"/>
            <a:ext cx="10113645" cy="743682"/>
          </a:xfrm>
        </p:spPr>
        <p:txBody>
          <a:bodyPr anchor="b">
            <a:normAutofit/>
          </a:bodyPr>
          <a:lstStyle/>
          <a:p>
            <a:r>
              <a:rPr lang="en-US" dirty="0"/>
              <a:t>Key Concepts</a:t>
            </a:r>
          </a:p>
        </p:txBody>
      </p:sp>
      <p:sp>
        <p:nvSpPr>
          <p:cNvPr id="5" name="Text Placeholder 4">
            <a:extLst>
              <a:ext uri="{FF2B5EF4-FFF2-40B4-BE49-F238E27FC236}">
                <a16:creationId xmlns:a16="http://schemas.microsoft.com/office/drawing/2014/main" id="{E32452B5-55E6-54BC-6D9E-A204E61771D4}"/>
              </a:ext>
            </a:extLst>
          </p:cNvPr>
          <p:cNvSpPr>
            <a:spLocks noGrp="1"/>
          </p:cNvSpPr>
          <p:nvPr>
            <p:ph type="body" sz="half" idx="2"/>
          </p:nvPr>
        </p:nvSpPr>
        <p:spPr>
          <a:xfrm>
            <a:off x="1097279" y="5715000"/>
            <a:ext cx="10113264" cy="609600"/>
          </a:xfrm>
        </p:spPr>
        <p:txBody>
          <a:bodyPr>
            <a:normAutofit lnSpcReduction="10000"/>
          </a:bodyPr>
          <a:lstStyle/>
          <a:p>
            <a:pPr algn="ctr"/>
            <a:r>
              <a:rPr lang="en-US" dirty="0"/>
              <a:t>Terms and Analytical </a:t>
            </a:r>
          </a:p>
          <a:p>
            <a:pPr algn="ctr"/>
            <a:r>
              <a:rPr lang="en-US" dirty="0"/>
              <a:t>Language Analysis and Concepts for Negotiators</a:t>
            </a:r>
          </a:p>
        </p:txBody>
      </p:sp>
    </p:spTree>
    <p:extLst>
      <p:ext uri="{BB962C8B-B14F-4D97-AF65-F5344CB8AC3E}">
        <p14:creationId xmlns:p14="http://schemas.microsoft.com/office/powerpoint/2010/main" val="3683590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824F13-6CB7-AD03-6570-4D846E5EE68B}"/>
              </a:ext>
            </a:extLst>
          </p:cNvPr>
          <p:cNvSpPr>
            <a:spLocks noGrp="1"/>
          </p:cNvSpPr>
          <p:nvPr>
            <p:ph type="title"/>
          </p:nvPr>
        </p:nvSpPr>
        <p:spPr/>
        <p:txBody>
          <a:bodyPr/>
          <a:lstStyle/>
          <a:p>
            <a:r>
              <a:rPr lang="en-US" dirty="0"/>
              <a:t>Payer Types - Discussion</a:t>
            </a:r>
          </a:p>
        </p:txBody>
      </p:sp>
      <p:sp>
        <p:nvSpPr>
          <p:cNvPr id="6" name="Content Placeholder 5">
            <a:extLst>
              <a:ext uri="{FF2B5EF4-FFF2-40B4-BE49-F238E27FC236}">
                <a16:creationId xmlns:a16="http://schemas.microsoft.com/office/drawing/2014/main" id="{83FCE430-B333-D206-6740-BCD3F24E6078}"/>
              </a:ext>
            </a:extLst>
          </p:cNvPr>
          <p:cNvSpPr>
            <a:spLocks noGrp="1"/>
          </p:cNvSpPr>
          <p:nvPr>
            <p:ph sz="half" idx="1"/>
          </p:nvPr>
        </p:nvSpPr>
        <p:spPr/>
        <p:txBody>
          <a:bodyPr>
            <a:normAutofit fontScale="70000" lnSpcReduction="20000"/>
          </a:bodyPr>
          <a:lstStyle/>
          <a:p>
            <a:r>
              <a:rPr lang="en-US" sz="4000" dirty="0"/>
              <a:t>All Payer DRG*</a:t>
            </a:r>
          </a:p>
          <a:p>
            <a:pPr algn="l">
              <a:buFont typeface="Arial" panose="020B0604020202020204" pitchFamily="34" charset="0"/>
              <a:buChar char="•"/>
            </a:pPr>
            <a:r>
              <a:rPr lang="en-US" b="1" i="0" dirty="0">
                <a:solidFill>
                  <a:srgbClr val="374151"/>
                </a:solidFill>
                <a:effectLst/>
                <a:latin typeface="Söhne"/>
              </a:rPr>
              <a:t>Developer</a:t>
            </a:r>
            <a:r>
              <a:rPr lang="en-US" b="0" i="0" dirty="0">
                <a:solidFill>
                  <a:srgbClr val="374151"/>
                </a:solidFill>
                <a:effectLst/>
                <a:latin typeface="Söhne"/>
              </a:rPr>
              <a:t>: HSS, Inc.</a:t>
            </a:r>
          </a:p>
          <a:p>
            <a:pPr algn="l">
              <a:buFont typeface="Arial" panose="020B0604020202020204" pitchFamily="34" charset="0"/>
              <a:buChar char="•"/>
            </a:pPr>
            <a:r>
              <a:rPr lang="en-US" b="1" i="0" dirty="0">
                <a:solidFill>
                  <a:srgbClr val="374151"/>
                </a:solidFill>
                <a:effectLst/>
                <a:latin typeface="Söhne"/>
              </a:rPr>
              <a:t>Purpose</a:t>
            </a:r>
            <a:r>
              <a:rPr lang="en-US" b="0" i="0" dirty="0">
                <a:solidFill>
                  <a:srgbClr val="374151"/>
                </a:solidFill>
                <a:effectLst/>
                <a:latin typeface="Söhne"/>
              </a:rPr>
              <a:t>: Identifying and categorizing patients based on resource needs and outcomes.</a:t>
            </a:r>
          </a:p>
          <a:p>
            <a:pPr algn="l"/>
            <a:r>
              <a:rPr lang="en-US" b="1" i="0" dirty="0">
                <a:solidFill>
                  <a:srgbClr val="374151"/>
                </a:solidFill>
                <a:effectLst/>
                <a:latin typeface="Söhne"/>
              </a:rPr>
              <a:t>Origins</a:t>
            </a:r>
            <a:r>
              <a:rPr lang="en-US" b="0" i="0" dirty="0">
                <a:solidFill>
                  <a:srgbClr val="374151"/>
                </a:solidFill>
                <a:effectLst/>
                <a:latin typeface="Söhne"/>
              </a:rPr>
              <a:t>:</a:t>
            </a:r>
          </a:p>
          <a:p>
            <a:pPr algn="l">
              <a:buFont typeface="Arial" panose="020B0604020202020204" pitchFamily="34" charset="0"/>
              <a:buChar char="•"/>
            </a:pPr>
            <a:r>
              <a:rPr lang="en-US" b="0" i="0" dirty="0">
                <a:solidFill>
                  <a:srgbClr val="374151"/>
                </a:solidFill>
                <a:effectLst/>
                <a:latin typeface="Söhne"/>
              </a:rPr>
              <a:t>Based on CMS-sponsored research for Medicare inpatient payment system.</a:t>
            </a:r>
          </a:p>
          <a:p>
            <a:pPr algn="l">
              <a:buFont typeface="Arial" panose="020B0604020202020204" pitchFamily="34" charset="0"/>
              <a:buChar char="•"/>
            </a:pPr>
            <a:r>
              <a:rPr lang="en-US" b="0" i="0" dirty="0">
                <a:solidFill>
                  <a:srgbClr val="374151"/>
                </a:solidFill>
                <a:effectLst/>
                <a:latin typeface="Söhne"/>
              </a:rPr>
              <a:t>Enhanced by HSS for non-Medicare, all-payer populations.</a:t>
            </a:r>
          </a:p>
          <a:p>
            <a:pPr algn="l"/>
            <a:endParaRPr lang="en-US" b="0" i="0" dirty="0">
              <a:solidFill>
                <a:srgbClr val="374151"/>
              </a:solidFill>
              <a:effectLst/>
              <a:latin typeface="Söhne"/>
            </a:endParaRPr>
          </a:p>
        </p:txBody>
      </p:sp>
      <p:sp>
        <p:nvSpPr>
          <p:cNvPr id="7" name="Content Placeholder 6">
            <a:extLst>
              <a:ext uri="{FF2B5EF4-FFF2-40B4-BE49-F238E27FC236}">
                <a16:creationId xmlns:a16="http://schemas.microsoft.com/office/drawing/2014/main" id="{86443BBA-9883-5D2C-5814-62C3A1598DE7}"/>
              </a:ext>
            </a:extLst>
          </p:cNvPr>
          <p:cNvSpPr>
            <a:spLocks noGrp="1"/>
          </p:cNvSpPr>
          <p:nvPr>
            <p:ph sz="half" idx="2"/>
          </p:nvPr>
        </p:nvSpPr>
        <p:spPr/>
        <p:txBody>
          <a:bodyPr>
            <a:normAutofit fontScale="70000" lnSpcReduction="20000"/>
          </a:bodyPr>
          <a:lstStyle/>
          <a:p>
            <a:pPr algn="l"/>
            <a:r>
              <a:rPr lang="en-US" b="1" i="0" dirty="0">
                <a:solidFill>
                  <a:srgbClr val="374151"/>
                </a:solidFill>
                <a:effectLst/>
                <a:latin typeface="Söhne"/>
              </a:rPr>
              <a:t>Key Features</a:t>
            </a:r>
            <a:r>
              <a:rPr lang="en-US" b="0" i="0" dirty="0">
                <a:solidFill>
                  <a:srgbClr val="374151"/>
                </a:solidFill>
                <a:effectLst/>
                <a:latin typeface="Söhne"/>
              </a:rPr>
              <a:t>:</a:t>
            </a:r>
          </a:p>
          <a:p>
            <a:pPr algn="l">
              <a:buFont typeface="Arial" panose="020B0604020202020204" pitchFamily="34" charset="0"/>
              <a:buChar char="•"/>
            </a:pPr>
            <a:r>
              <a:rPr lang="en-US" b="0" i="0" dirty="0">
                <a:solidFill>
                  <a:srgbClr val="374151"/>
                </a:solidFill>
                <a:effectLst/>
                <a:latin typeface="Söhne"/>
              </a:rPr>
              <a:t>Compatibility with CMS's underlying DRG structure.</a:t>
            </a:r>
          </a:p>
          <a:p>
            <a:pPr algn="l">
              <a:buFont typeface="Arial" panose="020B0604020202020204" pitchFamily="34" charset="0"/>
              <a:buChar char="•"/>
            </a:pPr>
            <a:r>
              <a:rPr lang="en-US" b="0" i="0" dirty="0">
                <a:solidFill>
                  <a:srgbClr val="374151"/>
                </a:solidFill>
                <a:effectLst/>
                <a:latin typeface="Söhne"/>
              </a:rPr>
              <a:t>Uses only routine administrative data from hospital systems.</a:t>
            </a:r>
          </a:p>
          <a:p>
            <a:pPr algn="l">
              <a:buFont typeface="Arial" panose="020B0604020202020204" pitchFamily="34" charset="0"/>
              <a:buChar char="•"/>
            </a:pPr>
            <a:r>
              <a:rPr lang="en-US" b="0" i="0" dirty="0">
                <a:solidFill>
                  <a:srgbClr val="374151"/>
                </a:solidFill>
                <a:effectLst/>
                <a:latin typeface="Söhne"/>
              </a:rPr>
              <a:t>Intuitively reasonable, clinically acceptable, and statistically robust.</a:t>
            </a:r>
          </a:p>
          <a:p>
            <a:pPr algn="l">
              <a:buFont typeface="Arial" panose="020B0604020202020204" pitchFamily="34" charset="0"/>
              <a:buChar char="•"/>
            </a:pPr>
            <a:r>
              <a:rPr lang="en-US" b="0" i="0" dirty="0">
                <a:solidFill>
                  <a:srgbClr val="374151"/>
                </a:solidFill>
                <a:effectLst/>
                <a:latin typeface="Söhne"/>
              </a:rPr>
              <a:t>Efficient and flexible grouping algorithm.</a:t>
            </a:r>
          </a:p>
          <a:p>
            <a:pPr algn="l"/>
            <a:r>
              <a:rPr lang="en-US" b="1" i="0" dirty="0">
                <a:solidFill>
                  <a:srgbClr val="374151"/>
                </a:solidFill>
                <a:effectLst/>
                <a:latin typeface="Söhne"/>
              </a:rPr>
              <a:t>Applications</a:t>
            </a:r>
            <a:r>
              <a:rPr lang="en-US" b="0" i="0" dirty="0">
                <a:solidFill>
                  <a:srgbClr val="374151"/>
                </a:solidFill>
                <a:effectLst/>
                <a:latin typeface="Söhne"/>
              </a:rPr>
              <a:t>:</a:t>
            </a:r>
          </a:p>
          <a:p>
            <a:pPr algn="l">
              <a:buFont typeface="Arial" panose="020B0604020202020204" pitchFamily="34" charset="0"/>
              <a:buChar char="•"/>
            </a:pPr>
            <a:r>
              <a:rPr lang="en-US" b="0" i="0" dirty="0">
                <a:solidFill>
                  <a:srgbClr val="374151"/>
                </a:solidFill>
                <a:effectLst/>
                <a:latin typeface="Söhne"/>
              </a:rPr>
              <a:t>Clinical performance measurement.</a:t>
            </a:r>
          </a:p>
          <a:p>
            <a:pPr algn="l">
              <a:buFont typeface="Arial" panose="020B0604020202020204" pitchFamily="34" charset="0"/>
              <a:buChar char="•"/>
            </a:pPr>
            <a:r>
              <a:rPr lang="en-US" b="0" i="0" dirty="0">
                <a:solidFill>
                  <a:srgbClr val="374151"/>
                </a:solidFill>
                <a:effectLst/>
                <a:latin typeface="Söhne"/>
              </a:rPr>
              <a:t>Provider profiling.</a:t>
            </a:r>
          </a:p>
          <a:p>
            <a:pPr algn="l">
              <a:buFont typeface="Arial" panose="020B0604020202020204" pitchFamily="34" charset="0"/>
              <a:buChar char="•"/>
            </a:pPr>
            <a:r>
              <a:rPr lang="en-US" b="0" i="0" dirty="0">
                <a:solidFill>
                  <a:srgbClr val="374151"/>
                </a:solidFill>
                <a:effectLst/>
                <a:latin typeface="Söhne"/>
              </a:rPr>
              <a:t>Financial analysis.</a:t>
            </a:r>
          </a:p>
          <a:p>
            <a:pPr algn="l">
              <a:buFont typeface="Arial" panose="020B0604020202020204" pitchFamily="34" charset="0"/>
              <a:buChar char="•"/>
            </a:pPr>
            <a:r>
              <a:rPr lang="en-US" b="0" i="0" dirty="0">
                <a:solidFill>
                  <a:srgbClr val="374151"/>
                </a:solidFill>
                <a:effectLst/>
                <a:latin typeface="Söhne"/>
              </a:rPr>
              <a:t>Per-case reimbursement.</a:t>
            </a:r>
            <a:endParaRPr lang="en-US" dirty="0"/>
          </a:p>
        </p:txBody>
      </p:sp>
    </p:spTree>
    <p:extLst>
      <p:ext uri="{BB962C8B-B14F-4D97-AF65-F5344CB8AC3E}">
        <p14:creationId xmlns:p14="http://schemas.microsoft.com/office/powerpoint/2010/main" val="3241436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B788B0D-F3F0-5A0B-3C0E-A56A458B32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1800" y="880775"/>
            <a:ext cx="5934030" cy="5604000"/>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F41070D-5A7B-4E23-74CE-F97156125DDB}"/>
              </a:ext>
            </a:extLst>
          </p:cNvPr>
          <p:cNvSpPr txBox="1"/>
          <p:nvPr/>
        </p:nvSpPr>
        <p:spPr>
          <a:xfrm>
            <a:off x="598528" y="432493"/>
            <a:ext cx="5591602" cy="6210903"/>
          </a:xfrm>
          <a:prstGeom prst="rect">
            <a:avLst/>
          </a:prstGeom>
        </p:spPr>
        <p:txBody>
          <a:bodyPr vert="horz" lIns="0" tIns="45720" rIns="0" bIns="45720" rtlCol="0" anchor="ctr">
            <a:normAutofit fontScale="92500" lnSpcReduction="20000"/>
          </a:bodyPr>
          <a:lstStyle/>
          <a:p>
            <a:pPr algn="l"/>
            <a:r>
              <a:rPr lang="en-US" sz="1600" b="1" i="0" dirty="0">
                <a:solidFill>
                  <a:srgbClr val="374151"/>
                </a:solidFill>
                <a:effectLst/>
                <a:latin typeface="Söhne"/>
              </a:rPr>
              <a:t>Offer</a:t>
            </a:r>
            <a:r>
              <a:rPr lang="en-US" sz="1600" b="0" i="0" dirty="0">
                <a:solidFill>
                  <a:srgbClr val="374151"/>
                </a:solidFill>
                <a:effectLst/>
                <a:latin typeface="Söhne"/>
              </a:rPr>
              <a:t>: An offer is a clear, unequivocal, and definite proposal presented by one party (the offeror) to another (the offeree), indicating a willingness to enter into an agreement under specified terms. </a:t>
            </a:r>
          </a:p>
          <a:p>
            <a:pPr algn="l"/>
            <a:endParaRPr lang="en-US" sz="1600" dirty="0">
              <a:solidFill>
                <a:srgbClr val="374151"/>
              </a:solidFill>
              <a:latin typeface="Söhne"/>
            </a:endParaRPr>
          </a:p>
          <a:p>
            <a:pPr algn="l"/>
            <a:r>
              <a:rPr lang="en-US" sz="1600" b="0" i="0" dirty="0">
                <a:solidFill>
                  <a:srgbClr val="374151"/>
                </a:solidFill>
                <a:effectLst/>
                <a:latin typeface="Söhne"/>
              </a:rPr>
              <a:t>For an offer to be valid, it must be communicated to the offeree and must be </a:t>
            </a:r>
            <a:r>
              <a:rPr lang="en-US" sz="1600" b="1" i="0" u="sng" dirty="0">
                <a:solidFill>
                  <a:srgbClr val="374151"/>
                </a:solidFill>
                <a:effectLst/>
                <a:highlight>
                  <a:srgbClr val="FFFF00"/>
                </a:highlight>
                <a:latin typeface="Söhne"/>
              </a:rPr>
              <a:t>sufficiently detailed </a:t>
            </a:r>
            <a:r>
              <a:rPr lang="en-US" sz="1600" b="0" i="0" dirty="0">
                <a:solidFill>
                  <a:srgbClr val="374151"/>
                </a:solidFill>
                <a:effectLst/>
                <a:latin typeface="Söhne"/>
              </a:rPr>
              <a:t>to determine the resulting contract's terms and nature. The offer demonstrates the offeror's intention to be bound by the terms presented upon acceptance by the offeree.</a:t>
            </a:r>
          </a:p>
          <a:p>
            <a:pPr algn="l"/>
            <a:endParaRPr lang="en-US" sz="1600" b="0" i="0" dirty="0">
              <a:solidFill>
                <a:srgbClr val="374151"/>
              </a:solidFill>
              <a:effectLst/>
              <a:latin typeface="Söhne"/>
            </a:endParaRPr>
          </a:p>
          <a:p>
            <a:pPr algn="l"/>
            <a:endParaRPr lang="en-US" sz="1600" b="1" i="0" dirty="0">
              <a:solidFill>
                <a:srgbClr val="374151"/>
              </a:solidFill>
              <a:effectLst/>
              <a:latin typeface="Söhne"/>
            </a:endParaRPr>
          </a:p>
          <a:p>
            <a:pPr algn="l"/>
            <a:endParaRPr lang="en-US" sz="1600" b="1" i="0" dirty="0">
              <a:solidFill>
                <a:srgbClr val="374151"/>
              </a:solidFill>
              <a:effectLst/>
              <a:latin typeface="Söhne"/>
            </a:endParaRPr>
          </a:p>
          <a:p>
            <a:pPr algn="l"/>
            <a:endParaRPr lang="en-US" sz="1600" b="1" dirty="0">
              <a:solidFill>
                <a:srgbClr val="374151"/>
              </a:solidFill>
              <a:latin typeface="Söhne"/>
            </a:endParaRPr>
          </a:p>
          <a:p>
            <a:pPr algn="l"/>
            <a:endParaRPr lang="en-US" sz="1600" b="1" i="0" dirty="0">
              <a:solidFill>
                <a:srgbClr val="374151"/>
              </a:solidFill>
              <a:effectLst/>
              <a:latin typeface="Söhne"/>
            </a:endParaRPr>
          </a:p>
          <a:p>
            <a:pPr algn="l"/>
            <a:endParaRPr lang="en-US" sz="1600" b="1" i="0" dirty="0">
              <a:solidFill>
                <a:srgbClr val="374151"/>
              </a:solidFill>
              <a:effectLst/>
              <a:latin typeface="Söhne"/>
            </a:endParaRPr>
          </a:p>
          <a:p>
            <a:pPr algn="l"/>
            <a:endParaRPr lang="en-US" sz="1600" b="1" dirty="0">
              <a:solidFill>
                <a:srgbClr val="374151"/>
              </a:solidFill>
              <a:latin typeface="Söhne"/>
            </a:endParaRPr>
          </a:p>
          <a:p>
            <a:pPr algn="l"/>
            <a:endParaRPr lang="en-US" sz="1600" b="1" i="0" dirty="0">
              <a:solidFill>
                <a:srgbClr val="374151"/>
              </a:solidFill>
              <a:effectLst/>
              <a:latin typeface="Söhne"/>
            </a:endParaRPr>
          </a:p>
          <a:p>
            <a:pPr algn="l"/>
            <a:r>
              <a:rPr lang="en-US" sz="1600" b="1" i="0" dirty="0">
                <a:solidFill>
                  <a:srgbClr val="374151"/>
                </a:solidFill>
                <a:effectLst/>
                <a:latin typeface="Söhne"/>
              </a:rPr>
              <a:t>Acceptance</a:t>
            </a:r>
            <a:r>
              <a:rPr lang="en-US" sz="1600" b="0" i="0" dirty="0">
                <a:solidFill>
                  <a:srgbClr val="374151"/>
                </a:solidFill>
                <a:effectLst/>
                <a:latin typeface="Söhne"/>
              </a:rPr>
              <a:t>: Acceptance is the offeree's clear and unconditional agreement to all the terms of the offer, indicating a willingness to be bound by them. Acceptance can be conveyed through words, actions, or performance, as dictated by the customs of the industry or the stipulations of the offer. Any modification or counter-offer by the offeree effectively rejects the original offer, requiring the original offeror to accept the counter-offer for a binding agreement to be formed. For a contract to be valid, the acceptance must be communicated to the offeror.</a:t>
            </a:r>
          </a:p>
          <a:p>
            <a:pPr algn="l"/>
            <a:endParaRPr lang="en-US" sz="1600" b="0" i="0" dirty="0">
              <a:solidFill>
                <a:srgbClr val="374151"/>
              </a:solidFill>
              <a:effectLst/>
              <a:latin typeface="Söhne"/>
            </a:endParaRPr>
          </a:p>
          <a:p>
            <a:pPr algn="l"/>
            <a:r>
              <a:rPr lang="en-US" sz="1600" b="0" i="0" dirty="0">
                <a:solidFill>
                  <a:srgbClr val="374151"/>
                </a:solidFill>
                <a:effectLst/>
                <a:latin typeface="Söhne"/>
              </a:rPr>
              <a:t>During contract negotiation, both offer and acceptance may evolve as parties discuss, refine, and seek to agree on terms. The negotiation process typically involves a back-and-forth of offers and counter-offers until both parties reach a mutual understanding and agreement.</a:t>
            </a:r>
          </a:p>
        </p:txBody>
      </p:sp>
      <p:sp>
        <p:nvSpPr>
          <p:cNvPr id="2" name="Title 1">
            <a:extLst>
              <a:ext uri="{FF2B5EF4-FFF2-40B4-BE49-F238E27FC236}">
                <a16:creationId xmlns:a16="http://schemas.microsoft.com/office/drawing/2014/main" id="{6BB32477-3E64-92F0-9F93-FD38776F9439}"/>
              </a:ext>
            </a:extLst>
          </p:cNvPr>
          <p:cNvSpPr>
            <a:spLocks noGrp="1"/>
          </p:cNvSpPr>
          <p:nvPr>
            <p:ph type="title"/>
          </p:nvPr>
        </p:nvSpPr>
        <p:spPr>
          <a:xfrm>
            <a:off x="6616716" y="1101354"/>
            <a:ext cx="4976756" cy="923390"/>
          </a:xfrm>
        </p:spPr>
        <p:txBody>
          <a:bodyPr vert="horz" lIns="91440" tIns="45720" rIns="91440" bIns="45720" rtlCol="0" anchor="ctr">
            <a:normAutofit/>
          </a:bodyPr>
          <a:lstStyle/>
          <a:p>
            <a:r>
              <a:rPr lang="en-US" b="1" i="0" kern="1200" spc="-50" baseline="0" dirty="0">
                <a:solidFill>
                  <a:schemeClr val="bg1">
                    <a:lumMod val="50000"/>
                  </a:schemeClr>
                </a:solidFill>
                <a:latin typeface="+mn-lt"/>
                <a:ea typeface="+mj-ea"/>
                <a:cs typeface="+mj-cs"/>
              </a:rPr>
              <a:t>Offer &amp; Acceptance</a:t>
            </a:r>
          </a:p>
        </p:txBody>
      </p:sp>
      <p:sp>
        <p:nvSpPr>
          <p:cNvPr id="7" name="TextBox 6">
            <a:extLst>
              <a:ext uri="{FF2B5EF4-FFF2-40B4-BE49-F238E27FC236}">
                <a16:creationId xmlns:a16="http://schemas.microsoft.com/office/drawing/2014/main" id="{D2213BBE-8509-92E5-C3C9-D26446B1B960}"/>
              </a:ext>
            </a:extLst>
          </p:cNvPr>
          <p:cNvSpPr txBox="1"/>
          <p:nvPr/>
        </p:nvSpPr>
        <p:spPr>
          <a:xfrm>
            <a:off x="852196" y="2505670"/>
            <a:ext cx="4263924" cy="923330"/>
          </a:xfrm>
          <a:prstGeom prst="rect">
            <a:avLst/>
          </a:prstGeom>
          <a:noFill/>
        </p:spPr>
        <p:txBody>
          <a:bodyPr wrap="none" rtlCol="0">
            <a:spAutoFit/>
          </a:bodyPr>
          <a:lstStyle/>
          <a:p>
            <a:pPr marL="285750" indent="-285750">
              <a:buFont typeface="Arial" panose="020B0604020202020204" pitchFamily="34" charset="0"/>
              <a:buChar char="•"/>
            </a:pPr>
            <a:r>
              <a:rPr lang="en-US" dirty="0"/>
              <a:t>Request for Clarifications</a:t>
            </a:r>
          </a:p>
          <a:p>
            <a:pPr marL="285750" indent="-285750">
              <a:buFont typeface="Arial" panose="020B0604020202020204" pitchFamily="34" charset="0"/>
              <a:buChar char="•"/>
            </a:pPr>
            <a:r>
              <a:rPr lang="en-US" dirty="0"/>
              <a:t>Request for Changes</a:t>
            </a:r>
          </a:p>
          <a:p>
            <a:pPr marL="285750" indent="-285750">
              <a:buFont typeface="Arial" panose="020B0604020202020204" pitchFamily="34" charset="0"/>
              <a:buChar char="•"/>
            </a:pPr>
            <a:r>
              <a:rPr lang="en-US" dirty="0"/>
              <a:t>Substitute Language you have in your kit</a:t>
            </a:r>
          </a:p>
        </p:txBody>
      </p:sp>
    </p:spTree>
    <p:extLst>
      <p:ext uri="{BB962C8B-B14F-4D97-AF65-F5344CB8AC3E}">
        <p14:creationId xmlns:p14="http://schemas.microsoft.com/office/powerpoint/2010/main" val="749044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n placed on top of a signature line">
            <a:extLst>
              <a:ext uri="{FF2B5EF4-FFF2-40B4-BE49-F238E27FC236}">
                <a16:creationId xmlns:a16="http://schemas.microsoft.com/office/drawing/2014/main" id="{79C758C8-E108-2677-9450-8AABB99BC3A1}"/>
              </a:ext>
            </a:extLst>
          </p:cNvPr>
          <p:cNvPicPr>
            <a:picLocks noChangeAspect="1"/>
          </p:cNvPicPr>
          <p:nvPr/>
        </p:nvPicPr>
        <p:blipFill rotWithShape="1">
          <a:blip r:embed="rId2"/>
          <a:srcRect l="47023" r="-2" b="-2"/>
          <a:stretch/>
        </p:blipFill>
        <p:spPr>
          <a:xfrm>
            <a:off x="299478" y="496892"/>
            <a:ext cx="4654276" cy="5864215"/>
          </a:xfrm>
          <a:prstGeom prst="ellipse">
            <a:avLst/>
          </a:prstGeom>
          <a:noFill/>
        </p:spPr>
      </p:pic>
      <p:sp>
        <p:nvSpPr>
          <p:cNvPr id="3" name="TextBox 2">
            <a:extLst>
              <a:ext uri="{FF2B5EF4-FFF2-40B4-BE49-F238E27FC236}">
                <a16:creationId xmlns:a16="http://schemas.microsoft.com/office/drawing/2014/main" id="{6F41070D-5A7B-4E23-74CE-F97156125DDB}"/>
              </a:ext>
            </a:extLst>
          </p:cNvPr>
          <p:cNvSpPr txBox="1"/>
          <p:nvPr/>
        </p:nvSpPr>
        <p:spPr>
          <a:xfrm>
            <a:off x="5458984" y="497808"/>
            <a:ext cx="5713841" cy="4868609"/>
          </a:xfrm>
          <a:prstGeom prst="rect">
            <a:avLst/>
          </a:prstGeom>
        </p:spPr>
        <p:txBody>
          <a:bodyPr vert="horz" lIns="0" tIns="45720" rIns="0" bIns="45720" rtlCol="0" anchor="ctr">
            <a:normAutofit/>
          </a:bodyPr>
          <a:lstStyle/>
          <a:p>
            <a:pPr>
              <a:lnSpc>
                <a:spcPct val="90000"/>
              </a:lnSpc>
              <a:spcAft>
                <a:spcPts val="600"/>
              </a:spcAft>
              <a:buClr>
                <a:schemeClr val="accent1"/>
              </a:buClr>
            </a:pPr>
            <a:r>
              <a:rPr lang="en-US" sz="2800" b="1" i="0" dirty="0">
                <a:solidFill>
                  <a:schemeClr val="tx1">
                    <a:lumMod val="75000"/>
                    <a:lumOff val="25000"/>
                  </a:schemeClr>
                </a:solidFill>
                <a:effectLst/>
              </a:rPr>
              <a:t>Interpreting Against the Drafter</a:t>
            </a:r>
            <a:endParaRPr lang="en-US" sz="2800" b="0" i="0" dirty="0">
              <a:solidFill>
                <a:schemeClr val="tx1">
                  <a:lumMod val="75000"/>
                  <a:lumOff val="25000"/>
                </a:schemeClr>
              </a:solidFill>
              <a:effectLst/>
            </a:endParaRPr>
          </a:p>
          <a:p>
            <a:pPr marL="285750" indent="-285750">
              <a:lnSpc>
                <a:spcPct val="90000"/>
              </a:lnSpc>
              <a:spcAft>
                <a:spcPts val="600"/>
              </a:spcAft>
              <a:buClr>
                <a:schemeClr val="accent1"/>
              </a:buClr>
              <a:buFont typeface="Arial" panose="020B0604020202020204" pitchFamily="34" charset="0"/>
              <a:buChar char="•"/>
            </a:pPr>
            <a:r>
              <a:rPr lang="en-US" sz="1400" b="0" i="0" dirty="0">
                <a:solidFill>
                  <a:schemeClr val="tx1">
                    <a:lumMod val="75000"/>
                    <a:lumOff val="25000"/>
                  </a:schemeClr>
                </a:solidFill>
                <a:effectLst/>
              </a:rPr>
              <a:t>This is a principle in which is a legal doctrine stipulating that if a clause in a contract is ambiguous or has multiple interpretations, the court will construe that clause against the party that drafted or created the contract. </a:t>
            </a:r>
          </a:p>
          <a:p>
            <a:pPr marL="285750" indent="-285750">
              <a:lnSpc>
                <a:spcPct val="90000"/>
              </a:lnSpc>
              <a:spcAft>
                <a:spcPts val="600"/>
              </a:spcAft>
              <a:buClr>
                <a:schemeClr val="accent1"/>
              </a:buClr>
              <a:buFont typeface="Arial" panose="020B0604020202020204" pitchFamily="34" charset="0"/>
              <a:buChar char="•"/>
            </a:pPr>
            <a:endParaRPr lang="en-US" sz="1400" dirty="0">
              <a:solidFill>
                <a:schemeClr val="tx1">
                  <a:lumMod val="75000"/>
                  <a:lumOff val="25000"/>
                </a:schemeClr>
              </a:solidFill>
            </a:endParaRPr>
          </a:p>
          <a:p>
            <a:pPr marL="285750" indent="-285750">
              <a:lnSpc>
                <a:spcPct val="90000"/>
              </a:lnSpc>
              <a:spcAft>
                <a:spcPts val="600"/>
              </a:spcAft>
              <a:buClr>
                <a:schemeClr val="accent1"/>
              </a:buClr>
              <a:buFont typeface="Arial" panose="020B0604020202020204" pitchFamily="34" charset="0"/>
              <a:buChar char="•"/>
            </a:pPr>
            <a:r>
              <a:rPr lang="en-US" sz="1400" b="0" i="0" dirty="0">
                <a:solidFill>
                  <a:schemeClr val="tx1">
                    <a:lumMod val="75000"/>
                    <a:lumOff val="25000"/>
                  </a:schemeClr>
                </a:solidFill>
                <a:effectLst/>
              </a:rPr>
              <a:t>This rule is </a:t>
            </a:r>
            <a:r>
              <a:rPr lang="en-US" sz="1400" b="1" i="1" u="sng" dirty="0">
                <a:solidFill>
                  <a:schemeClr val="tx1">
                    <a:lumMod val="75000"/>
                    <a:lumOff val="25000"/>
                  </a:schemeClr>
                </a:solidFill>
                <a:effectLst/>
                <a:highlight>
                  <a:srgbClr val="FFFF00"/>
                </a:highlight>
              </a:rPr>
              <a:t>especially applicable in contracts of adhesion</a:t>
            </a:r>
            <a:r>
              <a:rPr lang="en-US" sz="1400" b="0" i="0" dirty="0">
                <a:solidFill>
                  <a:schemeClr val="tx1">
                    <a:lumMod val="75000"/>
                    <a:lumOff val="25000"/>
                  </a:schemeClr>
                </a:solidFill>
                <a:effectLst/>
              </a:rPr>
              <a:t>, where one party didn't have the opportunity to negotiate or clarify terms. </a:t>
            </a:r>
          </a:p>
          <a:p>
            <a:pPr marL="285750" indent="-285750">
              <a:lnSpc>
                <a:spcPct val="90000"/>
              </a:lnSpc>
              <a:spcAft>
                <a:spcPts val="600"/>
              </a:spcAft>
              <a:buClr>
                <a:schemeClr val="accent1"/>
              </a:buClr>
              <a:buFont typeface="Arial" panose="020B0604020202020204" pitchFamily="34" charset="0"/>
              <a:buChar char="•"/>
            </a:pPr>
            <a:endParaRPr lang="en-US" sz="1400" dirty="0">
              <a:solidFill>
                <a:schemeClr val="tx1">
                  <a:lumMod val="75000"/>
                  <a:lumOff val="25000"/>
                </a:schemeClr>
              </a:solidFill>
            </a:endParaRPr>
          </a:p>
          <a:p>
            <a:pPr marL="285750" indent="-285750">
              <a:lnSpc>
                <a:spcPct val="90000"/>
              </a:lnSpc>
              <a:spcAft>
                <a:spcPts val="600"/>
              </a:spcAft>
              <a:buClr>
                <a:schemeClr val="accent1"/>
              </a:buClr>
              <a:buFont typeface="Arial" panose="020B0604020202020204" pitchFamily="34" charset="0"/>
              <a:buChar char="•"/>
            </a:pPr>
            <a:r>
              <a:rPr lang="en-US" sz="1400" b="0" i="0" dirty="0">
                <a:solidFill>
                  <a:schemeClr val="tx1">
                    <a:lumMod val="75000"/>
                    <a:lumOff val="25000"/>
                  </a:schemeClr>
                </a:solidFill>
                <a:effectLst/>
              </a:rPr>
              <a:t>The rationale is that the drafting party is in the best position to clarify its intent or rectify any ambiguities before presenting the contract, and thus should bear the consequences of any unclear provisions.</a:t>
            </a:r>
          </a:p>
          <a:p>
            <a:pPr marL="285750" indent="-285750">
              <a:lnSpc>
                <a:spcPct val="90000"/>
              </a:lnSpc>
              <a:spcAft>
                <a:spcPts val="600"/>
              </a:spcAft>
              <a:buClr>
                <a:schemeClr val="accent1"/>
              </a:buClr>
              <a:buFont typeface="Arial" panose="020B0604020202020204" pitchFamily="34" charset="0"/>
              <a:buChar char="•"/>
            </a:pPr>
            <a:r>
              <a:rPr lang="en-US" sz="1400" b="0" i="0" dirty="0">
                <a:solidFill>
                  <a:schemeClr val="tx1">
                    <a:lumMod val="75000"/>
                    <a:lumOff val="25000"/>
                  </a:schemeClr>
                </a:solidFill>
                <a:effectLst/>
              </a:rPr>
              <a:t>In an arbitration of a dispute, the arbiter takes into consideration that which is written and cannot go “off the written document to decide”. This is why who drafted is critical to be stated for the record.  Also remember “offer and acceptance”.</a:t>
            </a:r>
          </a:p>
          <a:p>
            <a:pPr marL="285750" indent="-285750">
              <a:lnSpc>
                <a:spcPct val="90000"/>
              </a:lnSpc>
              <a:spcAft>
                <a:spcPts val="600"/>
              </a:spcAft>
              <a:buClr>
                <a:schemeClr val="accent1"/>
              </a:buClr>
              <a:buFont typeface="Arial" panose="020B0604020202020204" pitchFamily="34" charset="0"/>
              <a:buChar char="•"/>
            </a:pPr>
            <a:endParaRPr lang="en-US" sz="1400" b="1" dirty="0">
              <a:solidFill>
                <a:schemeClr val="tx1">
                  <a:lumMod val="75000"/>
                  <a:lumOff val="25000"/>
                </a:schemeClr>
              </a:solidFill>
            </a:endParaRPr>
          </a:p>
          <a:p>
            <a:pPr marL="285750" indent="-285750">
              <a:lnSpc>
                <a:spcPct val="90000"/>
              </a:lnSpc>
              <a:spcAft>
                <a:spcPts val="600"/>
              </a:spcAft>
              <a:buClr>
                <a:schemeClr val="accent1"/>
              </a:buClr>
              <a:buFont typeface="Arial" panose="020B0604020202020204" pitchFamily="34" charset="0"/>
              <a:buChar char="•"/>
            </a:pPr>
            <a:r>
              <a:rPr lang="en-US" sz="1400" b="1" dirty="0">
                <a:solidFill>
                  <a:schemeClr val="tx1">
                    <a:lumMod val="75000"/>
                    <a:lumOff val="25000"/>
                  </a:schemeClr>
                </a:solidFill>
              </a:rPr>
              <a:t>NOTE: Watch for a provision that states, “</a:t>
            </a:r>
            <a:r>
              <a:rPr lang="en-US" sz="1400" b="1" dirty="0">
                <a:solidFill>
                  <a:schemeClr val="tx1">
                    <a:lumMod val="75000"/>
                    <a:lumOff val="25000"/>
                  </a:schemeClr>
                </a:solidFill>
                <a:highlight>
                  <a:srgbClr val="FFFF00"/>
                </a:highlight>
              </a:rPr>
              <a:t>neither party is the drafter</a:t>
            </a:r>
            <a:r>
              <a:rPr lang="en-US" sz="1400" b="1" dirty="0">
                <a:solidFill>
                  <a:schemeClr val="tx1">
                    <a:lumMod val="75000"/>
                    <a:lumOff val="25000"/>
                  </a:schemeClr>
                </a:solidFill>
              </a:rPr>
              <a:t>”. </a:t>
            </a:r>
            <a:r>
              <a:rPr lang="en-US" sz="1400" dirty="0">
                <a:solidFill>
                  <a:schemeClr val="tx1">
                    <a:lumMod val="75000"/>
                    <a:lumOff val="25000"/>
                  </a:schemeClr>
                </a:solidFill>
              </a:rPr>
              <a:t>Now you understand it’s significance.</a:t>
            </a:r>
            <a:endParaRPr lang="en-US" sz="1400" i="1" dirty="0">
              <a:solidFill>
                <a:schemeClr val="tx1">
                  <a:lumMod val="75000"/>
                  <a:lumOff val="25000"/>
                </a:schemeClr>
              </a:solidFill>
            </a:endParaRPr>
          </a:p>
        </p:txBody>
      </p:sp>
      <p:sp>
        <p:nvSpPr>
          <p:cNvPr id="2" name="Title 1">
            <a:extLst>
              <a:ext uri="{FF2B5EF4-FFF2-40B4-BE49-F238E27FC236}">
                <a16:creationId xmlns:a16="http://schemas.microsoft.com/office/drawing/2014/main" id="{6BB32477-3E64-92F0-9F93-FD38776F9439}"/>
              </a:ext>
            </a:extLst>
          </p:cNvPr>
          <p:cNvSpPr>
            <a:spLocks noGrp="1"/>
          </p:cNvSpPr>
          <p:nvPr>
            <p:ph type="title"/>
          </p:nvPr>
        </p:nvSpPr>
        <p:spPr>
          <a:xfrm>
            <a:off x="553673" y="3881705"/>
            <a:ext cx="4400081" cy="2093975"/>
          </a:xfrm>
        </p:spPr>
        <p:txBody>
          <a:bodyPr vert="horz" lIns="91440" tIns="45720" rIns="91440" bIns="45720" rtlCol="0" anchor="ctr">
            <a:normAutofit/>
          </a:bodyPr>
          <a:lstStyle/>
          <a:p>
            <a:r>
              <a:rPr lang="en-US" sz="4000" b="1" i="0" kern="1200" spc="-50" baseline="0" dirty="0">
                <a:solidFill>
                  <a:schemeClr val="bg1">
                    <a:lumMod val="50000"/>
                  </a:schemeClr>
                </a:solidFill>
                <a:latin typeface="+mn-lt"/>
                <a:ea typeface="+mj-ea"/>
                <a:cs typeface="+mj-cs"/>
              </a:rPr>
              <a:t>Scribner rule / Contra proferentem</a:t>
            </a:r>
          </a:p>
        </p:txBody>
      </p:sp>
    </p:spTree>
    <p:extLst>
      <p:ext uri="{BB962C8B-B14F-4D97-AF65-F5344CB8AC3E}">
        <p14:creationId xmlns:p14="http://schemas.microsoft.com/office/powerpoint/2010/main" val="1437075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w in-house clear up consumer confusion matters | Managing Intellectual  Property">
            <a:extLst>
              <a:ext uri="{FF2B5EF4-FFF2-40B4-BE49-F238E27FC236}">
                <a16:creationId xmlns:a16="http://schemas.microsoft.com/office/drawing/2014/main" id="{50C75C35-A217-99C1-720F-AAD6F7DA8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8" y="762000"/>
            <a:ext cx="5421036" cy="5334000"/>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F41070D-5A7B-4E23-74CE-F97156125DDB}"/>
              </a:ext>
            </a:extLst>
          </p:cNvPr>
          <p:cNvSpPr txBox="1"/>
          <p:nvPr/>
        </p:nvSpPr>
        <p:spPr>
          <a:xfrm>
            <a:off x="5458984" y="497808"/>
            <a:ext cx="6319159" cy="5668100"/>
          </a:xfrm>
          <a:prstGeom prst="rect">
            <a:avLst/>
          </a:prstGeom>
        </p:spPr>
        <p:txBody>
          <a:bodyPr vert="horz" lIns="0" tIns="45720" rIns="0" bIns="45720" rtlCol="0" anchor="ctr">
            <a:normAutofit lnSpcReduction="10000"/>
          </a:bodyPr>
          <a:lstStyle/>
          <a:p>
            <a:pPr>
              <a:lnSpc>
                <a:spcPct val="90000"/>
              </a:lnSpc>
              <a:spcAft>
                <a:spcPts val="600"/>
              </a:spcAft>
              <a:buClr>
                <a:schemeClr val="accent1"/>
              </a:buClr>
            </a:pPr>
            <a:r>
              <a:rPr lang="en-US" sz="2800" b="1" i="0" dirty="0">
                <a:solidFill>
                  <a:schemeClr val="tx1">
                    <a:lumMod val="75000"/>
                    <a:lumOff val="25000"/>
                  </a:schemeClr>
                </a:solidFill>
                <a:effectLst/>
              </a:rPr>
              <a:t>Latent Ambiguity / </a:t>
            </a:r>
            <a:r>
              <a:rPr lang="en-US" sz="2800" b="1" i="0" dirty="0" err="1">
                <a:solidFill>
                  <a:schemeClr val="tx1">
                    <a:lumMod val="75000"/>
                    <a:lumOff val="25000"/>
                  </a:schemeClr>
                </a:solidFill>
                <a:effectLst/>
              </a:rPr>
              <a:t>Parol</a:t>
            </a:r>
            <a:r>
              <a:rPr lang="en-US" sz="2800" b="1" i="0" dirty="0">
                <a:solidFill>
                  <a:schemeClr val="tx1">
                    <a:lumMod val="75000"/>
                    <a:lumOff val="25000"/>
                  </a:schemeClr>
                </a:solidFill>
                <a:effectLst/>
              </a:rPr>
              <a:t> Evidence</a:t>
            </a:r>
            <a:endParaRPr lang="en-US" sz="2800" b="0" i="0" dirty="0">
              <a:solidFill>
                <a:schemeClr val="tx1">
                  <a:lumMod val="75000"/>
                  <a:lumOff val="25000"/>
                </a:schemeClr>
              </a:solidFill>
              <a:effectLst/>
            </a:endParaRPr>
          </a:p>
          <a:p>
            <a:pPr marL="285750" indent="-285750">
              <a:lnSpc>
                <a:spcPct val="90000"/>
              </a:lnSpc>
              <a:spcAft>
                <a:spcPts val="600"/>
              </a:spcAft>
              <a:buClr>
                <a:schemeClr val="accent1"/>
              </a:buClr>
              <a:buFont typeface="Arial" panose="020B0604020202020204" pitchFamily="34" charset="0"/>
              <a:buChar char="•"/>
            </a:pPr>
            <a:r>
              <a:rPr lang="en-US" sz="1400" b="0" i="0" dirty="0">
                <a:solidFill>
                  <a:srgbClr val="374151"/>
                </a:solidFill>
                <a:effectLst/>
                <a:latin typeface="Söhne"/>
              </a:rPr>
              <a:t>Latent ambiguity arises when a contract or provision is clear on its face, but an ambiguity emerges when one tries to execute or apply it to a particular set of circumstances. </a:t>
            </a:r>
          </a:p>
          <a:p>
            <a:pPr marL="285750" indent="-285750">
              <a:lnSpc>
                <a:spcPct val="90000"/>
              </a:lnSpc>
              <a:spcAft>
                <a:spcPts val="600"/>
              </a:spcAft>
              <a:buClr>
                <a:schemeClr val="accent1"/>
              </a:buClr>
              <a:buFont typeface="Arial" panose="020B0604020202020204" pitchFamily="34" charset="0"/>
              <a:buChar char="•"/>
            </a:pPr>
            <a:endParaRPr lang="en-US" sz="1400" dirty="0">
              <a:solidFill>
                <a:srgbClr val="374151"/>
              </a:solidFill>
              <a:latin typeface="Söhne"/>
            </a:endParaRPr>
          </a:p>
          <a:p>
            <a:pPr marL="285750" indent="-285750">
              <a:lnSpc>
                <a:spcPct val="90000"/>
              </a:lnSpc>
              <a:spcAft>
                <a:spcPts val="600"/>
              </a:spcAft>
              <a:buClr>
                <a:schemeClr val="accent1"/>
              </a:buClr>
              <a:buFont typeface="Arial" panose="020B0604020202020204" pitchFamily="34" charset="0"/>
              <a:buChar char="•"/>
            </a:pPr>
            <a:r>
              <a:rPr lang="en-US" sz="1400" b="0" i="0" dirty="0">
                <a:solidFill>
                  <a:srgbClr val="374151"/>
                </a:solidFill>
                <a:effectLst/>
                <a:latin typeface="Söhne"/>
              </a:rPr>
              <a:t>Unlike </a:t>
            </a:r>
            <a:r>
              <a:rPr lang="en-US" sz="1400" b="1" i="0" dirty="0">
                <a:solidFill>
                  <a:srgbClr val="374151"/>
                </a:solidFill>
                <a:effectLst/>
                <a:latin typeface="Söhne"/>
              </a:rPr>
              <a:t>patent ambiguities</a:t>
            </a:r>
            <a:r>
              <a:rPr lang="en-US" sz="1400" b="0" i="0" dirty="0">
                <a:solidFill>
                  <a:srgbClr val="374151"/>
                </a:solidFill>
                <a:effectLst/>
                <a:latin typeface="Söhne"/>
              </a:rPr>
              <a:t>, which are obvious ambiguities </a:t>
            </a:r>
            <a:r>
              <a:rPr lang="en-US" sz="1400" b="1" i="0" dirty="0">
                <a:solidFill>
                  <a:srgbClr val="374151"/>
                </a:solidFill>
                <a:effectLst/>
                <a:latin typeface="Söhne"/>
              </a:rPr>
              <a:t>apparent from the language itself</a:t>
            </a:r>
            <a:r>
              <a:rPr lang="en-US" sz="1400" b="0" i="0" dirty="0">
                <a:solidFill>
                  <a:srgbClr val="374151"/>
                </a:solidFill>
                <a:effectLst/>
                <a:latin typeface="Söhne"/>
              </a:rPr>
              <a:t>, </a:t>
            </a:r>
            <a:r>
              <a:rPr lang="en-US" sz="1400" b="0" i="1" u="sng" dirty="0">
                <a:solidFill>
                  <a:srgbClr val="374151"/>
                </a:solidFill>
                <a:effectLst/>
                <a:latin typeface="Söhne"/>
              </a:rPr>
              <a:t>latent ambiguities become evident only in light of external facts or events that introduce uncertainty or confusion about a term's intended meaning</a:t>
            </a:r>
            <a:r>
              <a:rPr lang="en-US" sz="1400" b="0" i="0" dirty="0">
                <a:solidFill>
                  <a:srgbClr val="374151"/>
                </a:solidFill>
                <a:effectLst/>
                <a:latin typeface="Söhne"/>
              </a:rPr>
              <a:t>. </a:t>
            </a:r>
          </a:p>
          <a:p>
            <a:pPr marL="285750" indent="-285750">
              <a:lnSpc>
                <a:spcPct val="90000"/>
              </a:lnSpc>
              <a:spcAft>
                <a:spcPts val="600"/>
              </a:spcAft>
              <a:buClr>
                <a:schemeClr val="accent1"/>
              </a:buClr>
              <a:buFont typeface="Arial" panose="020B0604020202020204" pitchFamily="34" charset="0"/>
              <a:buChar char="•"/>
            </a:pPr>
            <a:endParaRPr lang="en-US" sz="1400" dirty="0">
              <a:solidFill>
                <a:srgbClr val="374151"/>
              </a:solidFill>
              <a:latin typeface="Söhne"/>
            </a:endParaRPr>
          </a:p>
          <a:p>
            <a:pPr marL="285750" indent="-285750">
              <a:lnSpc>
                <a:spcPct val="90000"/>
              </a:lnSpc>
              <a:spcAft>
                <a:spcPts val="600"/>
              </a:spcAft>
              <a:buClr>
                <a:schemeClr val="accent1"/>
              </a:buClr>
              <a:buFont typeface="Arial" panose="020B0604020202020204" pitchFamily="34" charset="0"/>
              <a:buChar char="•"/>
            </a:pPr>
            <a:r>
              <a:rPr lang="en-US" sz="1400" b="0" i="0" dirty="0">
                <a:solidFill>
                  <a:srgbClr val="374151"/>
                </a:solidFill>
                <a:effectLst/>
                <a:latin typeface="Söhne"/>
              </a:rPr>
              <a:t>When such an ambiguity is identified, courts may allow </a:t>
            </a:r>
            <a:r>
              <a:rPr lang="en-US" sz="1400" b="1" i="0" dirty="0">
                <a:solidFill>
                  <a:srgbClr val="374151"/>
                </a:solidFill>
                <a:effectLst/>
                <a:latin typeface="Söhne"/>
              </a:rPr>
              <a:t>external evidence (data)</a:t>
            </a:r>
            <a:r>
              <a:rPr lang="en-US" sz="1400" b="0" i="0" dirty="0">
                <a:solidFill>
                  <a:srgbClr val="374151"/>
                </a:solidFill>
                <a:effectLst/>
                <a:latin typeface="Söhne"/>
              </a:rPr>
              <a:t>, or "</a:t>
            </a:r>
            <a:r>
              <a:rPr lang="en-US" sz="1400" b="1" i="0" dirty="0" err="1">
                <a:solidFill>
                  <a:srgbClr val="374151"/>
                </a:solidFill>
                <a:effectLst/>
                <a:latin typeface="Söhne"/>
              </a:rPr>
              <a:t>parol</a:t>
            </a:r>
            <a:r>
              <a:rPr lang="en-US" sz="1400" b="1" i="0" dirty="0">
                <a:solidFill>
                  <a:srgbClr val="374151"/>
                </a:solidFill>
                <a:effectLst/>
                <a:latin typeface="Söhne"/>
              </a:rPr>
              <a:t> evidence</a:t>
            </a:r>
            <a:r>
              <a:rPr lang="en-US" sz="1400" b="0" i="0" dirty="0">
                <a:solidFill>
                  <a:srgbClr val="374151"/>
                </a:solidFill>
                <a:effectLst/>
                <a:latin typeface="Söhne"/>
              </a:rPr>
              <a:t>," to ascertain the true intent of the parties at the time the contract was formed. KEEP YOUR NOTES FROM EVERY NEGOTIATION</a:t>
            </a:r>
          </a:p>
          <a:p>
            <a:pPr marL="285750" indent="-285750">
              <a:lnSpc>
                <a:spcPct val="90000"/>
              </a:lnSpc>
              <a:spcAft>
                <a:spcPts val="600"/>
              </a:spcAft>
              <a:buClr>
                <a:schemeClr val="accent1"/>
              </a:buClr>
              <a:buFont typeface="Arial" panose="020B0604020202020204" pitchFamily="34" charset="0"/>
              <a:buChar char="•"/>
            </a:pPr>
            <a:endParaRPr lang="en-US" sz="1400" dirty="0">
              <a:solidFill>
                <a:srgbClr val="374151"/>
              </a:solidFill>
              <a:latin typeface="Söhne"/>
            </a:endParaRPr>
          </a:p>
          <a:p>
            <a:pPr marL="285750" indent="-285750">
              <a:lnSpc>
                <a:spcPct val="90000"/>
              </a:lnSpc>
              <a:spcAft>
                <a:spcPts val="600"/>
              </a:spcAft>
              <a:buClr>
                <a:schemeClr val="accent1"/>
              </a:buClr>
              <a:buFont typeface="Arial" panose="020B0604020202020204" pitchFamily="34" charset="0"/>
              <a:buChar char="•"/>
            </a:pPr>
            <a:r>
              <a:rPr lang="en-US" sz="1400" b="1" i="0" dirty="0" err="1">
                <a:effectLst/>
                <a:latin typeface="Söhne"/>
              </a:rPr>
              <a:t>Parol</a:t>
            </a:r>
            <a:r>
              <a:rPr lang="en-US" sz="1400" b="1" i="0" dirty="0">
                <a:effectLst/>
                <a:latin typeface="Söhne"/>
              </a:rPr>
              <a:t> Evidence</a:t>
            </a:r>
            <a:r>
              <a:rPr lang="en-US" sz="1400" b="0" i="0" dirty="0">
                <a:solidFill>
                  <a:srgbClr val="374151"/>
                </a:solidFill>
                <a:effectLst/>
                <a:latin typeface="Söhne"/>
              </a:rPr>
              <a:t>: The </a:t>
            </a:r>
            <a:r>
              <a:rPr lang="en-US" sz="1400" b="0" i="0" dirty="0" err="1">
                <a:solidFill>
                  <a:srgbClr val="374151"/>
                </a:solidFill>
                <a:effectLst/>
                <a:latin typeface="Söhne"/>
              </a:rPr>
              <a:t>parol</a:t>
            </a:r>
            <a:r>
              <a:rPr lang="en-US" sz="1400" b="0" i="0" dirty="0">
                <a:solidFill>
                  <a:srgbClr val="374151"/>
                </a:solidFill>
                <a:effectLst/>
                <a:latin typeface="Söhne"/>
              </a:rPr>
              <a:t> evidence rule refers to a legal principle in contract law that prevents parties from introducing evidence of prior oral or written agreements, or contemporaneous oral agreements, that seek to vary, alter, or contradict the terms of a written contract that appears to be complete and final </a:t>
            </a:r>
            <a:r>
              <a:rPr lang="en-US" sz="1400" b="1" i="1" dirty="0">
                <a:solidFill>
                  <a:srgbClr val="374151"/>
                </a:solidFill>
                <a:effectLst/>
                <a:latin typeface="Söhne"/>
              </a:rPr>
              <a:t>( e.g., THE ENTIRE AGREEMENT CLAUSE). </a:t>
            </a:r>
          </a:p>
          <a:p>
            <a:pPr marL="285750" indent="-285750">
              <a:lnSpc>
                <a:spcPct val="90000"/>
              </a:lnSpc>
              <a:spcAft>
                <a:spcPts val="600"/>
              </a:spcAft>
              <a:buClr>
                <a:schemeClr val="accent1"/>
              </a:buClr>
              <a:buFont typeface="Arial" panose="020B0604020202020204" pitchFamily="34" charset="0"/>
              <a:buChar char="•"/>
            </a:pPr>
            <a:endParaRPr lang="en-US" sz="1400" b="0" i="0" dirty="0">
              <a:solidFill>
                <a:srgbClr val="374151"/>
              </a:solidFill>
              <a:effectLst/>
              <a:latin typeface="Söhne"/>
            </a:endParaRPr>
          </a:p>
          <a:p>
            <a:pPr lvl="1">
              <a:lnSpc>
                <a:spcPct val="90000"/>
              </a:lnSpc>
              <a:spcAft>
                <a:spcPts val="600"/>
              </a:spcAft>
              <a:buClr>
                <a:schemeClr val="accent1"/>
              </a:buClr>
            </a:pPr>
            <a:r>
              <a:rPr lang="en-US" sz="1400" b="0" i="1" dirty="0">
                <a:solidFill>
                  <a:srgbClr val="374151"/>
                </a:solidFill>
                <a:effectLst/>
                <a:latin typeface="Söhne"/>
              </a:rPr>
              <a:t>The </a:t>
            </a:r>
            <a:r>
              <a:rPr lang="en-US" sz="1400" b="1" i="1" dirty="0" err="1">
                <a:solidFill>
                  <a:srgbClr val="374151"/>
                </a:solidFill>
                <a:effectLst/>
                <a:latin typeface="Söhne"/>
              </a:rPr>
              <a:t>Parol</a:t>
            </a:r>
            <a:r>
              <a:rPr lang="en-US" sz="1400" b="1" i="1" dirty="0">
                <a:solidFill>
                  <a:srgbClr val="374151"/>
                </a:solidFill>
                <a:effectLst/>
                <a:latin typeface="Söhne"/>
              </a:rPr>
              <a:t> Evidence </a:t>
            </a:r>
            <a:r>
              <a:rPr lang="en-US" sz="1400" b="0" i="1" dirty="0">
                <a:solidFill>
                  <a:srgbClr val="374151"/>
                </a:solidFill>
                <a:effectLst/>
                <a:latin typeface="Söhne"/>
              </a:rPr>
              <a:t>rule's primary purpose is to uphold the integrity of written agreements by discouraging parties from attempting to modify established contract terms through the introduction of prior inconsistent statements or understandings. However, there are exceptions to the </a:t>
            </a:r>
            <a:r>
              <a:rPr lang="en-US" sz="1400" b="0" i="1" dirty="0" err="1">
                <a:solidFill>
                  <a:srgbClr val="374151"/>
                </a:solidFill>
                <a:effectLst/>
                <a:latin typeface="Söhne"/>
              </a:rPr>
              <a:t>parol</a:t>
            </a:r>
            <a:r>
              <a:rPr lang="en-US" sz="1400" b="0" i="1" dirty="0">
                <a:solidFill>
                  <a:srgbClr val="374151"/>
                </a:solidFill>
                <a:effectLst/>
                <a:latin typeface="Söhne"/>
              </a:rPr>
              <a:t> evidence rule, allowing the introduction of such evidence in specific circumstances, such as clarifying ambiguities or demonstrating that the contract was induced by fraud, duress, or mistake.</a:t>
            </a:r>
            <a:endParaRPr lang="en-US" sz="1400" i="1" dirty="0">
              <a:solidFill>
                <a:schemeClr val="tx1">
                  <a:lumMod val="75000"/>
                  <a:lumOff val="25000"/>
                </a:schemeClr>
              </a:solidFill>
            </a:endParaRPr>
          </a:p>
        </p:txBody>
      </p:sp>
      <p:sp>
        <p:nvSpPr>
          <p:cNvPr id="2" name="Title 1">
            <a:extLst>
              <a:ext uri="{FF2B5EF4-FFF2-40B4-BE49-F238E27FC236}">
                <a16:creationId xmlns:a16="http://schemas.microsoft.com/office/drawing/2014/main" id="{6BB32477-3E64-92F0-9F93-FD38776F9439}"/>
              </a:ext>
            </a:extLst>
          </p:cNvPr>
          <p:cNvSpPr>
            <a:spLocks noGrp="1"/>
          </p:cNvSpPr>
          <p:nvPr>
            <p:ph type="title"/>
          </p:nvPr>
        </p:nvSpPr>
        <p:spPr>
          <a:xfrm>
            <a:off x="644577" y="2016065"/>
            <a:ext cx="2483142" cy="1570079"/>
          </a:xfrm>
        </p:spPr>
        <p:txBody>
          <a:bodyPr vert="horz" lIns="91440" tIns="45720" rIns="91440" bIns="45720" rtlCol="0" anchor="ctr">
            <a:normAutofit/>
          </a:bodyPr>
          <a:lstStyle/>
          <a:p>
            <a:r>
              <a:rPr lang="en-US" sz="4000" b="1" i="0" kern="1200" spc="-50" baseline="0" dirty="0">
                <a:solidFill>
                  <a:schemeClr val="bg1"/>
                </a:solidFill>
                <a:effectLst>
                  <a:outerShdw blurRad="38100" dist="38100" dir="2700000" algn="tl">
                    <a:srgbClr val="000000">
                      <a:alpha val="43137"/>
                    </a:srgbClr>
                  </a:outerShdw>
                </a:effectLst>
                <a:latin typeface="+mn-lt"/>
                <a:ea typeface="+mj-ea"/>
                <a:cs typeface="+mj-cs"/>
              </a:rPr>
              <a:t>Latent Ambiguity</a:t>
            </a:r>
          </a:p>
        </p:txBody>
      </p:sp>
      <p:sp>
        <p:nvSpPr>
          <p:cNvPr id="4" name="Title 1">
            <a:extLst>
              <a:ext uri="{FF2B5EF4-FFF2-40B4-BE49-F238E27FC236}">
                <a16:creationId xmlns:a16="http://schemas.microsoft.com/office/drawing/2014/main" id="{CCAE13A5-A676-906B-8009-402D4763FD63}"/>
              </a:ext>
            </a:extLst>
          </p:cNvPr>
          <p:cNvSpPr txBox="1">
            <a:spLocks/>
          </p:cNvSpPr>
          <p:nvPr/>
        </p:nvSpPr>
        <p:spPr>
          <a:xfrm>
            <a:off x="2975842" y="3663513"/>
            <a:ext cx="2483142" cy="15700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r>
              <a:rPr lang="en-US" sz="4000" dirty="0" err="1">
                <a:solidFill>
                  <a:schemeClr val="bg1"/>
                </a:solidFill>
                <a:effectLst>
                  <a:outerShdw blurRad="38100" dist="38100" dir="2700000" algn="tl">
                    <a:srgbClr val="000000">
                      <a:alpha val="43137"/>
                    </a:srgbClr>
                  </a:outerShdw>
                </a:effectLst>
              </a:rPr>
              <a:t>Parol</a:t>
            </a:r>
            <a:r>
              <a:rPr lang="en-US" sz="4000" dirty="0">
                <a:solidFill>
                  <a:schemeClr val="bg1"/>
                </a:solidFill>
                <a:effectLst>
                  <a:outerShdw blurRad="38100" dist="38100" dir="2700000" algn="tl">
                    <a:srgbClr val="000000">
                      <a:alpha val="43137"/>
                    </a:srgbClr>
                  </a:outerShdw>
                </a:effectLst>
              </a:rPr>
              <a:t> Evidence</a:t>
            </a:r>
          </a:p>
        </p:txBody>
      </p:sp>
    </p:spTree>
    <p:extLst>
      <p:ext uri="{BB962C8B-B14F-4D97-AF65-F5344CB8AC3E}">
        <p14:creationId xmlns:p14="http://schemas.microsoft.com/office/powerpoint/2010/main" val="1594776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2477-3E64-92F0-9F93-FD38776F9439}"/>
              </a:ext>
            </a:extLst>
          </p:cNvPr>
          <p:cNvSpPr>
            <a:spLocks noGrp="1"/>
          </p:cNvSpPr>
          <p:nvPr>
            <p:ph type="title"/>
          </p:nvPr>
        </p:nvSpPr>
        <p:spPr>
          <a:xfrm>
            <a:off x="4984722" y="548355"/>
            <a:ext cx="6054846" cy="634336"/>
          </a:xfrm>
        </p:spPr>
        <p:txBody>
          <a:bodyPr vert="horz" lIns="91440" tIns="45720" rIns="91440" bIns="45720" rtlCol="0" anchor="ctr">
            <a:normAutofit/>
          </a:bodyPr>
          <a:lstStyle/>
          <a:p>
            <a:r>
              <a:rPr lang="en-US" b="1" i="0" kern="1200" spc="-50" baseline="0">
                <a:latin typeface="+mn-lt"/>
                <a:ea typeface="+mj-ea"/>
                <a:cs typeface="+mj-cs"/>
              </a:rPr>
              <a:t>Contracts of Adhesion</a:t>
            </a:r>
          </a:p>
        </p:txBody>
      </p:sp>
      <p:sp>
        <p:nvSpPr>
          <p:cNvPr id="3" name="TextBox 2">
            <a:extLst>
              <a:ext uri="{FF2B5EF4-FFF2-40B4-BE49-F238E27FC236}">
                <a16:creationId xmlns:a16="http://schemas.microsoft.com/office/drawing/2014/main" id="{6F41070D-5A7B-4E23-74CE-F97156125DDB}"/>
              </a:ext>
            </a:extLst>
          </p:cNvPr>
          <p:cNvSpPr txBox="1"/>
          <p:nvPr/>
        </p:nvSpPr>
        <p:spPr>
          <a:xfrm>
            <a:off x="636710" y="1827149"/>
            <a:ext cx="6072099" cy="3755104"/>
          </a:xfrm>
          <a:prstGeom prst="rect">
            <a:avLst/>
          </a:prstGeom>
        </p:spPr>
        <p:txBody>
          <a:bodyPr vert="horz" lIns="0" tIns="45720" rIns="0" bIns="45720" rtlCol="0" anchor="t">
            <a:normAutofit/>
          </a:bodyPr>
          <a:lstStyle/>
          <a:p>
            <a:pPr>
              <a:lnSpc>
                <a:spcPct val="90000"/>
              </a:lnSpc>
              <a:spcAft>
                <a:spcPts val="600"/>
              </a:spcAft>
              <a:buClr>
                <a:schemeClr val="accent1"/>
              </a:buClr>
              <a:buFont typeface="Wingdings" panose="05000000000000000000" pitchFamily="2" charset="2"/>
              <a:buChar char="§"/>
            </a:pPr>
            <a:r>
              <a:rPr lang="en-US" sz="1300" b="0" i="0" dirty="0">
                <a:solidFill>
                  <a:schemeClr val="tx1">
                    <a:lumMod val="75000"/>
                    <a:lumOff val="25000"/>
                  </a:schemeClr>
                </a:solidFill>
                <a:effectLst/>
              </a:rPr>
              <a:t>A contract of adhesion, often referred to as a "</a:t>
            </a:r>
            <a:r>
              <a:rPr lang="en-US" sz="1300" b="1" i="0" dirty="0">
                <a:solidFill>
                  <a:schemeClr val="tx1">
                    <a:lumMod val="75000"/>
                    <a:lumOff val="25000"/>
                  </a:schemeClr>
                </a:solidFill>
                <a:effectLst/>
              </a:rPr>
              <a:t>standard form contract</a:t>
            </a:r>
            <a:r>
              <a:rPr lang="en-US" sz="1300" b="0" i="0" dirty="0">
                <a:solidFill>
                  <a:schemeClr val="tx1">
                    <a:lumMod val="75000"/>
                    <a:lumOff val="25000"/>
                  </a:schemeClr>
                </a:solidFill>
                <a:effectLst/>
              </a:rPr>
              <a:t>" or "</a:t>
            </a:r>
            <a:r>
              <a:rPr lang="en-US" sz="1300" b="1" i="0" dirty="0">
                <a:solidFill>
                  <a:schemeClr val="tx1">
                    <a:lumMod val="75000"/>
                    <a:lumOff val="25000"/>
                  </a:schemeClr>
                </a:solidFill>
                <a:effectLst/>
              </a:rPr>
              <a:t>boilerplate contract</a:t>
            </a:r>
            <a:r>
              <a:rPr lang="en-US" sz="1300" b="0" i="0" dirty="0">
                <a:solidFill>
                  <a:schemeClr val="tx1">
                    <a:lumMod val="75000"/>
                    <a:lumOff val="25000"/>
                  </a:schemeClr>
                </a:solidFill>
                <a:effectLst/>
              </a:rPr>
              <a:t>," is a contract drafted by one party (</a:t>
            </a:r>
            <a:r>
              <a:rPr lang="en-US" sz="1300" b="0" i="1" dirty="0">
                <a:solidFill>
                  <a:schemeClr val="tx1">
                    <a:lumMod val="75000"/>
                    <a:lumOff val="25000"/>
                  </a:schemeClr>
                </a:solidFill>
                <a:effectLst/>
              </a:rPr>
              <a:t>typically the party with more bargaining power</a:t>
            </a:r>
            <a:r>
              <a:rPr lang="en-US" sz="1300" b="0" i="0" dirty="0">
                <a:solidFill>
                  <a:schemeClr val="tx1">
                    <a:lumMod val="75000"/>
                    <a:lumOff val="25000"/>
                  </a:schemeClr>
                </a:solidFill>
                <a:effectLst/>
              </a:rPr>
              <a:t>) and presented to the other party on a </a:t>
            </a:r>
            <a:r>
              <a:rPr lang="en-US" sz="1300" b="1" i="0" dirty="0">
                <a:solidFill>
                  <a:schemeClr val="tx1">
                    <a:lumMod val="75000"/>
                    <a:lumOff val="25000"/>
                  </a:schemeClr>
                </a:solidFill>
                <a:effectLst/>
                <a:highlight>
                  <a:srgbClr val="FFFF00"/>
                </a:highlight>
              </a:rPr>
              <a:t>take-it-or-leave-it basis</a:t>
            </a:r>
            <a:r>
              <a:rPr lang="en-US" sz="1300" b="0" i="0" dirty="0">
                <a:solidFill>
                  <a:schemeClr val="tx1">
                    <a:lumMod val="75000"/>
                    <a:lumOff val="25000"/>
                  </a:schemeClr>
                </a:solidFill>
                <a:effectLst/>
              </a:rPr>
              <a:t>. </a:t>
            </a:r>
          </a:p>
          <a:p>
            <a:pPr>
              <a:lnSpc>
                <a:spcPct val="90000"/>
              </a:lnSpc>
              <a:spcAft>
                <a:spcPts val="600"/>
              </a:spcAft>
              <a:buClr>
                <a:schemeClr val="accent1"/>
              </a:buClr>
              <a:buFont typeface="Wingdings" panose="05000000000000000000" pitchFamily="2" charset="2"/>
              <a:buChar char="§"/>
            </a:pPr>
            <a:endParaRPr lang="en-US" sz="1300" dirty="0">
              <a:solidFill>
                <a:schemeClr val="tx1">
                  <a:lumMod val="75000"/>
                  <a:lumOff val="25000"/>
                </a:schemeClr>
              </a:solidFill>
            </a:endParaRPr>
          </a:p>
          <a:p>
            <a:pPr>
              <a:lnSpc>
                <a:spcPct val="90000"/>
              </a:lnSpc>
              <a:spcAft>
                <a:spcPts val="600"/>
              </a:spcAft>
              <a:buClr>
                <a:schemeClr val="accent1"/>
              </a:buClr>
              <a:buFont typeface="Wingdings" panose="05000000000000000000" pitchFamily="2" charset="2"/>
              <a:buChar char="§"/>
            </a:pPr>
            <a:r>
              <a:rPr lang="en-US" sz="1300" b="0" i="0" dirty="0">
                <a:solidFill>
                  <a:schemeClr val="tx1">
                    <a:lumMod val="75000"/>
                    <a:lumOff val="25000"/>
                  </a:schemeClr>
                </a:solidFill>
                <a:effectLst/>
              </a:rPr>
              <a:t>The receiving party, usually a consumer, healthcare provider, or individual, has no ability to negotiate the terms of the contract and can either accept the terms as presented or reject the contract entirely. </a:t>
            </a:r>
          </a:p>
          <a:p>
            <a:pPr>
              <a:lnSpc>
                <a:spcPct val="90000"/>
              </a:lnSpc>
              <a:spcAft>
                <a:spcPts val="600"/>
              </a:spcAft>
              <a:buClr>
                <a:schemeClr val="accent1"/>
              </a:buClr>
              <a:buFont typeface="Wingdings" panose="05000000000000000000" pitchFamily="2" charset="2"/>
              <a:buChar char="§"/>
            </a:pPr>
            <a:endParaRPr lang="en-US" sz="1300" dirty="0">
              <a:solidFill>
                <a:schemeClr val="tx1">
                  <a:lumMod val="75000"/>
                  <a:lumOff val="25000"/>
                </a:schemeClr>
              </a:solidFill>
            </a:endParaRPr>
          </a:p>
          <a:p>
            <a:pPr>
              <a:lnSpc>
                <a:spcPct val="90000"/>
              </a:lnSpc>
              <a:spcAft>
                <a:spcPts val="600"/>
              </a:spcAft>
              <a:buClr>
                <a:schemeClr val="accent1"/>
              </a:buClr>
              <a:buFont typeface="Wingdings" panose="05000000000000000000" pitchFamily="2" charset="2"/>
              <a:buChar char="§"/>
            </a:pPr>
            <a:r>
              <a:rPr lang="en-US" sz="1300" b="0" i="0" dirty="0">
                <a:solidFill>
                  <a:schemeClr val="tx1">
                    <a:lumMod val="75000"/>
                    <a:lumOff val="25000"/>
                  </a:schemeClr>
                </a:solidFill>
                <a:effectLst/>
              </a:rPr>
              <a:t>These contracts are common in everyday transactions, such as with software licenses, insurance agreements, and many types of consumer goods and services. They are not common in managed care contracts unless the provider representative is inexperienced and doesn’t know how to push back effectively.</a:t>
            </a:r>
          </a:p>
          <a:p>
            <a:pPr>
              <a:lnSpc>
                <a:spcPct val="90000"/>
              </a:lnSpc>
              <a:spcAft>
                <a:spcPts val="600"/>
              </a:spcAft>
              <a:buClr>
                <a:schemeClr val="accent1"/>
              </a:buClr>
              <a:buFont typeface="Wingdings" panose="05000000000000000000" pitchFamily="2" charset="2"/>
              <a:buChar char="§"/>
            </a:pPr>
            <a:endParaRPr lang="en-US" sz="1300" dirty="0">
              <a:solidFill>
                <a:schemeClr val="tx1">
                  <a:lumMod val="75000"/>
                  <a:lumOff val="25000"/>
                </a:schemeClr>
              </a:solidFill>
            </a:endParaRPr>
          </a:p>
          <a:p>
            <a:pPr>
              <a:lnSpc>
                <a:spcPct val="90000"/>
              </a:lnSpc>
              <a:spcAft>
                <a:spcPts val="600"/>
              </a:spcAft>
              <a:buClr>
                <a:schemeClr val="accent1"/>
              </a:buClr>
              <a:buFont typeface="Wingdings" panose="05000000000000000000" pitchFamily="2" charset="2"/>
              <a:buChar char="§"/>
            </a:pPr>
            <a:r>
              <a:rPr lang="en-US" sz="1300" b="1" dirty="0">
                <a:solidFill>
                  <a:schemeClr val="tx1">
                    <a:lumMod val="75000"/>
                    <a:lumOff val="25000"/>
                  </a:schemeClr>
                </a:solidFill>
                <a:highlight>
                  <a:srgbClr val="FFFF00"/>
                </a:highlight>
              </a:rPr>
              <a:t>NOTE: </a:t>
            </a:r>
            <a:r>
              <a:rPr lang="en-US" sz="1300" i="1" dirty="0">
                <a:solidFill>
                  <a:schemeClr val="tx1">
                    <a:lumMod val="75000"/>
                    <a:lumOff val="25000"/>
                  </a:schemeClr>
                </a:solidFill>
              </a:rPr>
              <a:t>The courts have placed the burden of negotiation on the provider if the provider was able to get ANY change. They judge asked, “If you were successful in changing one thing, why not </a:t>
            </a:r>
            <a:r>
              <a:rPr lang="en-US" sz="1300" i="1" u="sng" dirty="0">
                <a:solidFill>
                  <a:schemeClr val="tx1">
                    <a:lumMod val="75000"/>
                    <a:lumOff val="25000"/>
                  </a:schemeClr>
                </a:solidFill>
              </a:rPr>
              <a:t>all things you needed</a:t>
            </a:r>
            <a:r>
              <a:rPr lang="en-US" sz="1300" i="1" dirty="0">
                <a:solidFill>
                  <a:schemeClr val="tx1">
                    <a:lumMod val="75000"/>
                    <a:lumOff val="25000"/>
                  </a:schemeClr>
                </a:solidFill>
              </a:rPr>
              <a:t>. The court is not here to be paternalistic and protective over one litigant vs another.”</a:t>
            </a:r>
          </a:p>
        </p:txBody>
      </p:sp>
      <p:pic>
        <p:nvPicPr>
          <p:cNvPr id="4" name="Picture 3" descr="Pen placed on top of a signature line">
            <a:extLst>
              <a:ext uri="{FF2B5EF4-FFF2-40B4-BE49-F238E27FC236}">
                <a16:creationId xmlns:a16="http://schemas.microsoft.com/office/drawing/2014/main" id="{AAB4937F-24ED-4413-0B26-596FEE0EF9F4}"/>
              </a:ext>
            </a:extLst>
          </p:cNvPr>
          <p:cNvPicPr>
            <a:picLocks noChangeAspect="1"/>
          </p:cNvPicPr>
          <p:nvPr/>
        </p:nvPicPr>
        <p:blipFill rotWithShape="1">
          <a:blip r:embed="rId2"/>
          <a:srcRect l="47023" r="-2" b="-2"/>
          <a:stretch/>
        </p:blipFill>
        <p:spPr>
          <a:xfrm>
            <a:off x="7026849" y="765110"/>
            <a:ext cx="4654276" cy="4817144"/>
          </a:xfrm>
          <a:prstGeom prst="ellipse">
            <a:avLst/>
          </a:prstGeom>
          <a:noFill/>
        </p:spPr>
      </p:pic>
      <p:sp>
        <p:nvSpPr>
          <p:cNvPr id="5" name="Title 1">
            <a:extLst>
              <a:ext uri="{FF2B5EF4-FFF2-40B4-BE49-F238E27FC236}">
                <a16:creationId xmlns:a16="http://schemas.microsoft.com/office/drawing/2014/main" id="{5C2E560B-39BD-ACA5-BA7D-7A5C58B575B3}"/>
              </a:ext>
            </a:extLst>
          </p:cNvPr>
          <p:cNvSpPr txBox="1">
            <a:spLocks/>
          </p:cNvSpPr>
          <p:nvPr/>
        </p:nvSpPr>
        <p:spPr>
          <a:xfrm>
            <a:off x="8564560" y="3488278"/>
            <a:ext cx="2990730" cy="2093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spc="-50" baseline="0">
                <a:solidFill>
                  <a:srgbClr val="FFFFFF"/>
                </a:solidFill>
                <a:latin typeface="+mn-lt"/>
                <a:ea typeface="+mj-ea"/>
                <a:cs typeface="+mj-cs"/>
              </a:defRPr>
            </a:lvl1pPr>
          </a:lstStyle>
          <a:p>
            <a:r>
              <a:rPr lang="en-US" sz="4000" dirty="0">
                <a:solidFill>
                  <a:schemeClr val="bg1">
                    <a:lumMod val="50000"/>
                  </a:schemeClr>
                </a:solidFill>
              </a:rPr>
              <a:t>Contract of Adhesion</a:t>
            </a:r>
          </a:p>
        </p:txBody>
      </p:sp>
      <p:sp>
        <p:nvSpPr>
          <p:cNvPr id="7" name="Title 1">
            <a:extLst>
              <a:ext uri="{FF2B5EF4-FFF2-40B4-BE49-F238E27FC236}">
                <a16:creationId xmlns:a16="http://schemas.microsoft.com/office/drawing/2014/main" id="{EAB701A0-C13D-D8CD-A8E8-B49533701CD6}"/>
              </a:ext>
            </a:extLst>
          </p:cNvPr>
          <p:cNvSpPr txBox="1">
            <a:spLocks/>
          </p:cNvSpPr>
          <p:nvPr/>
        </p:nvSpPr>
        <p:spPr>
          <a:xfrm>
            <a:off x="510875" y="0"/>
            <a:ext cx="6393264" cy="2093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spc="-50" baseline="0">
                <a:solidFill>
                  <a:srgbClr val="FFFFFF"/>
                </a:solidFill>
                <a:latin typeface="+mn-lt"/>
                <a:ea typeface="+mj-ea"/>
                <a:cs typeface="+mj-cs"/>
              </a:defRPr>
            </a:lvl1pPr>
          </a:lstStyle>
          <a:p>
            <a:r>
              <a:rPr lang="en-US" sz="4000" dirty="0">
                <a:solidFill>
                  <a:schemeClr val="bg1">
                    <a:lumMod val="50000"/>
                  </a:schemeClr>
                </a:solidFill>
              </a:rPr>
              <a:t>Contract of Adhesion</a:t>
            </a:r>
          </a:p>
        </p:txBody>
      </p:sp>
    </p:spTree>
    <p:extLst>
      <p:ext uri="{BB962C8B-B14F-4D97-AF65-F5344CB8AC3E}">
        <p14:creationId xmlns:p14="http://schemas.microsoft.com/office/powerpoint/2010/main" val="98739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udge Holding Gavel in Courtroom - Public Policy Institute of California">
            <a:extLst>
              <a:ext uri="{FF2B5EF4-FFF2-40B4-BE49-F238E27FC236}">
                <a16:creationId xmlns:a16="http://schemas.microsoft.com/office/drawing/2014/main" id="{85641C1B-F24D-DC8E-C214-6008A8068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45" y="528821"/>
            <a:ext cx="5166050" cy="5800355"/>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F41070D-5A7B-4E23-74CE-F97156125DDB}"/>
              </a:ext>
            </a:extLst>
          </p:cNvPr>
          <p:cNvSpPr txBox="1"/>
          <p:nvPr/>
        </p:nvSpPr>
        <p:spPr>
          <a:xfrm>
            <a:off x="5534485" y="994695"/>
            <a:ext cx="5713841" cy="4868609"/>
          </a:xfrm>
          <a:prstGeom prst="rect">
            <a:avLst/>
          </a:prstGeom>
        </p:spPr>
        <p:txBody>
          <a:bodyPr vert="horz" lIns="0" tIns="45720" rIns="0" bIns="45720" rtlCol="0" anchor="ctr">
            <a:normAutofit fontScale="92500" lnSpcReduction="10000"/>
          </a:bodyPr>
          <a:lstStyle/>
          <a:p>
            <a:pPr>
              <a:lnSpc>
                <a:spcPct val="90000"/>
              </a:lnSpc>
              <a:spcAft>
                <a:spcPts val="600"/>
              </a:spcAft>
              <a:buClr>
                <a:schemeClr val="accent1"/>
              </a:buClr>
            </a:pPr>
            <a:r>
              <a:rPr lang="en-US" sz="2600" b="1" i="0" dirty="0">
                <a:solidFill>
                  <a:schemeClr val="tx1">
                    <a:lumMod val="75000"/>
                    <a:lumOff val="25000"/>
                  </a:schemeClr>
                </a:solidFill>
                <a:effectLst/>
              </a:rPr>
              <a:t>Stare decisis </a:t>
            </a:r>
          </a:p>
          <a:p>
            <a:pPr>
              <a:lnSpc>
                <a:spcPct val="90000"/>
              </a:lnSpc>
              <a:spcAft>
                <a:spcPts val="600"/>
              </a:spcAft>
              <a:buClr>
                <a:schemeClr val="accent1"/>
              </a:buClr>
              <a:buFont typeface="Wingdings" panose="05000000000000000000" pitchFamily="2" charset="2"/>
              <a:buChar char="§"/>
            </a:pPr>
            <a:r>
              <a:rPr lang="en-US" sz="1600" b="0" i="0" dirty="0">
                <a:solidFill>
                  <a:schemeClr val="tx1">
                    <a:lumMod val="75000"/>
                    <a:lumOff val="25000"/>
                  </a:schemeClr>
                </a:solidFill>
                <a:effectLst/>
              </a:rPr>
              <a:t>"Stare decisis" is a Latin term that translates to </a:t>
            </a:r>
            <a:r>
              <a:rPr lang="en-US" sz="1600" b="1" i="0" dirty="0">
                <a:solidFill>
                  <a:schemeClr val="tx1">
                    <a:lumMod val="75000"/>
                    <a:lumOff val="25000"/>
                  </a:schemeClr>
                </a:solidFill>
                <a:effectLst/>
              </a:rPr>
              <a:t>"let the decision stand."  </a:t>
            </a:r>
            <a:r>
              <a:rPr lang="en-US" sz="1600" i="0" dirty="0">
                <a:solidFill>
                  <a:schemeClr val="tx1">
                    <a:lumMod val="75000"/>
                    <a:lumOff val="25000"/>
                  </a:schemeClr>
                </a:solidFill>
                <a:effectLst/>
              </a:rPr>
              <a:t>This is why negotiators must understand and incorporate case law(s) into their critical thinking and negotiation strategy. It gives an upper hand to those who understand the issue vs those just negotiating what the paper they were handed says to get signed.</a:t>
            </a:r>
          </a:p>
          <a:p>
            <a:pPr>
              <a:lnSpc>
                <a:spcPct val="90000"/>
              </a:lnSpc>
              <a:spcAft>
                <a:spcPts val="600"/>
              </a:spcAft>
              <a:buClr>
                <a:schemeClr val="accent1"/>
              </a:buClr>
              <a:buFont typeface="Wingdings" panose="05000000000000000000" pitchFamily="2" charset="2"/>
              <a:buChar char="§"/>
            </a:pPr>
            <a:endParaRPr lang="en-US" sz="1600" dirty="0">
              <a:solidFill>
                <a:schemeClr val="tx1">
                  <a:lumMod val="75000"/>
                  <a:lumOff val="25000"/>
                </a:schemeClr>
              </a:solidFill>
            </a:endParaRPr>
          </a:p>
          <a:p>
            <a:pPr>
              <a:lnSpc>
                <a:spcPct val="90000"/>
              </a:lnSpc>
              <a:spcAft>
                <a:spcPts val="600"/>
              </a:spcAft>
              <a:buClr>
                <a:schemeClr val="accent1"/>
              </a:buClr>
              <a:buFont typeface="Wingdings" panose="05000000000000000000" pitchFamily="2" charset="2"/>
              <a:buChar char="§"/>
            </a:pPr>
            <a:r>
              <a:rPr lang="en-US" sz="1600" b="0" i="0" dirty="0">
                <a:solidFill>
                  <a:schemeClr val="tx1">
                    <a:lumMod val="75000"/>
                    <a:lumOff val="25000"/>
                  </a:schemeClr>
                </a:solidFill>
                <a:effectLst/>
              </a:rPr>
              <a:t>In legal contexts, the term refers to the </a:t>
            </a:r>
            <a:r>
              <a:rPr lang="en-US" sz="1600" b="1" i="0" dirty="0">
                <a:solidFill>
                  <a:schemeClr val="tx1">
                    <a:lumMod val="75000"/>
                    <a:lumOff val="25000"/>
                  </a:schemeClr>
                </a:solidFill>
                <a:effectLst/>
              </a:rPr>
              <a:t>doctrine of precedent</a:t>
            </a:r>
            <a:r>
              <a:rPr lang="en-US" sz="1600" b="0" i="0" dirty="0">
                <a:solidFill>
                  <a:schemeClr val="tx1">
                    <a:lumMod val="75000"/>
                    <a:lumOff val="25000"/>
                  </a:schemeClr>
                </a:solidFill>
                <a:effectLst/>
              </a:rPr>
              <a:t>, wherein courts are bound to respect legal decisions made in previous cases. </a:t>
            </a:r>
          </a:p>
          <a:p>
            <a:pPr>
              <a:lnSpc>
                <a:spcPct val="90000"/>
              </a:lnSpc>
              <a:spcAft>
                <a:spcPts val="600"/>
              </a:spcAft>
              <a:buClr>
                <a:schemeClr val="accent1"/>
              </a:buClr>
              <a:buFont typeface="Wingdings" panose="05000000000000000000" pitchFamily="2" charset="2"/>
              <a:buChar char="§"/>
            </a:pPr>
            <a:endParaRPr lang="en-US" sz="1600" dirty="0">
              <a:solidFill>
                <a:schemeClr val="tx1">
                  <a:lumMod val="75000"/>
                  <a:lumOff val="25000"/>
                </a:schemeClr>
              </a:solidFill>
            </a:endParaRPr>
          </a:p>
          <a:p>
            <a:pPr>
              <a:lnSpc>
                <a:spcPct val="90000"/>
              </a:lnSpc>
              <a:spcAft>
                <a:spcPts val="600"/>
              </a:spcAft>
              <a:buClr>
                <a:schemeClr val="accent1"/>
              </a:buClr>
              <a:buFont typeface="Wingdings" panose="05000000000000000000" pitchFamily="2" charset="2"/>
              <a:buChar char="§"/>
            </a:pPr>
            <a:r>
              <a:rPr lang="en-US" sz="1600" b="0" i="0" dirty="0">
                <a:solidFill>
                  <a:schemeClr val="tx1">
                    <a:lumMod val="75000"/>
                    <a:lumOff val="25000"/>
                  </a:schemeClr>
                </a:solidFill>
                <a:effectLst/>
              </a:rPr>
              <a:t>This doctrine ensures consistency and predictability in the legal system, as it requires that courts follow decisions of higher courts, or even their own past decisions, when ruling on cases with similar facts or legal issues.</a:t>
            </a:r>
          </a:p>
          <a:p>
            <a:pPr>
              <a:lnSpc>
                <a:spcPct val="90000"/>
              </a:lnSpc>
              <a:spcAft>
                <a:spcPts val="600"/>
              </a:spcAft>
              <a:buClr>
                <a:schemeClr val="accent1"/>
              </a:buClr>
              <a:buFont typeface="Wingdings" panose="05000000000000000000" pitchFamily="2" charset="2"/>
              <a:buChar char="§"/>
            </a:pPr>
            <a:endParaRPr lang="en-US" sz="1600" b="0" i="0" dirty="0">
              <a:solidFill>
                <a:schemeClr val="tx1">
                  <a:lumMod val="75000"/>
                  <a:lumOff val="25000"/>
                </a:schemeClr>
              </a:solidFill>
              <a:effectLst/>
            </a:endParaRPr>
          </a:p>
          <a:p>
            <a:pPr>
              <a:lnSpc>
                <a:spcPct val="90000"/>
              </a:lnSpc>
              <a:spcAft>
                <a:spcPts val="600"/>
              </a:spcAft>
              <a:buClr>
                <a:schemeClr val="accent1"/>
              </a:buClr>
              <a:buFont typeface="Wingdings" panose="05000000000000000000" pitchFamily="2" charset="2"/>
              <a:buChar char="§"/>
            </a:pPr>
            <a:r>
              <a:rPr lang="en-US" sz="1600" b="0" i="0" dirty="0">
                <a:solidFill>
                  <a:schemeClr val="tx1">
                    <a:lumMod val="75000"/>
                    <a:lumOff val="25000"/>
                  </a:schemeClr>
                </a:solidFill>
                <a:effectLst/>
              </a:rPr>
              <a:t>The principle of stare decisis is foundational in many legal systems, especially in common law jurisdictions. </a:t>
            </a:r>
          </a:p>
          <a:p>
            <a:pPr>
              <a:lnSpc>
                <a:spcPct val="90000"/>
              </a:lnSpc>
              <a:spcAft>
                <a:spcPts val="600"/>
              </a:spcAft>
              <a:buClr>
                <a:schemeClr val="accent1"/>
              </a:buClr>
              <a:buFont typeface="Wingdings" panose="05000000000000000000" pitchFamily="2" charset="2"/>
              <a:buChar char="§"/>
            </a:pPr>
            <a:endParaRPr lang="en-US" sz="1600" dirty="0">
              <a:solidFill>
                <a:schemeClr val="tx1">
                  <a:lumMod val="75000"/>
                  <a:lumOff val="25000"/>
                </a:schemeClr>
              </a:solidFill>
            </a:endParaRPr>
          </a:p>
          <a:p>
            <a:pPr>
              <a:lnSpc>
                <a:spcPct val="90000"/>
              </a:lnSpc>
              <a:spcAft>
                <a:spcPts val="600"/>
              </a:spcAft>
              <a:buClr>
                <a:schemeClr val="accent1"/>
              </a:buClr>
              <a:buFont typeface="Wingdings" panose="05000000000000000000" pitchFamily="2" charset="2"/>
              <a:buChar char="§"/>
            </a:pPr>
            <a:r>
              <a:rPr lang="en-US" sz="1600" b="0" i="0" dirty="0">
                <a:solidFill>
                  <a:schemeClr val="tx1">
                    <a:lumMod val="75000"/>
                    <a:lumOff val="25000"/>
                  </a:schemeClr>
                </a:solidFill>
                <a:effectLst/>
              </a:rPr>
              <a:t>However, it's not an inflexible rule; courts occasionally overturn their previous decisions, especially when they believe those decisions were erroneous or when societal values and understandings evolve over time.  </a:t>
            </a:r>
            <a:r>
              <a:rPr lang="en-US" sz="1600" b="0" i="1" dirty="0">
                <a:solidFill>
                  <a:schemeClr val="tx1">
                    <a:lumMod val="75000"/>
                    <a:lumOff val="25000"/>
                  </a:schemeClr>
                </a:solidFill>
                <a:effectLst/>
              </a:rPr>
              <a:t>(e.g., Roe v Wade)</a:t>
            </a:r>
          </a:p>
          <a:p>
            <a:pPr>
              <a:lnSpc>
                <a:spcPct val="90000"/>
              </a:lnSpc>
              <a:spcAft>
                <a:spcPts val="600"/>
              </a:spcAft>
              <a:buClr>
                <a:schemeClr val="accent1"/>
              </a:buClr>
              <a:buFont typeface="Wingdings" panose="05000000000000000000" pitchFamily="2" charset="2"/>
              <a:buChar char="§"/>
            </a:pPr>
            <a:endParaRPr lang="en-US" sz="1600" dirty="0">
              <a:solidFill>
                <a:schemeClr val="tx1">
                  <a:lumMod val="75000"/>
                  <a:lumOff val="25000"/>
                </a:schemeClr>
              </a:solidFill>
            </a:endParaRPr>
          </a:p>
        </p:txBody>
      </p:sp>
      <p:sp>
        <p:nvSpPr>
          <p:cNvPr id="2" name="Title 1">
            <a:extLst>
              <a:ext uri="{FF2B5EF4-FFF2-40B4-BE49-F238E27FC236}">
                <a16:creationId xmlns:a16="http://schemas.microsoft.com/office/drawing/2014/main" id="{6BB32477-3E64-92F0-9F93-FD38776F9439}"/>
              </a:ext>
            </a:extLst>
          </p:cNvPr>
          <p:cNvSpPr>
            <a:spLocks noGrp="1"/>
          </p:cNvSpPr>
          <p:nvPr>
            <p:ph type="title"/>
          </p:nvPr>
        </p:nvSpPr>
        <p:spPr>
          <a:xfrm>
            <a:off x="466793" y="3115483"/>
            <a:ext cx="4226248" cy="1707502"/>
          </a:xfrm>
        </p:spPr>
        <p:txBody>
          <a:bodyPr vert="horz" lIns="91440" tIns="45720" rIns="91440" bIns="45720" rtlCol="0" anchor="ctr">
            <a:normAutofit/>
          </a:bodyPr>
          <a:lstStyle/>
          <a:p>
            <a:r>
              <a:rPr lang="en-US" sz="6000" b="1" i="0" kern="1200" spc="-50" baseline="0" dirty="0">
                <a:latin typeface="+mn-lt"/>
                <a:ea typeface="+mj-ea"/>
                <a:cs typeface="+mj-cs"/>
              </a:rPr>
              <a:t>Stare Decisis</a:t>
            </a:r>
          </a:p>
        </p:txBody>
      </p:sp>
    </p:spTree>
    <p:extLst>
      <p:ext uri="{BB962C8B-B14F-4D97-AF65-F5344CB8AC3E}">
        <p14:creationId xmlns:p14="http://schemas.microsoft.com/office/powerpoint/2010/main" val="3621385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41070D-5A7B-4E23-74CE-F97156125DDB}"/>
              </a:ext>
            </a:extLst>
          </p:cNvPr>
          <p:cNvSpPr txBox="1"/>
          <p:nvPr/>
        </p:nvSpPr>
        <p:spPr>
          <a:xfrm>
            <a:off x="598528" y="432493"/>
            <a:ext cx="5591602" cy="4868609"/>
          </a:xfrm>
          <a:prstGeom prst="rect">
            <a:avLst/>
          </a:prstGeom>
        </p:spPr>
        <p:txBody>
          <a:bodyPr vert="horz" lIns="0" tIns="45720" rIns="0" bIns="45720" rtlCol="0" anchor="ctr">
            <a:normAutofit/>
          </a:bodyPr>
          <a:lstStyle/>
          <a:p>
            <a:pPr>
              <a:lnSpc>
                <a:spcPct val="90000"/>
              </a:lnSpc>
              <a:spcAft>
                <a:spcPts val="600"/>
              </a:spcAft>
              <a:buClr>
                <a:schemeClr val="accent1"/>
              </a:buClr>
              <a:buFont typeface="Wingdings" panose="05000000000000000000" pitchFamily="2" charset="2"/>
              <a:buChar char="§"/>
            </a:pPr>
            <a:r>
              <a:rPr lang="en-US" sz="1700" b="0" i="0" dirty="0">
                <a:solidFill>
                  <a:schemeClr val="tx1">
                    <a:lumMod val="75000"/>
                    <a:lumOff val="25000"/>
                  </a:schemeClr>
                </a:solidFill>
                <a:effectLst/>
              </a:rPr>
              <a:t>The doctrine of </a:t>
            </a:r>
            <a:r>
              <a:rPr lang="en-US" sz="1700" b="1" i="0" dirty="0">
                <a:solidFill>
                  <a:schemeClr val="tx1">
                    <a:lumMod val="75000"/>
                    <a:lumOff val="25000"/>
                  </a:schemeClr>
                </a:solidFill>
                <a:effectLst/>
              </a:rPr>
              <a:t>laches</a:t>
            </a:r>
            <a:r>
              <a:rPr lang="en-US" sz="1700" b="0" i="0" dirty="0">
                <a:solidFill>
                  <a:schemeClr val="tx1">
                    <a:lumMod val="75000"/>
                    <a:lumOff val="25000"/>
                  </a:schemeClr>
                </a:solidFill>
                <a:effectLst/>
              </a:rPr>
              <a:t> is a legal principle derived from equity. It's used as a defense in civil lawsuits, particularly when seeking equitable relief. </a:t>
            </a:r>
            <a:r>
              <a:rPr lang="en-US" sz="1700" b="1" i="0" dirty="0">
                <a:solidFill>
                  <a:schemeClr val="tx1">
                    <a:lumMod val="75000"/>
                    <a:lumOff val="25000"/>
                  </a:schemeClr>
                </a:solidFill>
                <a:effectLst/>
              </a:rPr>
              <a:t>Laches asserts that a plaintiff has "slept on their rights" for so long that it would be unjust to allow them to enforce those rights against the defendant.</a:t>
            </a:r>
          </a:p>
          <a:p>
            <a:pPr>
              <a:lnSpc>
                <a:spcPct val="90000"/>
              </a:lnSpc>
              <a:spcAft>
                <a:spcPts val="600"/>
              </a:spcAft>
              <a:buClr>
                <a:schemeClr val="accent1"/>
              </a:buClr>
              <a:buFont typeface="Wingdings" panose="05000000000000000000" pitchFamily="2" charset="2"/>
              <a:buChar char="§"/>
            </a:pPr>
            <a:endParaRPr lang="en-US" sz="1700" b="0" i="0" dirty="0">
              <a:solidFill>
                <a:schemeClr val="tx1">
                  <a:lumMod val="75000"/>
                  <a:lumOff val="25000"/>
                </a:schemeClr>
              </a:solidFill>
              <a:effectLst/>
            </a:endParaRPr>
          </a:p>
          <a:p>
            <a:pPr>
              <a:lnSpc>
                <a:spcPct val="90000"/>
              </a:lnSpc>
              <a:spcAft>
                <a:spcPts val="600"/>
              </a:spcAft>
              <a:buClr>
                <a:schemeClr val="accent1"/>
              </a:buClr>
              <a:buFont typeface="Wingdings" panose="05000000000000000000" pitchFamily="2" charset="2"/>
              <a:buChar char="§"/>
            </a:pPr>
            <a:r>
              <a:rPr lang="en-US" sz="1700" b="0" i="0" dirty="0">
                <a:solidFill>
                  <a:schemeClr val="tx1">
                    <a:lumMod val="75000"/>
                    <a:lumOff val="25000"/>
                  </a:schemeClr>
                </a:solidFill>
                <a:effectLst/>
              </a:rPr>
              <a:t>The doctrine applies when:</a:t>
            </a:r>
          </a:p>
          <a:p>
            <a:pPr>
              <a:lnSpc>
                <a:spcPct val="90000"/>
              </a:lnSpc>
              <a:spcAft>
                <a:spcPts val="600"/>
              </a:spcAft>
              <a:buClr>
                <a:schemeClr val="accent1"/>
              </a:buClr>
              <a:buFont typeface="Wingdings" panose="05000000000000000000" pitchFamily="2" charset="2"/>
              <a:buChar char="§"/>
            </a:pPr>
            <a:r>
              <a:rPr lang="en-US" sz="1700" b="0" i="0" dirty="0">
                <a:solidFill>
                  <a:schemeClr val="tx1">
                    <a:lumMod val="75000"/>
                    <a:lumOff val="25000"/>
                  </a:schemeClr>
                </a:solidFill>
                <a:effectLst/>
              </a:rPr>
              <a:t>There is an unreasonable and unexplained delay on the part of the plaintiff in enforcing a known right, and</a:t>
            </a:r>
          </a:p>
          <a:p>
            <a:pPr>
              <a:lnSpc>
                <a:spcPct val="90000"/>
              </a:lnSpc>
              <a:spcAft>
                <a:spcPts val="600"/>
              </a:spcAft>
              <a:buClr>
                <a:schemeClr val="accent1"/>
              </a:buClr>
              <a:buFont typeface="Wingdings" panose="05000000000000000000" pitchFamily="2" charset="2"/>
              <a:buChar char="§"/>
            </a:pPr>
            <a:r>
              <a:rPr lang="en-US" sz="1700" b="0" i="0" dirty="0">
                <a:solidFill>
                  <a:schemeClr val="tx1">
                    <a:lumMod val="75000"/>
                    <a:lumOff val="25000"/>
                  </a:schemeClr>
                </a:solidFill>
                <a:effectLst/>
              </a:rPr>
              <a:t>The delay has prejudiced or harmed the defendant in some way.</a:t>
            </a:r>
          </a:p>
          <a:p>
            <a:pPr>
              <a:lnSpc>
                <a:spcPct val="90000"/>
              </a:lnSpc>
              <a:spcAft>
                <a:spcPts val="600"/>
              </a:spcAft>
              <a:buClr>
                <a:schemeClr val="accent1"/>
              </a:buClr>
              <a:buFont typeface="Wingdings" panose="05000000000000000000" pitchFamily="2" charset="2"/>
              <a:buChar char="§"/>
            </a:pPr>
            <a:endParaRPr lang="en-US" sz="1700" b="0" i="0" dirty="0">
              <a:solidFill>
                <a:schemeClr val="tx1">
                  <a:lumMod val="75000"/>
                  <a:lumOff val="25000"/>
                </a:schemeClr>
              </a:solidFill>
              <a:effectLst/>
            </a:endParaRPr>
          </a:p>
          <a:p>
            <a:pPr>
              <a:lnSpc>
                <a:spcPct val="90000"/>
              </a:lnSpc>
              <a:spcAft>
                <a:spcPts val="600"/>
              </a:spcAft>
              <a:buClr>
                <a:schemeClr val="accent1"/>
              </a:buClr>
              <a:buFont typeface="Wingdings" panose="05000000000000000000" pitchFamily="2" charset="2"/>
              <a:buChar char="§"/>
            </a:pPr>
            <a:r>
              <a:rPr lang="en-US" sz="1700" b="0" i="0" dirty="0">
                <a:solidFill>
                  <a:schemeClr val="tx1">
                    <a:lumMod val="75000"/>
                    <a:lumOff val="25000"/>
                  </a:schemeClr>
                </a:solidFill>
                <a:effectLst/>
              </a:rPr>
              <a:t>Essentially, it prevents someone from bringing a claim (or collecting on a bill or claim) after a significant period has passed, if that delay has been to the detriment of the other party. It's similar in concept to a statute of limitations, but while statutes of limitations are fixed time periods defined by law, </a:t>
            </a:r>
            <a:r>
              <a:rPr lang="en-US" sz="1700" b="0" i="0" dirty="0">
                <a:solidFill>
                  <a:schemeClr val="tx1">
                    <a:lumMod val="75000"/>
                    <a:lumOff val="25000"/>
                  </a:schemeClr>
                </a:solidFill>
                <a:effectLst/>
                <a:highlight>
                  <a:srgbClr val="FFFF00"/>
                </a:highlight>
              </a:rPr>
              <a:t>laches is based on the circumstances of each specific case.</a:t>
            </a:r>
          </a:p>
        </p:txBody>
      </p:sp>
      <p:sp>
        <p:nvSpPr>
          <p:cNvPr id="2" name="Title 1">
            <a:extLst>
              <a:ext uri="{FF2B5EF4-FFF2-40B4-BE49-F238E27FC236}">
                <a16:creationId xmlns:a16="http://schemas.microsoft.com/office/drawing/2014/main" id="{6BB32477-3E64-92F0-9F93-FD38776F9439}"/>
              </a:ext>
            </a:extLst>
          </p:cNvPr>
          <p:cNvSpPr>
            <a:spLocks noGrp="1"/>
          </p:cNvSpPr>
          <p:nvPr>
            <p:ph type="title"/>
          </p:nvPr>
        </p:nvSpPr>
        <p:spPr>
          <a:xfrm>
            <a:off x="1092200" y="1885125"/>
            <a:ext cx="3068833" cy="2093975"/>
          </a:xfrm>
        </p:spPr>
        <p:txBody>
          <a:bodyPr vert="horz" lIns="91440" tIns="45720" rIns="91440" bIns="45720" rtlCol="0" anchor="ctr">
            <a:normAutofit/>
          </a:bodyPr>
          <a:lstStyle/>
          <a:p>
            <a:r>
              <a:rPr lang="en-US" b="1" i="0" kern="1200" spc="-50" baseline="0">
                <a:latin typeface="+mn-lt"/>
                <a:ea typeface="+mj-ea"/>
                <a:cs typeface="+mj-cs"/>
              </a:rPr>
              <a:t>Laches</a:t>
            </a:r>
          </a:p>
        </p:txBody>
      </p:sp>
      <p:sp>
        <p:nvSpPr>
          <p:cNvPr id="5" name="Title 1">
            <a:extLst>
              <a:ext uri="{FF2B5EF4-FFF2-40B4-BE49-F238E27FC236}">
                <a16:creationId xmlns:a16="http://schemas.microsoft.com/office/drawing/2014/main" id="{06D0FF15-A23E-8580-A6FC-7071B3811B0E}"/>
              </a:ext>
            </a:extLst>
          </p:cNvPr>
          <p:cNvSpPr txBox="1">
            <a:spLocks/>
          </p:cNvSpPr>
          <p:nvPr/>
        </p:nvSpPr>
        <p:spPr>
          <a:xfrm>
            <a:off x="8452437" y="-231418"/>
            <a:ext cx="1887523" cy="14847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r>
              <a:rPr lang="en-US" sz="4000" dirty="0">
                <a:solidFill>
                  <a:schemeClr val="bg1">
                    <a:lumMod val="50000"/>
                  </a:schemeClr>
                </a:solidFill>
              </a:rPr>
              <a:t>Laches</a:t>
            </a:r>
          </a:p>
        </p:txBody>
      </p:sp>
      <p:pic>
        <p:nvPicPr>
          <p:cNvPr id="2050" name="Picture 2" descr="The trouble with ticking clocks • Karen Kingston">
            <a:extLst>
              <a:ext uri="{FF2B5EF4-FFF2-40B4-BE49-F238E27FC236}">
                <a16:creationId xmlns:a16="http://schemas.microsoft.com/office/drawing/2014/main" id="{6EE32423-5B49-EE9E-2734-C747E95007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369" t="-4981" r="22524" b="2941"/>
          <a:stretch/>
        </p:blipFill>
        <p:spPr bwMode="auto">
          <a:xfrm>
            <a:off x="6600399" y="510938"/>
            <a:ext cx="5591601" cy="5656595"/>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158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6 Key Clauses Found in Commercial Contracts">
            <a:extLst>
              <a:ext uri="{FF2B5EF4-FFF2-40B4-BE49-F238E27FC236}">
                <a16:creationId xmlns:a16="http://schemas.microsoft.com/office/drawing/2014/main" id="{FB1A3904-F73E-A042-C034-65435A9FCD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92" y="734635"/>
            <a:ext cx="4974671" cy="5221443"/>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F41070D-5A7B-4E23-74CE-F97156125DDB}"/>
              </a:ext>
            </a:extLst>
          </p:cNvPr>
          <p:cNvSpPr txBox="1"/>
          <p:nvPr/>
        </p:nvSpPr>
        <p:spPr>
          <a:xfrm>
            <a:off x="5534485" y="994695"/>
            <a:ext cx="5713841" cy="4868609"/>
          </a:xfrm>
          <a:prstGeom prst="rect">
            <a:avLst/>
          </a:prstGeom>
        </p:spPr>
        <p:txBody>
          <a:bodyPr vert="horz" lIns="0" tIns="45720" rIns="0" bIns="45720" rtlCol="0" anchor="ctr">
            <a:normAutofit/>
          </a:bodyPr>
          <a:lstStyle/>
          <a:p>
            <a:pPr>
              <a:lnSpc>
                <a:spcPct val="90000"/>
              </a:lnSpc>
              <a:spcAft>
                <a:spcPts val="600"/>
              </a:spcAft>
              <a:buClr>
                <a:schemeClr val="accent1"/>
              </a:buClr>
            </a:pPr>
            <a:r>
              <a:rPr lang="en-US" sz="2600" b="1" i="0" dirty="0">
                <a:solidFill>
                  <a:schemeClr val="tx1">
                    <a:lumMod val="75000"/>
                    <a:lumOff val="25000"/>
                  </a:schemeClr>
                </a:solidFill>
                <a:effectLst/>
              </a:rPr>
              <a:t>Privity of Contract (PPOs, ASOs, TPAs)</a:t>
            </a:r>
          </a:p>
          <a:p>
            <a:pPr algn="l"/>
            <a:r>
              <a:rPr lang="en-US" sz="1600" b="1" i="0" dirty="0">
                <a:solidFill>
                  <a:srgbClr val="374151"/>
                </a:solidFill>
                <a:effectLst/>
                <a:latin typeface="Söhne"/>
              </a:rPr>
              <a:t>Privity of Contract</a:t>
            </a:r>
            <a:r>
              <a:rPr lang="en-US" sz="1600" b="0" i="0" dirty="0">
                <a:solidFill>
                  <a:srgbClr val="374151"/>
                </a:solidFill>
                <a:effectLst/>
                <a:latin typeface="Söhne"/>
              </a:rPr>
              <a:t>: Privity of contract refers to the relationship that exists between the parties to a contract, allowing them to sue each other to enforce the terms of that contract or seek damages for any breach. </a:t>
            </a:r>
          </a:p>
          <a:p>
            <a:pPr algn="l"/>
            <a:endParaRPr lang="en-US" sz="1600" dirty="0">
              <a:solidFill>
                <a:srgbClr val="374151"/>
              </a:solidFill>
              <a:latin typeface="Söhne"/>
            </a:endParaRPr>
          </a:p>
          <a:p>
            <a:pPr algn="l"/>
            <a:r>
              <a:rPr lang="en-US" sz="1600" b="0" i="0" dirty="0">
                <a:solidFill>
                  <a:srgbClr val="374151"/>
                </a:solidFill>
                <a:effectLst/>
                <a:latin typeface="Söhne"/>
              </a:rPr>
              <a:t>Historically, only parties in privity to a contract had the rights and obligations under it and could sue or be sued on it. This concept means that third parties (those not in "privity") generally do not have any rights or obligations </a:t>
            </a:r>
            <a:r>
              <a:rPr lang="en-US" sz="1600" b="1" i="0" dirty="0">
                <a:solidFill>
                  <a:srgbClr val="374151"/>
                </a:solidFill>
                <a:effectLst/>
                <a:latin typeface="Söhne"/>
              </a:rPr>
              <a:t>(like timely payment)</a:t>
            </a:r>
            <a:r>
              <a:rPr lang="en-US" sz="1600" b="0" i="0" dirty="0">
                <a:solidFill>
                  <a:srgbClr val="374151"/>
                </a:solidFill>
                <a:effectLst/>
                <a:latin typeface="Söhne"/>
              </a:rPr>
              <a:t> arising from a contract to which they are not a party. They have a different contract that entitles them to a discount “if” they pay. </a:t>
            </a:r>
          </a:p>
          <a:p>
            <a:pPr algn="l"/>
            <a:endParaRPr lang="en-US" sz="1600" b="0" i="0" dirty="0">
              <a:solidFill>
                <a:srgbClr val="374151"/>
              </a:solidFill>
              <a:effectLst/>
              <a:latin typeface="Söhne"/>
            </a:endParaRPr>
          </a:p>
          <a:p>
            <a:pPr algn="l"/>
            <a:r>
              <a:rPr lang="en-US" sz="1600" b="0" i="0" dirty="0">
                <a:solidFill>
                  <a:srgbClr val="374151"/>
                </a:solidFill>
                <a:effectLst/>
                <a:latin typeface="Söhne"/>
              </a:rPr>
              <a:t>However, exceptions and modifications to the strict interpretation of privity of contract have emerged in various jurisdictions, especially with the development of third-party beneficiary rights and certain statutory reforms, allowing third parties in specific situations to enforce contractual benefits intended for them.</a:t>
            </a:r>
          </a:p>
          <a:p>
            <a:pPr>
              <a:lnSpc>
                <a:spcPct val="90000"/>
              </a:lnSpc>
              <a:spcAft>
                <a:spcPts val="600"/>
              </a:spcAft>
              <a:buClr>
                <a:schemeClr val="accent1"/>
              </a:buClr>
              <a:buFont typeface="Wingdings" panose="05000000000000000000" pitchFamily="2" charset="2"/>
              <a:buChar char="§"/>
            </a:pPr>
            <a:endParaRPr lang="en-US" sz="1600" dirty="0">
              <a:solidFill>
                <a:schemeClr val="tx1">
                  <a:lumMod val="75000"/>
                  <a:lumOff val="25000"/>
                </a:schemeClr>
              </a:solidFill>
            </a:endParaRPr>
          </a:p>
        </p:txBody>
      </p:sp>
      <p:sp>
        <p:nvSpPr>
          <p:cNvPr id="2" name="Title 1">
            <a:extLst>
              <a:ext uri="{FF2B5EF4-FFF2-40B4-BE49-F238E27FC236}">
                <a16:creationId xmlns:a16="http://schemas.microsoft.com/office/drawing/2014/main" id="{6BB32477-3E64-92F0-9F93-FD38776F9439}"/>
              </a:ext>
            </a:extLst>
          </p:cNvPr>
          <p:cNvSpPr>
            <a:spLocks noGrp="1"/>
          </p:cNvSpPr>
          <p:nvPr>
            <p:ph type="title"/>
          </p:nvPr>
        </p:nvSpPr>
        <p:spPr>
          <a:xfrm>
            <a:off x="2155525" y="4508140"/>
            <a:ext cx="4226248" cy="1707502"/>
          </a:xfrm>
        </p:spPr>
        <p:txBody>
          <a:bodyPr vert="horz" lIns="91440" tIns="45720" rIns="91440" bIns="45720" rtlCol="0" anchor="ctr">
            <a:normAutofit fontScale="90000"/>
          </a:bodyPr>
          <a:lstStyle/>
          <a:p>
            <a:r>
              <a:rPr lang="en-US" sz="6000" b="1" i="0" kern="1200" spc="-50" baseline="0" dirty="0">
                <a:solidFill>
                  <a:schemeClr val="tx2">
                    <a:lumMod val="75000"/>
                  </a:schemeClr>
                </a:solidFill>
                <a:latin typeface="+mn-lt"/>
                <a:ea typeface="+mj-ea"/>
                <a:cs typeface="+mj-cs"/>
              </a:rPr>
              <a:t>Privity of Contract</a:t>
            </a:r>
          </a:p>
        </p:txBody>
      </p:sp>
    </p:spTree>
    <p:extLst>
      <p:ext uri="{BB962C8B-B14F-4D97-AF65-F5344CB8AC3E}">
        <p14:creationId xmlns:p14="http://schemas.microsoft.com/office/powerpoint/2010/main" val="1266579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2477-3E64-92F0-9F93-FD38776F9439}"/>
              </a:ext>
            </a:extLst>
          </p:cNvPr>
          <p:cNvSpPr>
            <a:spLocks noGrp="1"/>
          </p:cNvSpPr>
          <p:nvPr>
            <p:ph type="title"/>
          </p:nvPr>
        </p:nvSpPr>
        <p:spPr>
          <a:xfrm>
            <a:off x="4984722" y="548355"/>
            <a:ext cx="6054846" cy="634336"/>
          </a:xfrm>
        </p:spPr>
        <p:txBody>
          <a:bodyPr vert="horz" lIns="91440" tIns="45720" rIns="91440" bIns="45720" rtlCol="0" anchor="ctr">
            <a:normAutofit/>
          </a:bodyPr>
          <a:lstStyle/>
          <a:p>
            <a:r>
              <a:rPr lang="en-US" b="1" i="0" kern="1200" spc="-50" baseline="0">
                <a:latin typeface="+mn-lt"/>
                <a:ea typeface="+mj-ea"/>
                <a:cs typeface="+mj-cs"/>
              </a:rPr>
              <a:t>Equitable Esoppel</a:t>
            </a:r>
          </a:p>
        </p:txBody>
      </p:sp>
      <p:sp>
        <p:nvSpPr>
          <p:cNvPr id="3" name="TextBox 2">
            <a:extLst>
              <a:ext uri="{FF2B5EF4-FFF2-40B4-BE49-F238E27FC236}">
                <a16:creationId xmlns:a16="http://schemas.microsoft.com/office/drawing/2014/main" id="{6F41070D-5A7B-4E23-74CE-F97156125DDB}"/>
              </a:ext>
            </a:extLst>
          </p:cNvPr>
          <p:cNvSpPr txBox="1"/>
          <p:nvPr/>
        </p:nvSpPr>
        <p:spPr>
          <a:xfrm>
            <a:off x="5911443" y="170860"/>
            <a:ext cx="5943600" cy="6516280"/>
          </a:xfrm>
          <a:prstGeom prst="rect">
            <a:avLst/>
          </a:prstGeom>
        </p:spPr>
        <p:txBody>
          <a:bodyPr vert="horz" lIns="0" tIns="45720" rIns="0" bIns="45720" rtlCol="0" anchor="t">
            <a:noAutofit/>
          </a:bodyPr>
          <a:lstStyle/>
          <a:p>
            <a:pPr>
              <a:lnSpc>
                <a:spcPct val="90000"/>
              </a:lnSpc>
              <a:spcAft>
                <a:spcPts val="600"/>
              </a:spcAft>
              <a:buClr>
                <a:schemeClr val="accent1"/>
              </a:buClr>
            </a:pPr>
            <a:r>
              <a:rPr lang="en-US" sz="2800" b="1" i="0" dirty="0">
                <a:solidFill>
                  <a:schemeClr val="tx1">
                    <a:lumMod val="75000"/>
                    <a:lumOff val="25000"/>
                  </a:schemeClr>
                </a:solidFill>
                <a:effectLst/>
              </a:rPr>
              <a:t>Equitable Estoppel</a:t>
            </a:r>
          </a:p>
          <a:p>
            <a:pPr>
              <a:lnSpc>
                <a:spcPct val="90000"/>
              </a:lnSpc>
              <a:buClr>
                <a:schemeClr val="accent1"/>
              </a:buClr>
            </a:pPr>
            <a:r>
              <a:rPr lang="en-US" sz="1400" b="0" i="0" dirty="0">
                <a:solidFill>
                  <a:schemeClr val="tx1">
                    <a:lumMod val="75000"/>
                    <a:lumOff val="25000"/>
                  </a:schemeClr>
                </a:solidFill>
                <a:effectLst/>
              </a:rPr>
              <a:t>Equitable estoppel is a legal principle that prevents a party from asserting certain rights or defenses because of that party's prior representations or conduct. </a:t>
            </a:r>
          </a:p>
          <a:p>
            <a:pPr>
              <a:lnSpc>
                <a:spcPct val="90000"/>
              </a:lnSpc>
              <a:buClr>
                <a:schemeClr val="accent1"/>
              </a:buClr>
            </a:pPr>
            <a:endParaRPr lang="en-US" sz="1400" dirty="0">
              <a:solidFill>
                <a:schemeClr val="tx1">
                  <a:lumMod val="75000"/>
                  <a:lumOff val="25000"/>
                </a:schemeClr>
              </a:solidFill>
            </a:endParaRPr>
          </a:p>
          <a:p>
            <a:pPr>
              <a:lnSpc>
                <a:spcPct val="90000"/>
              </a:lnSpc>
              <a:buClr>
                <a:schemeClr val="accent1"/>
              </a:buClr>
            </a:pPr>
            <a:r>
              <a:rPr lang="en-US" sz="1400" b="0" i="0" dirty="0">
                <a:solidFill>
                  <a:schemeClr val="tx1">
                    <a:lumMod val="75000"/>
                    <a:lumOff val="25000"/>
                  </a:schemeClr>
                </a:solidFill>
                <a:effectLst/>
              </a:rPr>
              <a:t>When applied to prior authorization and verification of benefits in the healthcare context, it can be particularly relevant in situations where providers rely on information given by health plans.  Here's a description of equitable estoppel in the context of prior authorization and verification of benefits:</a:t>
            </a:r>
          </a:p>
          <a:p>
            <a:pPr>
              <a:lnSpc>
                <a:spcPct val="90000"/>
              </a:lnSpc>
              <a:buClr>
                <a:schemeClr val="accent1"/>
              </a:buClr>
              <a:buFont typeface="Wingdings" panose="05000000000000000000" pitchFamily="2" charset="2"/>
              <a:buChar char="§"/>
            </a:pPr>
            <a:endParaRPr lang="en-US" sz="1400" b="1" i="0" dirty="0">
              <a:solidFill>
                <a:schemeClr val="tx1">
                  <a:lumMod val="75000"/>
                  <a:lumOff val="25000"/>
                </a:schemeClr>
              </a:solidFill>
              <a:effectLst/>
            </a:endParaRPr>
          </a:p>
          <a:p>
            <a:pPr>
              <a:lnSpc>
                <a:spcPct val="90000"/>
              </a:lnSpc>
              <a:buClr>
                <a:schemeClr val="accent1"/>
              </a:buClr>
              <a:buFont typeface="Wingdings" panose="05000000000000000000" pitchFamily="2" charset="2"/>
              <a:buChar char="§"/>
            </a:pPr>
            <a:r>
              <a:rPr lang="en-US" sz="1400" b="1" i="0" dirty="0">
                <a:solidFill>
                  <a:schemeClr val="tx1">
                    <a:lumMod val="75000"/>
                    <a:lumOff val="25000"/>
                  </a:schemeClr>
                </a:solidFill>
                <a:effectLst/>
              </a:rPr>
              <a:t>Representation or Conduct</a:t>
            </a:r>
            <a:r>
              <a:rPr lang="en-US" sz="1400" b="0" i="0" dirty="0">
                <a:solidFill>
                  <a:schemeClr val="tx1">
                    <a:lumMod val="75000"/>
                    <a:lumOff val="25000"/>
                  </a:schemeClr>
                </a:solidFill>
                <a:effectLst/>
              </a:rPr>
              <a:t>: The insurance company or its representative provides a representation to a healthcare provider, such as confirming that a particular service is covered, or that prior authorization has been granted.</a:t>
            </a:r>
          </a:p>
          <a:p>
            <a:pPr>
              <a:lnSpc>
                <a:spcPct val="90000"/>
              </a:lnSpc>
              <a:buClr>
                <a:schemeClr val="accent1"/>
              </a:buClr>
              <a:buFont typeface="Wingdings" panose="05000000000000000000" pitchFamily="2" charset="2"/>
              <a:buChar char="§"/>
            </a:pPr>
            <a:endParaRPr lang="en-US" sz="1400" b="0" i="0" dirty="0">
              <a:solidFill>
                <a:schemeClr val="tx1">
                  <a:lumMod val="75000"/>
                  <a:lumOff val="25000"/>
                </a:schemeClr>
              </a:solidFill>
              <a:effectLst/>
            </a:endParaRPr>
          </a:p>
          <a:p>
            <a:pPr>
              <a:lnSpc>
                <a:spcPct val="90000"/>
              </a:lnSpc>
              <a:buClr>
                <a:schemeClr val="accent1"/>
              </a:buClr>
              <a:buFont typeface="Wingdings" panose="05000000000000000000" pitchFamily="2" charset="2"/>
              <a:buChar char="§"/>
            </a:pPr>
            <a:r>
              <a:rPr lang="en-US" sz="1400" b="1" i="0" dirty="0">
                <a:solidFill>
                  <a:schemeClr val="tx1">
                    <a:lumMod val="75000"/>
                    <a:lumOff val="25000"/>
                  </a:schemeClr>
                </a:solidFill>
                <a:effectLst/>
              </a:rPr>
              <a:t>Reliance by the Provider</a:t>
            </a:r>
            <a:r>
              <a:rPr lang="en-US" sz="1400" b="0" i="0" dirty="0">
                <a:solidFill>
                  <a:schemeClr val="tx1">
                    <a:lumMod val="75000"/>
                    <a:lumOff val="25000"/>
                  </a:schemeClr>
                </a:solidFill>
                <a:effectLst/>
              </a:rPr>
              <a:t>: Based on the information or assurance given by the insurer, the healthcare provider renders the services to the patient, believing that the services will be covered.</a:t>
            </a:r>
          </a:p>
          <a:p>
            <a:pPr>
              <a:lnSpc>
                <a:spcPct val="90000"/>
              </a:lnSpc>
              <a:buClr>
                <a:schemeClr val="accent1"/>
              </a:buClr>
              <a:buFont typeface="Wingdings" panose="05000000000000000000" pitchFamily="2" charset="2"/>
              <a:buChar char="§"/>
            </a:pPr>
            <a:endParaRPr lang="en-US" sz="1400" b="0" i="0" dirty="0">
              <a:solidFill>
                <a:schemeClr val="tx1">
                  <a:lumMod val="75000"/>
                  <a:lumOff val="25000"/>
                </a:schemeClr>
              </a:solidFill>
              <a:effectLst/>
            </a:endParaRPr>
          </a:p>
          <a:p>
            <a:pPr>
              <a:lnSpc>
                <a:spcPct val="90000"/>
              </a:lnSpc>
              <a:buClr>
                <a:schemeClr val="accent1"/>
              </a:buClr>
              <a:buFont typeface="Wingdings" panose="05000000000000000000" pitchFamily="2" charset="2"/>
              <a:buChar char="§"/>
            </a:pPr>
            <a:r>
              <a:rPr lang="en-US" sz="1400" b="1" i="0" dirty="0">
                <a:solidFill>
                  <a:schemeClr val="tx1">
                    <a:lumMod val="75000"/>
                    <a:lumOff val="25000"/>
                  </a:schemeClr>
                </a:solidFill>
                <a:effectLst/>
              </a:rPr>
              <a:t>Detriment to the Provider</a:t>
            </a:r>
            <a:r>
              <a:rPr lang="en-US" sz="1400" b="0" i="0" dirty="0">
                <a:solidFill>
                  <a:schemeClr val="tx1">
                    <a:lumMod val="75000"/>
                    <a:lumOff val="25000"/>
                  </a:schemeClr>
                </a:solidFill>
                <a:effectLst/>
              </a:rPr>
              <a:t>: After providing the service, the insurer denies the claim, perhaps stating that the treatment wasn't covered, or that prior authorization was not valid. The provider is now in a position of having delivered care without receiving the anticipated payment.</a:t>
            </a:r>
          </a:p>
          <a:p>
            <a:pPr>
              <a:lnSpc>
                <a:spcPct val="90000"/>
              </a:lnSpc>
              <a:buClr>
                <a:schemeClr val="accent1"/>
              </a:buClr>
              <a:buFont typeface="Wingdings" panose="05000000000000000000" pitchFamily="2" charset="2"/>
              <a:buChar char="§"/>
            </a:pPr>
            <a:endParaRPr lang="en-US" sz="1400" b="0" i="0" dirty="0">
              <a:solidFill>
                <a:schemeClr val="tx1">
                  <a:lumMod val="75000"/>
                  <a:lumOff val="25000"/>
                </a:schemeClr>
              </a:solidFill>
              <a:effectLst/>
            </a:endParaRPr>
          </a:p>
          <a:p>
            <a:pPr>
              <a:lnSpc>
                <a:spcPct val="90000"/>
              </a:lnSpc>
              <a:buClr>
                <a:schemeClr val="accent1"/>
              </a:buClr>
              <a:buFont typeface="Wingdings" panose="05000000000000000000" pitchFamily="2" charset="2"/>
              <a:buChar char="§"/>
            </a:pPr>
            <a:r>
              <a:rPr lang="en-US" sz="1400" b="1" i="0" dirty="0">
                <a:solidFill>
                  <a:schemeClr val="tx1">
                    <a:lumMod val="75000"/>
                    <a:lumOff val="25000"/>
                  </a:schemeClr>
                </a:solidFill>
                <a:effectLst/>
              </a:rPr>
              <a:t>Estoppel of the Insurer</a:t>
            </a:r>
            <a:r>
              <a:rPr lang="en-US" sz="1400" b="0" i="0" dirty="0">
                <a:solidFill>
                  <a:schemeClr val="tx1">
                    <a:lumMod val="75000"/>
                    <a:lumOff val="25000"/>
                  </a:schemeClr>
                </a:solidFill>
                <a:effectLst/>
              </a:rPr>
              <a:t>: Under the principle of equitable estoppel, if the provider can prove that they relied on the insurer's representations to their detriment, the insurer may be prevented (estopped) from denying the claim based on the prior representation.</a:t>
            </a:r>
          </a:p>
          <a:p>
            <a:pPr>
              <a:lnSpc>
                <a:spcPct val="90000"/>
              </a:lnSpc>
              <a:buClr>
                <a:schemeClr val="accent1"/>
              </a:buClr>
              <a:buFont typeface="Wingdings" panose="05000000000000000000" pitchFamily="2" charset="2"/>
              <a:buChar char="§"/>
            </a:pPr>
            <a:endParaRPr lang="en-US" sz="1400" b="0" i="0" dirty="0">
              <a:solidFill>
                <a:schemeClr val="tx1">
                  <a:lumMod val="75000"/>
                  <a:lumOff val="25000"/>
                </a:schemeClr>
              </a:solidFill>
              <a:effectLst/>
            </a:endParaRPr>
          </a:p>
          <a:p>
            <a:pPr>
              <a:lnSpc>
                <a:spcPct val="90000"/>
              </a:lnSpc>
              <a:buClr>
                <a:schemeClr val="accent1"/>
              </a:buClr>
            </a:pPr>
            <a:r>
              <a:rPr lang="en-US" sz="1400" b="0" i="0" dirty="0">
                <a:solidFill>
                  <a:schemeClr val="tx1">
                    <a:lumMod val="75000"/>
                    <a:lumOff val="25000"/>
                  </a:schemeClr>
                </a:solidFill>
                <a:effectLst/>
              </a:rPr>
              <a:t>In the healthcare setting, equitable estoppel can serve as a protection for providers who, in good faith, rely on information given by insurers. However, it's essential to note that the application of this principle varies based on jurisdiction, specific case facts, and the terms of any contractual agreements between the provider and the insurer.</a:t>
            </a:r>
          </a:p>
          <a:p>
            <a:pPr>
              <a:lnSpc>
                <a:spcPct val="90000"/>
              </a:lnSpc>
              <a:spcAft>
                <a:spcPts val="600"/>
              </a:spcAft>
              <a:buClr>
                <a:schemeClr val="accent1"/>
              </a:buClr>
              <a:buFont typeface="Wingdings" panose="05000000000000000000" pitchFamily="2" charset="2"/>
              <a:buChar char="§"/>
            </a:pPr>
            <a:endParaRPr lang="en-US" sz="1400" dirty="0">
              <a:solidFill>
                <a:schemeClr val="tx1">
                  <a:lumMod val="75000"/>
                  <a:lumOff val="25000"/>
                </a:schemeClr>
              </a:solidFill>
            </a:endParaRPr>
          </a:p>
        </p:txBody>
      </p:sp>
      <p:pic>
        <p:nvPicPr>
          <p:cNvPr id="7170" name="Picture 2" descr="Telephone Operator Career Information - IResearchNet">
            <a:extLst>
              <a:ext uri="{FF2B5EF4-FFF2-40B4-BE49-F238E27FC236}">
                <a16:creationId xmlns:a16="http://schemas.microsoft.com/office/drawing/2014/main" id="{B9B3572E-05C7-2734-D5D1-621F9BCA93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041" r="8996" b="26007"/>
          <a:stretch/>
        </p:blipFill>
        <p:spPr bwMode="auto">
          <a:xfrm>
            <a:off x="0" y="151011"/>
            <a:ext cx="4654276" cy="4373207"/>
          </a:xfrm>
          <a:prstGeom prst="flowChartConnector">
            <a:avLst/>
          </a:prstGeom>
          <a:solidFill>
            <a:srgbClr val="FFFFFF"/>
          </a:solidFill>
        </p:spPr>
      </p:pic>
      <p:sp>
        <p:nvSpPr>
          <p:cNvPr id="5" name="TextBox 4">
            <a:extLst>
              <a:ext uri="{FF2B5EF4-FFF2-40B4-BE49-F238E27FC236}">
                <a16:creationId xmlns:a16="http://schemas.microsoft.com/office/drawing/2014/main" id="{2C1A8DDD-0BC0-CA9B-4DF3-2B84413022BC}"/>
              </a:ext>
            </a:extLst>
          </p:cNvPr>
          <p:cNvSpPr txBox="1"/>
          <p:nvPr/>
        </p:nvSpPr>
        <p:spPr>
          <a:xfrm>
            <a:off x="208934" y="4351116"/>
            <a:ext cx="6054846" cy="2336024"/>
          </a:xfrm>
          <a:prstGeom prst="rect">
            <a:avLst/>
          </a:prstGeom>
          <a:noFill/>
        </p:spPr>
        <p:txBody>
          <a:bodyPr wrap="square">
            <a:spAutoFit/>
          </a:bodyPr>
          <a:lstStyle/>
          <a:p>
            <a:pPr>
              <a:lnSpc>
                <a:spcPct val="90000"/>
              </a:lnSpc>
              <a:buClr>
                <a:schemeClr val="accent1"/>
              </a:buClr>
            </a:pPr>
            <a:r>
              <a:rPr lang="en-US" sz="5400" b="1" i="0" dirty="0">
                <a:solidFill>
                  <a:schemeClr val="tx1">
                    <a:lumMod val="75000"/>
                    <a:lumOff val="25000"/>
                  </a:schemeClr>
                </a:solidFill>
                <a:effectLst/>
              </a:rPr>
              <a:t>Equitable Estoppel</a:t>
            </a:r>
          </a:p>
          <a:p>
            <a:pPr>
              <a:lnSpc>
                <a:spcPct val="90000"/>
              </a:lnSpc>
              <a:buClr>
                <a:schemeClr val="accent1"/>
              </a:buClr>
            </a:pPr>
            <a:r>
              <a:rPr lang="en-US" sz="5400" b="1" i="0" dirty="0">
                <a:solidFill>
                  <a:schemeClr val="tx1">
                    <a:lumMod val="75000"/>
                    <a:lumOff val="25000"/>
                  </a:schemeClr>
                </a:solidFill>
                <a:effectLst/>
              </a:rPr>
              <a:t>Reliance</a:t>
            </a:r>
          </a:p>
          <a:p>
            <a:pPr>
              <a:lnSpc>
                <a:spcPct val="90000"/>
              </a:lnSpc>
              <a:buClr>
                <a:schemeClr val="accent1"/>
              </a:buClr>
            </a:pPr>
            <a:r>
              <a:rPr lang="en-US" sz="5400" b="1" i="0" dirty="0">
                <a:solidFill>
                  <a:schemeClr val="tx1">
                    <a:lumMod val="75000"/>
                    <a:lumOff val="25000"/>
                  </a:schemeClr>
                </a:solidFill>
                <a:effectLst/>
              </a:rPr>
              <a:t>Medical Necessity</a:t>
            </a:r>
          </a:p>
        </p:txBody>
      </p:sp>
    </p:spTree>
    <p:extLst>
      <p:ext uri="{BB962C8B-B14F-4D97-AF65-F5344CB8AC3E}">
        <p14:creationId xmlns:p14="http://schemas.microsoft.com/office/powerpoint/2010/main" val="857984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1913E4-7F90-FF69-1C9C-C70C7B15A2C5}"/>
              </a:ext>
            </a:extLst>
          </p:cNvPr>
          <p:cNvPicPr>
            <a:picLocks noChangeAspect="1"/>
          </p:cNvPicPr>
          <p:nvPr/>
        </p:nvPicPr>
        <p:blipFill rotWithShape="1">
          <a:blip r:embed="rId2"/>
          <a:srcRect l="16747" r="23888" b="-1"/>
          <a:stretch/>
        </p:blipFill>
        <p:spPr>
          <a:xfrm>
            <a:off x="20" y="10"/>
            <a:ext cx="6311880" cy="6857990"/>
          </a:xfrm>
          <a:prstGeom prst="rect">
            <a:avLst/>
          </a:prstGeom>
          <a:noFill/>
        </p:spPr>
      </p:pic>
      <p:sp>
        <p:nvSpPr>
          <p:cNvPr id="12" name="Title 2">
            <a:extLst>
              <a:ext uri="{FF2B5EF4-FFF2-40B4-BE49-F238E27FC236}">
                <a16:creationId xmlns:a16="http://schemas.microsoft.com/office/drawing/2014/main" id="{75BF1CDB-F0EC-74AB-3364-FDBA3C92DCA9}"/>
              </a:ext>
            </a:extLst>
          </p:cNvPr>
          <p:cNvSpPr>
            <a:spLocks noGrp="1"/>
          </p:cNvSpPr>
          <p:nvPr>
            <p:ph type="ctrTitle"/>
          </p:nvPr>
        </p:nvSpPr>
        <p:spPr>
          <a:xfrm>
            <a:off x="6629400" y="758952"/>
            <a:ext cx="4526280" cy="3227514"/>
          </a:xfrm>
        </p:spPr>
        <p:txBody>
          <a:bodyPr/>
          <a:lstStyle/>
          <a:p>
            <a:r>
              <a:rPr lang="en-US" dirty="0"/>
              <a:t>Contract Basics</a:t>
            </a:r>
          </a:p>
        </p:txBody>
      </p:sp>
    </p:spTree>
    <p:extLst>
      <p:ext uri="{BB962C8B-B14F-4D97-AF65-F5344CB8AC3E}">
        <p14:creationId xmlns:p14="http://schemas.microsoft.com/office/powerpoint/2010/main" val="24541028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41070D-5A7B-4E23-74CE-F97156125DDB}"/>
              </a:ext>
            </a:extLst>
          </p:cNvPr>
          <p:cNvSpPr txBox="1"/>
          <p:nvPr/>
        </p:nvSpPr>
        <p:spPr>
          <a:xfrm>
            <a:off x="5534485" y="994695"/>
            <a:ext cx="5713841" cy="4868609"/>
          </a:xfrm>
          <a:prstGeom prst="rect">
            <a:avLst/>
          </a:prstGeom>
        </p:spPr>
        <p:txBody>
          <a:bodyPr vert="horz" lIns="0" tIns="45720" rIns="0" bIns="45720" rtlCol="0" anchor="ctr">
            <a:normAutofit fontScale="85000" lnSpcReduction="20000"/>
          </a:bodyPr>
          <a:lstStyle/>
          <a:p>
            <a:pPr>
              <a:lnSpc>
                <a:spcPct val="90000"/>
              </a:lnSpc>
              <a:spcAft>
                <a:spcPts val="600"/>
              </a:spcAft>
              <a:buClr>
                <a:schemeClr val="accent1"/>
              </a:buClr>
            </a:pPr>
            <a:r>
              <a:rPr lang="en-US" sz="2600" b="1" i="0" dirty="0">
                <a:solidFill>
                  <a:schemeClr val="tx1">
                    <a:lumMod val="75000"/>
                    <a:lumOff val="25000"/>
                  </a:schemeClr>
                </a:solidFill>
                <a:effectLst/>
              </a:rPr>
              <a:t>Market Penetration / Control</a:t>
            </a:r>
          </a:p>
          <a:p>
            <a:pPr>
              <a:lnSpc>
                <a:spcPct val="90000"/>
              </a:lnSpc>
              <a:spcAft>
                <a:spcPts val="600"/>
              </a:spcAft>
              <a:buClr>
                <a:schemeClr val="accent1"/>
              </a:buClr>
            </a:pPr>
            <a:endParaRPr lang="en-US" sz="2600" b="1" i="0" dirty="0">
              <a:solidFill>
                <a:schemeClr val="tx1">
                  <a:lumMod val="75000"/>
                  <a:lumOff val="25000"/>
                </a:schemeClr>
              </a:solidFill>
              <a:effectLst/>
            </a:endParaRPr>
          </a:p>
          <a:p>
            <a:pPr>
              <a:lnSpc>
                <a:spcPct val="90000"/>
              </a:lnSpc>
              <a:spcAft>
                <a:spcPts val="600"/>
              </a:spcAft>
              <a:buClr>
                <a:schemeClr val="accent1"/>
              </a:buClr>
            </a:pPr>
            <a:r>
              <a:rPr lang="en-US" sz="2000" b="1" i="0" dirty="0">
                <a:solidFill>
                  <a:schemeClr val="tx1">
                    <a:lumMod val="75000"/>
                    <a:lumOff val="25000"/>
                  </a:schemeClr>
                </a:solidFill>
                <a:effectLst/>
              </a:rPr>
              <a:t>(Catchment Area / Relevant Geographic Market)</a:t>
            </a:r>
          </a:p>
          <a:p>
            <a:pPr algn="l"/>
            <a:r>
              <a:rPr lang="en-US" sz="1600" b="1" i="0" dirty="0">
                <a:solidFill>
                  <a:srgbClr val="374151"/>
                </a:solidFill>
                <a:effectLst/>
                <a:latin typeface="Söhne"/>
              </a:rPr>
              <a:t>Market Basket (in relation to insurance market penetration)</a:t>
            </a:r>
            <a:r>
              <a:rPr lang="en-US" sz="1600" b="0" i="0" dirty="0">
                <a:solidFill>
                  <a:srgbClr val="374151"/>
                </a:solidFill>
                <a:effectLst/>
                <a:latin typeface="Söhne"/>
              </a:rPr>
              <a:t>: The term "market basket" can be metaphorically used to represent the collection or assortment of lives or policyholders that an insurer has within a specific market or region. </a:t>
            </a:r>
          </a:p>
          <a:p>
            <a:pPr algn="l"/>
            <a:endParaRPr lang="en-US" sz="1600" dirty="0">
              <a:solidFill>
                <a:srgbClr val="374151"/>
              </a:solidFill>
              <a:latin typeface="Söhne"/>
            </a:endParaRPr>
          </a:p>
          <a:p>
            <a:pPr algn="l"/>
            <a:r>
              <a:rPr lang="en-US" sz="1600" b="0" i="0" dirty="0">
                <a:solidFill>
                  <a:srgbClr val="374151"/>
                </a:solidFill>
                <a:effectLst/>
                <a:latin typeface="Söhne"/>
              </a:rPr>
              <a:t>This encompasses all the types of policies, from individual to group plans, that the insurer offers in its product lineup.</a:t>
            </a:r>
          </a:p>
          <a:p>
            <a:pPr algn="l"/>
            <a:endParaRPr lang="en-US" sz="1600" b="0" i="0" dirty="0">
              <a:solidFill>
                <a:srgbClr val="374151"/>
              </a:solidFill>
              <a:effectLst/>
              <a:latin typeface="Söhne"/>
            </a:endParaRPr>
          </a:p>
          <a:p>
            <a:pPr algn="l"/>
            <a:r>
              <a:rPr lang="en-US" sz="1600" b="0" i="0" dirty="0">
                <a:solidFill>
                  <a:srgbClr val="374151"/>
                </a:solidFill>
                <a:effectLst/>
                <a:latin typeface="Söhne"/>
              </a:rPr>
              <a:t>When negotiating with providers, an insurer's "market basket" reflects its market penetration and the volume of its book of business. The larger and more diverse the insurer's market basket (i.e., the more lives it controls), the stronger its negotiating position can be. Providers might be more inclined to offer favorable terms or rates to insurers that control a significant portion of the market because partnering with such insurers can mean access to a larger number of patients, leading to increased service utilization and revenue. </a:t>
            </a:r>
          </a:p>
          <a:p>
            <a:pPr algn="l"/>
            <a:endParaRPr lang="en-US" sz="1600" dirty="0">
              <a:solidFill>
                <a:srgbClr val="374151"/>
              </a:solidFill>
              <a:latin typeface="Söhne"/>
            </a:endParaRPr>
          </a:p>
          <a:p>
            <a:pPr algn="l"/>
            <a:r>
              <a:rPr lang="en-US" sz="1600" b="0" i="0" dirty="0">
                <a:solidFill>
                  <a:srgbClr val="374151"/>
                </a:solidFill>
                <a:effectLst/>
                <a:latin typeface="Söhne"/>
              </a:rPr>
              <a:t>Conversely, an insurer with a smaller market basket might have less leverage in negotiations due to its limited market share.</a:t>
            </a:r>
          </a:p>
          <a:p>
            <a:pPr algn="l"/>
            <a:endParaRPr lang="en-US" sz="1600" dirty="0">
              <a:solidFill>
                <a:srgbClr val="374151"/>
              </a:solidFill>
              <a:latin typeface="Söhne"/>
            </a:endParaRPr>
          </a:p>
          <a:p>
            <a:pPr algn="l"/>
            <a:r>
              <a:rPr lang="en-US" sz="1600" b="1" i="0" dirty="0">
                <a:solidFill>
                  <a:srgbClr val="374151"/>
                </a:solidFill>
                <a:effectLst/>
                <a:highlight>
                  <a:srgbClr val="FFFF00"/>
                </a:highlight>
                <a:latin typeface="Söhne"/>
              </a:rPr>
              <a:t>“Medical tourism”</a:t>
            </a:r>
            <a:r>
              <a:rPr lang="en-US" sz="1600" b="0" i="0" dirty="0">
                <a:solidFill>
                  <a:srgbClr val="374151"/>
                </a:solidFill>
                <a:effectLst/>
                <a:highlight>
                  <a:srgbClr val="FFFF00"/>
                </a:highlight>
                <a:latin typeface="Söhne"/>
              </a:rPr>
              <a:t>, </a:t>
            </a:r>
            <a:r>
              <a:rPr lang="en-US" sz="1600" b="1" i="0" dirty="0">
                <a:solidFill>
                  <a:srgbClr val="374151"/>
                </a:solidFill>
                <a:effectLst/>
                <a:highlight>
                  <a:srgbClr val="FFFF00"/>
                </a:highlight>
                <a:latin typeface="Söhne"/>
              </a:rPr>
              <a:t>“health travel”</a:t>
            </a:r>
            <a:r>
              <a:rPr lang="en-US" sz="1600" b="0" i="0" dirty="0">
                <a:solidFill>
                  <a:srgbClr val="374151"/>
                </a:solidFill>
                <a:effectLst/>
                <a:highlight>
                  <a:srgbClr val="FFFF00"/>
                </a:highlight>
                <a:latin typeface="Söhne"/>
              </a:rPr>
              <a:t> and </a:t>
            </a:r>
            <a:r>
              <a:rPr lang="en-US" sz="1600" b="1" i="0" dirty="0">
                <a:solidFill>
                  <a:srgbClr val="374151"/>
                </a:solidFill>
                <a:effectLst/>
                <a:highlight>
                  <a:srgbClr val="FFFF00"/>
                </a:highlight>
                <a:latin typeface="Söhne"/>
              </a:rPr>
              <a:t>“patient redirection”</a:t>
            </a:r>
            <a:r>
              <a:rPr lang="en-US" sz="1600" b="0" i="0" dirty="0">
                <a:solidFill>
                  <a:srgbClr val="374151"/>
                </a:solidFill>
                <a:effectLst/>
                <a:highlight>
                  <a:srgbClr val="FFFF00"/>
                </a:highlight>
                <a:latin typeface="Söhne"/>
              </a:rPr>
              <a:t> all now impact this concept in terms of market penetration and steerage potential.</a:t>
            </a:r>
          </a:p>
          <a:p>
            <a:pPr algn="l"/>
            <a:endParaRPr lang="en-US" sz="1600" b="0" i="0" dirty="0">
              <a:solidFill>
                <a:srgbClr val="374151"/>
              </a:solidFill>
              <a:effectLst/>
              <a:latin typeface="Söhne"/>
            </a:endParaRPr>
          </a:p>
          <a:p>
            <a:pPr>
              <a:lnSpc>
                <a:spcPct val="90000"/>
              </a:lnSpc>
              <a:spcAft>
                <a:spcPts val="600"/>
              </a:spcAft>
              <a:buClr>
                <a:schemeClr val="accent1"/>
              </a:buClr>
            </a:pPr>
            <a:endParaRPr lang="en-US" sz="1600" dirty="0">
              <a:solidFill>
                <a:schemeClr val="tx1">
                  <a:lumMod val="75000"/>
                  <a:lumOff val="25000"/>
                </a:schemeClr>
              </a:solidFill>
            </a:endParaRPr>
          </a:p>
        </p:txBody>
      </p:sp>
      <p:sp>
        <p:nvSpPr>
          <p:cNvPr id="2" name="Title 1">
            <a:extLst>
              <a:ext uri="{FF2B5EF4-FFF2-40B4-BE49-F238E27FC236}">
                <a16:creationId xmlns:a16="http://schemas.microsoft.com/office/drawing/2014/main" id="{6BB32477-3E64-92F0-9F93-FD38776F9439}"/>
              </a:ext>
            </a:extLst>
          </p:cNvPr>
          <p:cNvSpPr>
            <a:spLocks noGrp="1"/>
          </p:cNvSpPr>
          <p:nvPr>
            <p:ph type="title"/>
          </p:nvPr>
        </p:nvSpPr>
        <p:spPr>
          <a:xfrm>
            <a:off x="675774" y="3765266"/>
            <a:ext cx="4122729" cy="1707502"/>
          </a:xfrm>
        </p:spPr>
        <p:txBody>
          <a:bodyPr vert="horz" lIns="91440" tIns="45720" rIns="91440" bIns="45720" rtlCol="0" anchor="ctr">
            <a:normAutofit/>
          </a:bodyPr>
          <a:lstStyle/>
          <a:p>
            <a:r>
              <a:rPr lang="en-US" sz="3600" b="1" i="0" kern="1200" spc="-50" baseline="0" dirty="0">
                <a:solidFill>
                  <a:schemeClr val="tx2">
                    <a:lumMod val="75000"/>
                  </a:schemeClr>
                </a:solidFill>
                <a:latin typeface="+mn-lt"/>
                <a:ea typeface="+mj-ea"/>
                <a:cs typeface="+mj-cs"/>
              </a:rPr>
              <a:t>Market Penetration / Book of Business</a:t>
            </a:r>
          </a:p>
        </p:txBody>
      </p:sp>
      <p:pic>
        <p:nvPicPr>
          <p:cNvPr id="6146" name="Picture 2" descr="44,300+ Crowd White People Stock Photos, Pictures &amp; Royalty-Free Images -  iStock | Racism">
            <a:extLst>
              <a:ext uri="{FF2B5EF4-FFF2-40B4-BE49-F238E27FC236}">
                <a16:creationId xmlns:a16="http://schemas.microsoft.com/office/drawing/2014/main" id="{41274E3F-E7F2-5A2A-F616-A11BCE4F4E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170" y="1074839"/>
            <a:ext cx="4672669" cy="2550042"/>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078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blue and white swirl&#10;&#10;Description automatically generated">
            <a:extLst>
              <a:ext uri="{FF2B5EF4-FFF2-40B4-BE49-F238E27FC236}">
                <a16:creationId xmlns:a16="http://schemas.microsoft.com/office/drawing/2014/main" id="{40D23891-F2FA-95A1-8CA2-AA6AD065F081}"/>
              </a:ext>
            </a:extLst>
          </p:cNvPr>
          <p:cNvPicPr>
            <a:picLocks noChangeAspect="1"/>
          </p:cNvPicPr>
          <p:nvPr/>
        </p:nvPicPr>
        <p:blipFill rotWithShape="1">
          <a:blip r:embed="rId2"/>
          <a:srcRect t="6384" b="31030"/>
          <a:stretch/>
        </p:blipFill>
        <p:spPr>
          <a:xfrm>
            <a:off x="15" y="10"/>
            <a:ext cx="12191985" cy="4578340"/>
          </a:xfrm>
          <a:prstGeom prst="rect">
            <a:avLst/>
          </a:prstGeom>
          <a:noFill/>
        </p:spPr>
      </p:pic>
      <p:sp>
        <p:nvSpPr>
          <p:cNvPr id="4" name="Title 3">
            <a:extLst>
              <a:ext uri="{FF2B5EF4-FFF2-40B4-BE49-F238E27FC236}">
                <a16:creationId xmlns:a16="http://schemas.microsoft.com/office/drawing/2014/main" id="{34E31E32-656C-5498-1F9B-6E9A9335D42F}"/>
              </a:ext>
            </a:extLst>
          </p:cNvPr>
          <p:cNvSpPr>
            <a:spLocks noGrp="1"/>
          </p:cNvSpPr>
          <p:nvPr>
            <p:ph type="title"/>
          </p:nvPr>
        </p:nvSpPr>
        <p:spPr>
          <a:xfrm>
            <a:off x="1097279" y="4799362"/>
            <a:ext cx="10113645" cy="743682"/>
          </a:xfrm>
        </p:spPr>
        <p:txBody>
          <a:bodyPr anchor="b">
            <a:normAutofit/>
          </a:bodyPr>
          <a:lstStyle/>
          <a:p>
            <a:r>
              <a:rPr lang="en-US" dirty="0"/>
              <a:t>Key Concepts</a:t>
            </a:r>
          </a:p>
        </p:txBody>
      </p:sp>
      <p:sp>
        <p:nvSpPr>
          <p:cNvPr id="5" name="Text Placeholder 4">
            <a:extLst>
              <a:ext uri="{FF2B5EF4-FFF2-40B4-BE49-F238E27FC236}">
                <a16:creationId xmlns:a16="http://schemas.microsoft.com/office/drawing/2014/main" id="{E32452B5-55E6-54BC-6D9E-A204E61771D4}"/>
              </a:ext>
            </a:extLst>
          </p:cNvPr>
          <p:cNvSpPr>
            <a:spLocks noGrp="1"/>
          </p:cNvSpPr>
          <p:nvPr>
            <p:ph type="body" sz="half" idx="2"/>
          </p:nvPr>
        </p:nvSpPr>
        <p:spPr>
          <a:xfrm>
            <a:off x="1097279" y="5715000"/>
            <a:ext cx="10113264" cy="609600"/>
          </a:xfrm>
        </p:spPr>
        <p:txBody>
          <a:bodyPr>
            <a:normAutofit/>
          </a:bodyPr>
          <a:lstStyle/>
          <a:p>
            <a:pPr algn="ctr"/>
            <a:r>
              <a:rPr lang="en-US" dirty="0"/>
              <a:t>ERISA Issues in Contracting</a:t>
            </a:r>
          </a:p>
        </p:txBody>
      </p:sp>
      <p:sp>
        <p:nvSpPr>
          <p:cNvPr id="3" name="TextBox 2">
            <a:extLst>
              <a:ext uri="{FF2B5EF4-FFF2-40B4-BE49-F238E27FC236}">
                <a16:creationId xmlns:a16="http://schemas.microsoft.com/office/drawing/2014/main" id="{983D6438-1692-3614-0E95-014CB5B1977D}"/>
              </a:ext>
            </a:extLst>
          </p:cNvPr>
          <p:cNvSpPr txBox="1"/>
          <p:nvPr/>
        </p:nvSpPr>
        <p:spPr>
          <a:xfrm>
            <a:off x="232095" y="3694832"/>
            <a:ext cx="11727809" cy="646331"/>
          </a:xfrm>
          <a:prstGeom prst="rect">
            <a:avLst/>
          </a:prstGeom>
          <a:noFill/>
        </p:spPr>
        <p:txBody>
          <a:bodyPr wrap="square">
            <a:spAutoFit/>
          </a:bodyPr>
          <a:lstStyle/>
          <a:p>
            <a:pPr algn="ctr"/>
            <a:r>
              <a:rPr lang="en-US" b="0" i="0" dirty="0">
                <a:solidFill>
                  <a:srgbClr val="374151"/>
                </a:solidFill>
                <a:effectLst/>
                <a:latin typeface="Söhne"/>
              </a:rPr>
              <a:t>When contracting with ERISA self-funded payers, it's paramount for contract negotiators to be well-versed in the distinctions between ERISA plans and fully-insured plan contracts. Here's a concise guide to understanding these nuances:</a:t>
            </a:r>
            <a:endParaRPr lang="en-US" dirty="0"/>
          </a:p>
        </p:txBody>
      </p:sp>
    </p:spTree>
    <p:extLst>
      <p:ext uri="{BB962C8B-B14F-4D97-AF65-F5344CB8AC3E}">
        <p14:creationId xmlns:p14="http://schemas.microsoft.com/office/powerpoint/2010/main" val="17130285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67488C-E225-07FF-B8C7-EAC399B7DDF6}"/>
              </a:ext>
            </a:extLst>
          </p:cNvPr>
          <p:cNvSpPr>
            <a:spLocks noGrp="1"/>
          </p:cNvSpPr>
          <p:nvPr>
            <p:ph idx="1"/>
          </p:nvPr>
        </p:nvSpPr>
        <p:spPr>
          <a:xfrm>
            <a:off x="5458984" y="497808"/>
            <a:ext cx="5713841" cy="4868609"/>
          </a:xfrm>
        </p:spPr>
        <p:txBody>
          <a:bodyPr anchor="ctr">
            <a:normAutofit/>
          </a:bodyPr>
          <a:lstStyle/>
          <a:p>
            <a:pPr>
              <a:lnSpc>
                <a:spcPct val="90000"/>
              </a:lnSpc>
            </a:pPr>
            <a:r>
              <a:rPr lang="en-US" sz="1700" b="0" i="0">
                <a:effectLst/>
              </a:rPr>
              <a:t>ERISA self-funded plans, often set up by large employers, directly bear the financial risks associated with providing health benefits to their employees. In contrast, fully-insured plans transfer this risk to an insurance company in exchange for premium payments.</a:t>
            </a:r>
          </a:p>
          <a:p>
            <a:pPr>
              <a:lnSpc>
                <a:spcPct val="90000"/>
              </a:lnSpc>
            </a:pPr>
            <a:r>
              <a:rPr lang="en-US" sz="1700" b="1" i="0">
                <a:effectLst/>
              </a:rPr>
              <a:t>Fiduciary Duties</a:t>
            </a:r>
            <a:r>
              <a:rPr lang="en-US" sz="1700" b="0" i="0">
                <a:effectLst/>
              </a:rPr>
              <a:t>: Under ERISA, in exchange for tax breaks for the company, plan administrators </a:t>
            </a:r>
            <a:r>
              <a:rPr lang="en-US" sz="1700" b="0" i="0">
                <a:effectLst/>
                <a:highlight>
                  <a:srgbClr val="FFFF00"/>
                </a:highlight>
              </a:rPr>
              <a:t>owe fiduciary duties </a:t>
            </a:r>
            <a:r>
              <a:rPr lang="en-US" sz="1700" b="0" i="0">
                <a:effectLst/>
              </a:rPr>
              <a:t>to the plan's participants and beneficiaries. </a:t>
            </a:r>
          </a:p>
          <a:p>
            <a:pPr>
              <a:lnSpc>
                <a:spcPct val="90000"/>
              </a:lnSpc>
            </a:pPr>
            <a:r>
              <a:rPr lang="en-US" sz="1700" b="0" i="0">
                <a:effectLst/>
              </a:rPr>
              <a:t>They must:</a:t>
            </a:r>
          </a:p>
          <a:p>
            <a:pPr lvl="1">
              <a:lnSpc>
                <a:spcPct val="90000"/>
              </a:lnSpc>
              <a:buFont typeface="Wingdings" panose="05000000000000000000" pitchFamily="2" charset="2"/>
              <a:buChar char="Ø"/>
            </a:pPr>
            <a:r>
              <a:rPr lang="en-US" sz="1700" b="0" i="0">
                <a:effectLst/>
              </a:rPr>
              <a:t>act solely in the interest of the participants</a:t>
            </a:r>
          </a:p>
          <a:p>
            <a:pPr lvl="1">
              <a:lnSpc>
                <a:spcPct val="90000"/>
              </a:lnSpc>
              <a:buFont typeface="Wingdings" panose="05000000000000000000" pitchFamily="2" charset="2"/>
              <a:buChar char="Ø"/>
            </a:pPr>
            <a:r>
              <a:rPr lang="en-US" sz="1700" b="0" i="0">
                <a:effectLst/>
              </a:rPr>
              <a:t>carry out duties prudently</a:t>
            </a:r>
          </a:p>
          <a:p>
            <a:pPr lvl="1">
              <a:lnSpc>
                <a:spcPct val="90000"/>
              </a:lnSpc>
              <a:buFont typeface="Wingdings" panose="05000000000000000000" pitchFamily="2" charset="2"/>
              <a:buChar char="Ø"/>
            </a:pPr>
            <a:r>
              <a:rPr lang="en-US" sz="1700" b="0" i="0">
                <a:effectLst/>
                <a:highlight>
                  <a:srgbClr val="00FF00"/>
                </a:highlight>
              </a:rPr>
              <a:t>conserve trust funds to the extent possible while still selecting high quality care and services</a:t>
            </a:r>
          </a:p>
          <a:p>
            <a:pPr lvl="1">
              <a:lnSpc>
                <a:spcPct val="90000"/>
              </a:lnSpc>
              <a:buFont typeface="Wingdings" panose="05000000000000000000" pitchFamily="2" charset="2"/>
              <a:buChar char="Ø"/>
            </a:pPr>
            <a:r>
              <a:rPr lang="en-US" sz="1700" b="0" i="0">
                <a:effectLst/>
              </a:rPr>
              <a:t>follow the plan's documents, and </a:t>
            </a:r>
          </a:p>
          <a:p>
            <a:pPr lvl="1">
              <a:lnSpc>
                <a:spcPct val="90000"/>
              </a:lnSpc>
              <a:buFont typeface="Wingdings" panose="05000000000000000000" pitchFamily="2" charset="2"/>
              <a:buChar char="Ø"/>
            </a:pPr>
            <a:r>
              <a:rPr lang="en-US" sz="1700" b="0" i="0">
                <a:effectLst/>
              </a:rPr>
              <a:t>diversify investments to minimize risks.</a:t>
            </a:r>
            <a:endParaRPr lang="en-US" sz="1700"/>
          </a:p>
        </p:txBody>
      </p:sp>
      <p:sp>
        <p:nvSpPr>
          <p:cNvPr id="2" name="Title 1">
            <a:extLst>
              <a:ext uri="{FF2B5EF4-FFF2-40B4-BE49-F238E27FC236}">
                <a16:creationId xmlns:a16="http://schemas.microsoft.com/office/drawing/2014/main" id="{7BC38D94-7FFC-0751-F035-CCA9FE1832CA}"/>
              </a:ext>
            </a:extLst>
          </p:cNvPr>
          <p:cNvSpPr>
            <a:spLocks noGrp="1"/>
          </p:cNvSpPr>
          <p:nvPr>
            <p:ph type="title"/>
          </p:nvPr>
        </p:nvSpPr>
        <p:spPr>
          <a:xfrm>
            <a:off x="1092200" y="1885125"/>
            <a:ext cx="3314700" cy="2093975"/>
          </a:xfrm>
        </p:spPr>
        <p:txBody>
          <a:bodyPr anchor="ctr">
            <a:normAutofit/>
          </a:bodyPr>
          <a:lstStyle/>
          <a:p>
            <a:r>
              <a:rPr lang="en-US" b="1" i="0">
                <a:effectLst/>
              </a:rPr>
              <a:t>ERISA vs. Fully-Insured Plans</a:t>
            </a:r>
            <a:endParaRPr lang="en-US" dirty="0"/>
          </a:p>
        </p:txBody>
      </p:sp>
    </p:spTree>
    <p:extLst>
      <p:ext uri="{BB962C8B-B14F-4D97-AF65-F5344CB8AC3E}">
        <p14:creationId xmlns:p14="http://schemas.microsoft.com/office/powerpoint/2010/main" val="3688615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67488C-E225-07FF-B8C7-EAC399B7DDF6}"/>
              </a:ext>
            </a:extLst>
          </p:cNvPr>
          <p:cNvSpPr>
            <a:spLocks noGrp="1"/>
          </p:cNvSpPr>
          <p:nvPr>
            <p:ph idx="1"/>
          </p:nvPr>
        </p:nvSpPr>
        <p:spPr>
          <a:xfrm>
            <a:off x="5458984" y="497808"/>
            <a:ext cx="5713841" cy="4868609"/>
          </a:xfrm>
        </p:spPr>
        <p:txBody>
          <a:bodyPr anchor="ctr">
            <a:normAutofit/>
          </a:bodyPr>
          <a:lstStyle/>
          <a:p>
            <a:pPr>
              <a:lnSpc>
                <a:spcPct val="90000"/>
              </a:lnSpc>
            </a:pPr>
            <a:r>
              <a:rPr lang="en-US" sz="1600" b="0" i="0" dirty="0">
                <a:solidFill>
                  <a:srgbClr val="374151"/>
                </a:solidFill>
                <a:effectLst/>
                <a:latin typeface="Söhne"/>
              </a:rPr>
              <a:t>The Employee Benefits Security Administration (EBSA) has outlined five fundamental rules for managing the trust assets (often referenced with 501(c) 9 accounts). </a:t>
            </a:r>
          </a:p>
          <a:p>
            <a:pPr>
              <a:lnSpc>
                <a:spcPct val="90000"/>
              </a:lnSpc>
            </a:pPr>
            <a:r>
              <a:rPr lang="en-US" sz="1600" b="0" i="0" dirty="0">
                <a:solidFill>
                  <a:srgbClr val="374151"/>
                </a:solidFill>
                <a:effectLst/>
                <a:latin typeface="Söhne"/>
              </a:rPr>
              <a:t>Negotiators must familiarize themselves with these to ensure compliance to find negotiation argument defenses and advantages that can position them to be awarded a contract with the plan- or directly with the employer that competitors are unaware or ignorant about.</a:t>
            </a:r>
          </a:p>
          <a:p>
            <a:pPr>
              <a:lnSpc>
                <a:spcPct val="90000"/>
              </a:lnSpc>
            </a:pPr>
            <a:r>
              <a:rPr lang="en-US" sz="1600" dirty="0">
                <a:solidFill>
                  <a:srgbClr val="374151"/>
                </a:solidFill>
                <a:latin typeface="Söhne"/>
              </a:rPr>
              <a:t>These more specifically include:</a:t>
            </a:r>
          </a:p>
          <a:p>
            <a:pPr lvl="1">
              <a:lnSpc>
                <a:spcPct val="90000"/>
              </a:lnSpc>
            </a:pPr>
            <a:r>
              <a:rPr lang="en-US" sz="1400" dirty="0">
                <a:solidFill>
                  <a:srgbClr val="374151"/>
                </a:solidFill>
                <a:highlight>
                  <a:srgbClr val="00FF00"/>
                </a:highlight>
                <a:latin typeface="Söhne"/>
              </a:rPr>
              <a:t>Bundled case rates</a:t>
            </a:r>
          </a:p>
          <a:p>
            <a:pPr lvl="1">
              <a:lnSpc>
                <a:spcPct val="90000"/>
              </a:lnSpc>
            </a:pPr>
            <a:r>
              <a:rPr lang="en-US" sz="1400" dirty="0">
                <a:solidFill>
                  <a:srgbClr val="374151"/>
                </a:solidFill>
                <a:highlight>
                  <a:srgbClr val="00FF00"/>
                </a:highlight>
                <a:latin typeface="Söhne"/>
              </a:rPr>
              <a:t>Patient redirection</a:t>
            </a:r>
          </a:p>
          <a:p>
            <a:pPr lvl="1">
              <a:lnSpc>
                <a:spcPct val="90000"/>
              </a:lnSpc>
            </a:pPr>
            <a:r>
              <a:rPr lang="en-US" sz="1400" dirty="0">
                <a:solidFill>
                  <a:srgbClr val="374151"/>
                </a:solidFill>
                <a:highlight>
                  <a:srgbClr val="00FF00"/>
                </a:highlight>
                <a:latin typeface="Söhne"/>
              </a:rPr>
              <a:t>Appeals and denials for services the plan won’t cover </a:t>
            </a:r>
            <a:r>
              <a:rPr lang="en-US" sz="1400" dirty="0">
                <a:solidFill>
                  <a:srgbClr val="374151"/>
                </a:solidFill>
                <a:latin typeface="Söhne"/>
              </a:rPr>
              <a:t>because they were using their “fully-insured” rules of coverage instead of what the employer /union has agreed to.</a:t>
            </a:r>
            <a:endParaRPr lang="en-US" sz="1500" dirty="0"/>
          </a:p>
        </p:txBody>
      </p:sp>
      <p:sp>
        <p:nvSpPr>
          <p:cNvPr id="2" name="Title 1">
            <a:extLst>
              <a:ext uri="{FF2B5EF4-FFF2-40B4-BE49-F238E27FC236}">
                <a16:creationId xmlns:a16="http://schemas.microsoft.com/office/drawing/2014/main" id="{7BC38D94-7FFC-0751-F035-CCA9FE1832CA}"/>
              </a:ext>
            </a:extLst>
          </p:cNvPr>
          <p:cNvSpPr>
            <a:spLocks noGrp="1"/>
          </p:cNvSpPr>
          <p:nvPr>
            <p:ph type="title"/>
          </p:nvPr>
        </p:nvSpPr>
        <p:spPr>
          <a:xfrm>
            <a:off x="1092200" y="1885125"/>
            <a:ext cx="3314700" cy="2093975"/>
          </a:xfrm>
        </p:spPr>
        <p:txBody>
          <a:bodyPr anchor="ctr">
            <a:normAutofit/>
          </a:bodyPr>
          <a:lstStyle/>
          <a:p>
            <a:r>
              <a:rPr lang="en-US" sz="4400" b="1" i="0" dirty="0">
                <a:effectLst/>
                <a:latin typeface="Söhne"/>
              </a:rPr>
              <a:t>EBSA Trust Management Rules</a:t>
            </a:r>
            <a:endParaRPr lang="en-US" dirty="0"/>
          </a:p>
        </p:txBody>
      </p:sp>
    </p:spTree>
    <p:extLst>
      <p:ext uri="{BB962C8B-B14F-4D97-AF65-F5344CB8AC3E}">
        <p14:creationId xmlns:p14="http://schemas.microsoft.com/office/powerpoint/2010/main" val="3783444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67488C-E225-07FF-B8C7-EAC399B7DDF6}"/>
              </a:ext>
            </a:extLst>
          </p:cNvPr>
          <p:cNvSpPr>
            <a:spLocks noGrp="1"/>
          </p:cNvSpPr>
          <p:nvPr>
            <p:ph idx="1"/>
          </p:nvPr>
        </p:nvSpPr>
        <p:spPr>
          <a:xfrm>
            <a:off x="5458984" y="497808"/>
            <a:ext cx="5713841" cy="5844269"/>
          </a:xfrm>
        </p:spPr>
        <p:txBody>
          <a:bodyPr anchor="ctr">
            <a:normAutofit/>
          </a:bodyPr>
          <a:lstStyle/>
          <a:p>
            <a:pPr>
              <a:lnSpc>
                <a:spcPct val="90000"/>
              </a:lnSpc>
            </a:pPr>
            <a:r>
              <a:rPr lang="en-US" sz="1400" b="0" i="0" dirty="0">
                <a:solidFill>
                  <a:schemeClr val="tx1"/>
                </a:solidFill>
                <a:effectLst/>
                <a:latin typeface="+mj-lt"/>
              </a:rPr>
              <a:t>Taft Hartley covers Union Health and Welfare Benefit </a:t>
            </a:r>
            <a:r>
              <a:rPr lang="en-US" sz="1400" dirty="0">
                <a:solidFill>
                  <a:schemeClr val="tx1"/>
                </a:solidFill>
                <a:latin typeface="+mj-lt"/>
              </a:rPr>
              <a:t>Programs</a:t>
            </a:r>
            <a:endParaRPr lang="en-US" sz="1400" b="0" i="0" dirty="0">
              <a:solidFill>
                <a:schemeClr val="tx1"/>
              </a:solidFill>
              <a:effectLst/>
              <a:latin typeface="+mj-lt"/>
            </a:endParaRPr>
          </a:p>
          <a:p>
            <a:pPr algn="l" fontAlgn="base"/>
            <a:r>
              <a:rPr lang="en-US" sz="1400" b="1" i="0" u="none" strike="noStrike" dirty="0">
                <a:solidFill>
                  <a:schemeClr val="tx1"/>
                </a:solidFill>
                <a:effectLst/>
                <a:latin typeface="+mj-lt"/>
              </a:rPr>
              <a:t>ERISA benefits</a:t>
            </a:r>
            <a:r>
              <a:rPr lang="en-US" sz="1400" b="1" i="0" dirty="0">
                <a:solidFill>
                  <a:schemeClr val="tx1"/>
                </a:solidFill>
                <a:effectLst/>
                <a:latin typeface="+mj-lt"/>
              </a:rPr>
              <a:t> </a:t>
            </a:r>
            <a:r>
              <a:rPr lang="en-US" sz="1400" b="0" i="0" dirty="0">
                <a:solidFill>
                  <a:srgbClr val="303030"/>
                </a:solidFill>
                <a:effectLst/>
                <a:latin typeface="+mj-lt"/>
              </a:rPr>
              <a:t>may not be as broad or as comprehensive under certain circumstances. ERISA does not apply in every single situation. Because ERISA is so broad, there are very few exemptions.</a:t>
            </a:r>
          </a:p>
          <a:p>
            <a:pPr algn="l" fontAlgn="base"/>
            <a:r>
              <a:rPr lang="en-US" sz="1400" b="0" i="0" dirty="0">
                <a:solidFill>
                  <a:srgbClr val="303030"/>
                </a:solidFill>
                <a:effectLst/>
                <a:latin typeface="+mj-lt"/>
              </a:rPr>
              <a:t>The ERISA exemptions that do exist include:</a:t>
            </a:r>
          </a:p>
          <a:p>
            <a:pPr lvl="1" fontAlgn="base">
              <a:buFont typeface="Arial" panose="020B0604020202020204" pitchFamily="34" charset="0"/>
              <a:buChar char="•"/>
            </a:pPr>
            <a:r>
              <a:rPr lang="en-US" sz="1200" b="1" i="0" dirty="0">
                <a:solidFill>
                  <a:srgbClr val="303030"/>
                </a:solidFill>
                <a:effectLst/>
                <a:latin typeface="+mj-lt"/>
              </a:rPr>
              <a:t>Insurance policies and benefits issued by government employers or entities.</a:t>
            </a:r>
            <a:r>
              <a:rPr lang="en-US" sz="1200" b="0" i="0" dirty="0">
                <a:solidFill>
                  <a:srgbClr val="303030"/>
                </a:solidFill>
                <a:effectLst/>
                <a:latin typeface="+mj-lt"/>
              </a:rPr>
              <a:t> This includes local government, city government, state government and the federal government. If you work for the government in any capacity, your pension and benefits are likely not covered by ERISA. </a:t>
            </a:r>
          </a:p>
          <a:p>
            <a:pPr lvl="1" fontAlgn="base">
              <a:buFont typeface="Arial" panose="020B0604020202020204" pitchFamily="34" charset="0"/>
              <a:buChar char="•"/>
            </a:pPr>
            <a:r>
              <a:rPr lang="en-US" sz="1200" b="1" i="0" dirty="0">
                <a:solidFill>
                  <a:srgbClr val="303030"/>
                </a:solidFill>
                <a:effectLst/>
                <a:latin typeface="+mj-lt"/>
              </a:rPr>
              <a:t>Teachers and employees of state colleges or universities</a:t>
            </a:r>
            <a:r>
              <a:rPr lang="en-US" sz="1200" b="0" i="0" dirty="0">
                <a:solidFill>
                  <a:srgbClr val="303030"/>
                </a:solidFill>
                <a:effectLst/>
                <a:latin typeface="+mj-lt"/>
              </a:rPr>
              <a:t>, for example, are likely not covered. Workers at state parks or public parks; police officers; those who work at fire departments; and those who work in public transportation are also among those who are generally not covered by ERISA.</a:t>
            </a:r>
          </a:p>
          <a:p>
            <a:pPr lvl="1" fontAlgn="base">
              <a:buFont typeface="Arial" panose="020B0604020202020204" pitchFamily="34" charset="0"/>
              <a:buChar char="•"/>
            </a:pPr>
            <a:r>
              <a:rPr lang="en-US" sz="1200" b="1" i="0" dirty="0">
                <a:solidFill>
                  <a:srgbClr val="303030"/>
                </a:solidFill>
                <a:effectLst/>
                <a:latin typeface="+mj-lt"/>
              </a:rPr>
              <a:t>Insurance policies and benefits issued by churches or religious organizations. </a:t>
            </a:r>
            <a:r>
              <a:rPr lang="en-US" sz="1200" b="0" i="0" dirty="0">
                <a:solidFill>
                  <a:srgbClr val="303030"/>
                </a:solidFill>
                <a:effectLst/>
                <a:latin typeface="+mj-lt"/>
              </a:rPr>
              <a:t>This can also include certain nonprofit organizations that are run by churches, even though most nonprofits are covered under ERISA.</a:t>
            </a:r>
          </a:p>
          <a:p>
            <a:pPr lvl="1" fontAlgn="base">
              <a:buFont typeface="Arial" panose="020B0604020202020204" pitchFamily="34" charset="0"/>
              <a:buChar char="•"/>
            </a:pPr>
            <a:r>
              <a:rPr lang="en-US" sz="1200" b="1" i="0" dirty="0">
                <a:solidFill>
                  <a:srgbClr val="303030"/>
                </a:solidFill>
                <a:effectLst/>
                <a:latin typeface="+mj-lt"/>
              </a:rPr>
              <a:t>Insurance policies that you purchase on your own.</a:t>
            </a:r>
            <a:r>
              <a:rPr lang="en-US" sz="1200" b="0" i="0" dirty="0">
                <a:solidFill>
                  <a:srgbClr val="303030"/>
                </a:solidFill>
                <a:effectLst/>
                <a:latin typeface="+mj-lt"/>
              </a:rPr>
              <a:t> If you buy an insurance policy yourself, including a health insurance policy or a disability or life insurance policy, then ERISA likely does not apply.</a:t>
            </a:r>
          </a:p>
          <a:p>
            <a:pPr lvl="1" fontAlgn="base">
              <a:buFont typeface="Arial" panose="020B0604020202020204" pitchFamily="34" charset="0"/>
              <a:buChar char="•"/>
            </a:pPr>
            <a:r>
              <a:rPr lang="en-US" sz="1200" b="1" i="0" dirty="0">
                <a:solidFill>
                  <a:srgbClr val="303030"/>
                </a:solidFill>
                <a:effectLst/>
                <a:latin typeface="+mj-lt"/>
              </a:rPr>
              <a:t>Insurance policies issued only to business owners.</a:t>
            </a:r>
            <a:r>
              <a:rPr lang="en-US" sz="1200" b="0" i="0" dirty="0">
                <a:solidFill>
                  <a:srgbClr val="303030"/>
                </a:solidFill>
                <a:effectLst/>
                <a:latin typeface="+mj-lt"/>
              </a:rPr>
              <a:t> If you own a business and have an insurance policy that is not issued to your employees and that your employees do not participate in, then the policy is likely not covered by ERISA.</a:t>
            </a:r>
          </a:p>
          <a:p>
            <a:pPr lvl="1" fontAlgn="base">
              <a:buFont typeface="Arial" panose="020B0604020202020204" pitchFamily="34" charset="0"/>
              <a:buChar char="•"/>
            </a:pPr>
            <a:r>
              <a:rPr lang="en-US" sz="1200" b="1" i="0" dirty="0">
                <a:solidFill>
                  <a:srgbClr val="303030"/>
                </a:solidFill>
                <a:effectLst/>
                <a:latin typeface="+mj-lt"/>
              </a:rPr>
              <a:t>Insurance policies not endorsed or supported by employers.</a:t>
            </a:r>
            <a:r>
              <a:rPr lang="en-US" sz="1200" b="0" i="0" dirty="0">
                <a:solidFill>
                  <a:srgbClr val="303030"/>
                </a:solidFill>
                <a:effectLst/>
                <a:latin typeface="+mj-lt"/>
              </a:rPr>
              <a:t> If you and your co-workers purchase an insurance policy using funds deducted from your checks or pooled together with no contributions from your employer, then this policy is probably not covered under ERISA as long as your employer doesn’t sponsor or endorse the policy.</a:t>
            </a:r>
          </a:p>
          <a:p>
            <a:pPr>
              <a:lnSpc>
                <a:spcPct val="90000"/>
              </a:lnSpc>
            </a:pPr>
            <a:endParaRPr lang="en-US" sz="1600" dirty="0">
              <a:solidFill>
                <a:schemeClr val="tx1"/>
              </a:solidFill>
              <a:latin typeface="+mj-lt"/>
            </a:endParaRPr>
          </a:p>
        </p:txBody>
      </p:sp>
      <p:sp>
        <p:nvSpPr>
          <p:cNvPr id="2" name="Title 1">
            <a:extLst>
              <a:ext uri="{FF2B5EF4-FFF2-40B4-BE49-F238E27FC236}">
                <a16:creationId xmlns:a16="http://schemas.microsoft.com/office/drawing/2014/main" id="{7BC38D94-7FFC-0751-F035-CCA9FE1832CA}"/>
              </a:ext>
            </a:extLst>
          </p:cNvPr>
          <p:cNvSpPr>
            <a:spLocks noGrp="1"/>
          </p:cNvSpPr>
          <p:nvPr>
            <p:ph type="title"/>
          </p:nvPr>
        </p:nvSpPr>
        <p:spPr>
          <a:xfrm>
            <a:off x="1092200" y="1885125"/>
            <a:ext cx="3314700" cy="2093975"/>
          </a:xfrm>
        </p:spPr>
        <p:txBody>
          <a:bodyPr anchor="ctr">
            <a:normAutofit/>
          </a:bodyPr>
          <a:lstStyle/>
          <a:p>
            <a:r>
              <a:rPr lang="en-US" sz="4400" b="1" i="0" dirty="0">
                <a:effectLst/>
                <a:latin typeface="Söhne"/>
              </a:rPr>
              <a:t>Taft Hartley Plans</a:t>
            </a:r>
            <a:endParaRPr lang="en-US" dirty="0"/>
          </a:p>
        </p:txBody>
      </p:sp>
    </p:spTree>
    <p:extLst>
      <p:ext uri="{BB962C8B-B14F-4D97-AF65-F5344CB8AC3E}">
        <p14:creationId xmlns:p14="http://schemas.microsoft.com/office/powerpoint/2010/main" val="5733420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67488C-E225-07FF-B8C7-EAC399B7DDF6}"/>
              </a:ext>
            </a:extLst>
          </p:cNvPr>
          <p:cNvSpPr>
            <a:spLocks noGrp="1"/>
          </p:cNvSpPr>
          <p:nvPr>
            <p:ph idx="1"/>
          </p:nvPr>
        </p:nvSpPr>
        <p:spPr>
          <a:xfrm>
            <a:off x="5458984" y="497808"/>
            <a:ext cx="5713841" cy="4868609"/>
          </a:xfrm>
        </p:spPr>
        <p:txBody>
          <a:bodyPr anchor="ctr">
            <a:normAutofit lnSpcReduction="10000"/>
          </a:bodyPr>
          <a:lstStyle/>
          <a:p>
            <a:pPr marL="0" indent="0" algn="l">
              <a:buNone/>
            </a:pPr>
            <a:r>
              <a:rPr lang="en-US" b="1" i="0" dirty="0">
                <a:solidFill>
                  <a:srgbClr val="374151"/>
                </a:solidFill>
                <a:effectLst/>
                <a:latin typeface="Söhne"/>
              </a:rPr>
              <a:t>Coverage Clarity</a:t>
            </a:r>
            <a:r>
              <a:rPr lang="en-US" b="0" i="0" dirty="0">
                <a:solidFill>
                  <a:srgbClr val="374151"/>
                </a:solidFill>
                <a:effectLst/>
                <a:latin typeface="Söhne"/>
              </a:rPr>
              <a:t>: It's essential to ascertain what specific treatments, procedures, or services are covered under the ERISA plan. Given ERISA plans' self-funded nature, they may have distinct provisions compared to traditional fully-insured plans.</a:t>
            </a:r>
          </a:p>
          <a:p>
            <a:pPr marL="0" indent="0" algn="l">
              <a:buNone/>
            </a:pPr>
            <a:r>
              <a:rPr lang="en-US" b="1" i="0" dirty="0">
                <a:solidFill>
                  <a:srgbClr val="374151"/>
                </a:solidFill>
                <a:effectLst/>
                <a:latin typeface="Söhne"/>
              </a:rPr>
              <a:t>Denials and Appeals</a:t>
            </a:r>
            <a:r>
              <a:rPr lang="en-US" b="0" i="0" dirty="0">
                <a:solidFill>
                  <a:srgbClr val="374151"/>
                </a:solidFill>
                <a:effectLst/>
                <a:latin typeface="Söhne"/>
              </a:rPr>
              <a:t>: Unlike fully-insured plans regulated by state Department of Insurance, ERISA plan denials and appeals escalate to federal entities like the IRS and the Department of Labor (DOL).</a:t>
            </a:r>
          </a:p>
          <a:p>
            <a:pPr marL="0" indent="0" algn="l">
              <a:buNone/>
            </a:pPr>
            <a:r>
              <a:rPr lang="en-US" b="1" i="0" dirty="0">
                <a:effectLst/>
                <a:latin typeface="Söhne"/>
              </a:rPr>
              <a:t>Concept of Pre-emption</a:t>
            </a:r>
            <a:r>
              <a:rPr lang="en-US" b="0" i="0" dirty="0">
                <a:solidFill>
                  <a:srgbClr val="374151"/>
                </a:solidFill>
                <a:effectLst/>
                <a:latin typeface="Söhne"/>
              </a:rPr>
              <a:t>: ERISA has a pre-emption provision, meaning it can override state laws concerning employee benefit plans. As a result, state laws that relate to ERISA plans are generally pre-empted, ensuring a uniform regulatory environment. This is crucial, especially when dealing with multi-state employers.</a:t>
            </a:r>
          </a:p>
        </p:txBody>
      </p:sp>
      <p:sp>
        <p:nvSpPr>
          <p:cNvPr id="2" name="Title 1">
            <a:extLst>
              <a:ext uri="{FF2B5EF4-FFF2-40B4-BE49-F238E27FC236}">
                <a16:creationId xmlns:a16="http://schemas.microsoft.com/office/drawing/2014/main" id="{7BC38D94-7FFC-0751-F035-CCA9FE1832CA}"/>
              </a:ext>
            </a:extLst>
          </p:cNvPr>
          <p:cNvSpPr>
            <a:spLocks noGrp="1"/>
          </p:cNvSpPr>
          <p:nvPr>
            <p:ph type="title"/>
          </p:nvPr>
        </p:nvSpPr>
        <p:spPr>
          <a:xfrm>
            <a:off x="1092200" y="1885125"/>
            <a:ext cx="3314700" cy="2401649"/>
          </a:xfrm>
        </p:spPr>
        <p:txBody>
          <a:bodyPr anchor="ctr">
            <a:normAutofit/>
          </a:bodyPr>
          <a:lstStyle/>
          <a:p>
            <a:r>
              <a:rPr lang="en-US" sz="2800" i="0" dirty="0">
                <a:solidFill>
                  <a:schemeClr val="bg1"/>
                </a:solidFill>
                <a:effectLst/>
                <a:latin typeface="Söhne"/>
              </a:rPr>
              <a:t>Coverage Clarity + Denials and Appeals + Pre-emption</a:t>
            </a:r>
            <a:endParaRPr lang="en-US" sz="2800" dirty="0">
              <a:solidFill>
                <a:schemeClr val="bg1"/>
              </a:solidFill>
            </a:endParaRPr>
          </a:p>
        </p:txBody>
      </p:sp>
    </p:spTree>
    <p:extLst>
      <p:ext uri="{BB962C8B-B14F-4D97-AF65-F5344CB8AC3E}">
        <p14:creationId xmlns:p14="http://schemas.microsoft.com/office/powerpoint/2010/main" val="1629336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67488C-E225-07FF-B8C7-EAC399B7DDF6}"/>
              </a:ext>
            </a:extLst>
          </p:cNvPr>
          <p:cNvSpPr>
            <a:spLocks noGrp="1"/>
          </p:cNvSpPr>
          <p:nvPr>
            <p:ph idx="1"/>
          </p:nvPr>
        </p:nvSpPr>
        <p:spPr>
          <a:xfrm>
            <a:off x="5458984" y="497808"/>
            <a:ext cx="5713841" cy="4868609"/>
          </a:xfrm>
        </p:spPr>
        <p:txBody>
          <a:bodyPr anchor="ctr">
            <a:normAutofit fontScale="70000" lnSpcReduction="20000"/>
          </a:bodyPr>
          <a:lstStyle/>
          <a:p>
            <a:pPr marL="0" indent="0" algn="l">
              <a:buNone/>
            </a:pPr>
            <a:r>
              <a:rPr lang="en-US" b="1" i="0" dirty="0">
                <a:effectLst/>
                <a:latin typeface="Söhne"/>
              </a:rPr>
              <a:t>Authorized Representative Designation</a:t>
            </a:r>
            <a:r>
              <a:rPr lang="en-US" b="0" i="0" dirty="0">
                <a:solidFill>
                  <a:srgbClr val="374151"/>
                </a:solidFill>
                <a:effectLst/>
                <a:latin typeface="Söhne"/>
              </a:rPr>
              <a:t>: Network representatives may be limited in the information they can provide to providers. </a:t>
            </a:r>
          </a:p>
          <a:p>
            <a:pPr marL="0" indent="0" algn="ctr">
              <a:buNone/>
            </a:pPr>
            <a:r>
              <a:rPr lang="en-US" b="1" dirty="0">
                <a:solidFill>
                  <a:srgbClr val="374151"/>
                </a:solidFill>
                <a:latin typeface="Söhne"/>
              </a:rPr>
              <a:t>What does an Authorized Representative Designation look like?</a:t>
            </a:r>
          </a:p>
          <a:p>
            <a:pPr marL="0" indent="0" algn="l">
              <a:buNone/>
            </a:pPr>
            <a:r>
              <a:rPr lang="en-US" b="0" i="0" dirty="0">
                <a:solidFill>
                  <a:srgbClr val="374151"/>
                </a:solidFill>
                <a:effectLst/>
                <a:latin typeface="Söhne"/>
              </a:rPr>
              <a:t>When crafting an Authorized Representative designation at a hospital or medical provider's office, consider the following two to three sentences:</a:t>
            </a:r>
          </a:p>
          <a:p>
            <a:r>
              <a:rPr lang="en-US" b="0" i="0" dirty="0">
                <a:solidFill>
                  <a:schemeClr val="accent1">
                    <a:lumMod val="75000"/>
                  </a:schemeClr>
                </a:solidFill>
                <a:effectLst/>
                <a:latin typeface="Söhne"/>
              </a:rPr>
              <a:t>"I, [Patient's Full Name], hereby designate [Representative's Full Name] as my Authorized Representative, granting them the authority to access, discuss, and make decisions related to my medical records, billing, and health insurance claims on my behalf."</a:t>
            </a:r>
          </a:p>
          <a:p>
            <a:r>
              <a:rPr lang="en-US" b="0" i="0" dirty="0">
                <a:solidFill>
                  <a:schemeClr val="accent1">
                    <a:lumMod val="75000"/>
                  </a:schemeClr>
                </a:solidFill>
                <a:effectLst/>
                <a:latin typeface="Söhne"/>
              </a:rPr>
              <a:t>"This designation remains effective until [specific expiration date, if any], or until revoked in writing by me."</a:t>
            </a:r>
          </a:p>
          <a:p>
            <a:r>
              <a:rPr lang="en-US" b="0" i="0" dirty="0">
                <a:solidFill>
                  <a:schemeClr val="accent1">
                    <a:lumMod val="75000"/>
                  </a:schemeClr>
                </a:solidFill>
                <a:effectLst/>
                <a:latin typeface="Söhne"/>
              </a:rPr>
              <a:t>"By signing below, I acknowledge my understanding of this designation and my rights to revoke this authorization at any time."</a:t>
            </a:r>
          </a:p>
          <a:p>
            <a:pPr marL="0" indent="0" algn="l">
              <a:buNone/>
            </a:pPr>
            <a:r>
              <a:rPr lang="en-US" b="0" i="0" dirty="0">
                <a:solidFill>
                  <a:srgbClr val="374151"/>
                </a:solidFill>
                <a:effectLst/>
                <a:latin typeface="Söhne"/>
              </a:rPr>
              <a:t>Without an Authorized Representative designation from a patient, certain details about the patient's plan or benefits might be off-limits. Negotiators must recognize this distinction and ensure proper authorization protocols and set up the system to be handled at patient registration.</a:t>
            </a:r>
          </a:p>
        </p:txBody>
      </p:sp>
      <p:sp>
        <p:nvSpPr>
          <p:cNvPr id="2" name="Title 1">
            <a:extLst>
              <a:ext uri="{FF2B5EF4-FFF2-40B4-BE49-F238E27FC236}">
                <a16:creationId xmlns:a16="http://schemas.microsoft.com/office/drawing/2014/main" id="{7BC38D94-7FFC-0751-F035-CCA9FE1832CA}"/>
              </a:ext>
            </a:extLst>
          </p:cNvPr>
          <p:cNvSpPr>
            <a:spLocks noGrp="1"/>
          </p:cNvSpPr>
          <p:nvPr>
            <p:ph type="title"/>
          </p:nvPr>
        </p:nvSpPr>
        <p:spPr>
          <a:xfrm>
            <a:off x="1092200" y="1885125"/>
            <a:ext cx="3314700" cy="2401649"/>
          </a:xfrm>
        </p:spPr>
        <p:txBody>
          <a:bodyPr anchor="ctr">
            <a:normAutofit/>
          </a:bodyPr>
          <a:lstStyle/>
          <a:p>
            <a:r>
              <a:rPr lang="en-US" sz="2800" i="0" dirty="0">
                <a:solidFill>
                  <a:schemeClr val="bg1"/>
                </a:solidFill>
                <a:effectLst/>
                <a:latin typeface="Söhne"/>
              </a:rPr>
              <a:t>Authorized Representative</a:t>
            </a:r>
            <a:endParaRPr lang="en-US" sz="2800" dirty="0">
              <a:solidFill>
                <a:schemeClr val="bg1"/>
              </a:solidFill>
            </a:endParaRPr>
          </a:p>
        </p:txBody>
      </p:sp>
    </p:spTree>
    <p:extLst>
      <p:ext uri="{BB962C8B-B14F-4D97-AF65-F5344CB8AC3E}">
        <p14:creationId xmlns:p14="http://schemas.microsoft.com/office/powerpoint/2010/main" val="804667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67488C-E225-07FF-B8C7-EAC399B7DDF6}"/>
              </a:ext>
            </a:extLst>
          </p:cNvPr>
          <p:cNvSpPr>
            <a:spLocks noGrp="1"/>
          </p:cNvSpPr>
          <p:nvPr>
            <p:ph idx="1"/>
          </p:nvPr>
        </p:nvSpPr>
        <p:spPr>
          <a:xfrm>
            <a:off x="5458984" y="497808"/>
            <a:ext cx="5713841" cy="4868609"/>
          </a:xfrm>
        </p:spPr>
        <p:txBody>
          <a:bodyPr anchor="ctr">
            <a:normAutofit fontScale="92500" lnSpcReduction="10000"/>
          </a:bodyPr>
          <a:lstStyle/>
          <a:p>
            <a:pPr algn="l" fontAlgn="base"/>
            <a:r>
              <a:rPr lang="en-US" sz="1400" b="0" i="0" dirty="0">
                <a:solidFill>
                  <a:srgbClr val="303030"/>
                </a:solidFill>
                <a:effectLst/>
                <a:latin typeface="+mj-lt"/>
              </a:rPr>
              <a:t>Every insurance contract has something called an “implied covenant of good faith and fair dealing,” which is a complex legal way of saying that it is assumed people go into contracts with the intent to be fair and to live up to their end of the bargain. </a:t>
            </a:r>
          </a:p>
          <a:p>
            <a:pPr algn="l" fontAlgn="base"/>
            <a:r>
              <a:rPr lang="en-US" sz="1400" b="0" i="0" dirty="0">
                <a:solidFill>
                  <a:srgbClr val="303030"/>
                </a:solidFill>
                <a:effectLst/>
                <a:latin typeface="+mj-lt"/>
              </a:rPr>
              <a:t>When you or your employer pay insurance premiums, you live up to your promises, and it is assumed and required that the insurance company will also live up to its </a:t>
            </a:r>
            <a:r>
              <a:rPr lang="en-US" sz="1400" b="1" i="0" dirty="0">
                <a:solidFill>
                  <a:srgbClr val="303030"/>
                </a:solidFill>
                <a:effectLst/>
                <a:latin typeface="+mj-lt"/>
              </a:rPr>
              <a:t>duty to pay out a fair claim when a covered loss or injury occurs.</a:t>
            </a:r>
          </a:p>
          <a:p>
            <a:pPr algn="l" fontAlgn="base"/>
            <a:r>
              <a:rPr lang="en-US" sz="1400" b="0" i="0" dirty="0">
                <a:solidFill>
                  <a:srgbClr val="303030"/>
                </a:solidFill>
                <a:effectLst/>
                <a:latin typeface="+mj-lt"/>
              </a:rPr>
              <a:t>If an insurance company fails to live up to the deal and denies you benefits unfairly and unreasonably, it is said to have acted in bad faith.  ERISA and Taft Hartley follow some of these rules but not all of them.</a:t>
            </a:r>
          </a:p>
          <a:p>
            <a:pPr algn="l" fontAlgn="base"/>
            <a:r>
              <a:rPr lang="en-US" sz="1400" b="0" i="0" dirty="0">
                <a:solidFill>
                  <a:srgbClr val="303030"/>
                </a:solidFill>
                <a:effectLst/>
                <a:latin typeface="+mj-lt"/>
              </a:rPr>
              <a:t>A bad-faith insurance claim is a tort lawsuit, which means it is more similar to a personal injury lawsuit than to a breach-of-contract claim.</a:t>
            </a:r>
          </a:p>
          <a:p>
            <a:pPr algn="l" fontAlgn="base"/>
            <a:r>
              <a:rPr lang="en-US" sz="1400" dirty="0">
                <a:solidFill>
                  <a:srgbClr val="303030"/>
                </a:solidFill>
                <a:latin typeface="+mj-lt"/>
              </a:rPr>
              <a:t>With ERISA plans and Taft Hartley Plans, the one pursued is the employer or union, not the logo on the member benefit card.</a:t>
            </a:r>
          </a:p>
          <a:p>
            <a:pPr algn="l" fontAlgn="base"/>
            <a:r>
              <a:rPr lang="en-US" sz="1400" b="0" i="0" dirty="0">
                <a:solidFill>
                  <a:srgbClr val="303030"/>
                </a:solidFill>
                <a:effectLst/>
                <a:latin typeface="+mj-lt"/>
              </a:rPr>
              <a:t>The damages available in a bad-faith insurance action could exceed the policy premiums (the money you paid in) and could exceed coverage limits (the maximum insurance coverage you bought). In fact, the damages in a bad-faith insurance claim could include punitive damages.  Consider a lien on the claim if the problem escalates and, if you are the </a:t>
            </a:r>
            <a:r>
              <a:rPr lang="en-US" sz="1400" b="1" i="0" dirty="0">
                <a:solidFill>
                  <a:srgbClr val="303030"/>
                </a:solidFill>
                <a:effectLst/>
                <a:latin typeface="+mj-lt"/>
              </a:rPr>
              <a:t>Authorized Representative</a:t>
            </a:r>
            <a:r>
              <a:rPr lang="en-US" sz="1400" b="0" i="0" dirty="0">
                <a:solidFill>
                  <a:srgbClr val="303030"/>
                </a:solidFill>
                <a:effectLst/>
                <a:latin typeface="+mj-lt"/>
              </a:rPr>
              <a:t>, you may be able to sue on behalf of the patient</a:t>
            </a:r>
          </a:p>
        </p:txBody>
      </p:sp>
      <p:sp>
        <p:nvSpPr>
          <p:cNvPr id="2" name="Title 1">
            <a:extLst>
              <a:ext uri="{FF2B5EF4-FFF2-40B4-BE49-F238E27FC236}">
                <a16:creationId xmlns:a16="http://schemas.microsoft.com/office/drawing/2014/main" id="{7BC38D94-7FFC-0751-F035-CCA9FE1832CA}"/>
              </a:ext>
            </a:extLst>
          </p:cNvPr>
          <p:cNvSpPr>
            <a:spLocks noGrp="1"/>
          </p:cNvSpPr>
          <p:nvPr>
            <p:ph type="title"/>
          </p:nvPr>
        </p:nvSpPr>
        <p:spPr>
          <a:xfrm>
            <a:off x="1092200" y="1885125"/>
            <a:ext cx="3314700" cy="2401649"/>
          </a:xfrm>
        </p:spPr>
        <p:txBody>
          <a:bodyPr anchor="ctr">
            <a:normAutofit/>
          </a:bodyPr>
          <a:lstStyle/>
          <a:p>
            <a:r>
              <a:rPr lang="en-US" sz="2800" i="0" dirty="0">
                <a:solidFill>
                  <a:schemeClr val="bg1"/>
                </a:solidFill>
                <a:effectLst/>
                <a:latin typeface="Söhne"/>
              </a:rPr>
              <a:t>Implied Covenant of Good Faith &amp; Fair Dealing</a:t>
            </a:r>
            <a:endParaRPr lang="en-US" sz="2800" dirty="0">
              <a:solidFill>
                <a:schemeClr val="bg1"/>
              </a:solidFill>
            </a:endParaRPr>
          </a:p>
        </p:txBody>
      </p:sp>
    </p:spTree>
    <p:extLst>
      <p:ext uri="{BB962C8B-B14F-4D97-AF65-F5344CB8AC3E}">
        <p14:creationId xmlns:p14="http://schemas.microsoft.com/office/powerpoint/2010/main" val="30367424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D7D1C1-D6F4-BC40-ECA0-D3D6A8FB4149}"/>
              </a:ext>
            </a:extLst>
          </p:cNvPr>
          <p:cNvSpPr>
            <a:spLocks noGrp="1"/>
          </p:cNvSpPr>
          <p:nvPr>
            <p:ph idx="1"/>
          </p:nvPr>
        </p:nvSpPr>
        <p:spPr>
          <a:xfrm>
            <a:off x="5467373" y="774644"/>
            <a:ext cx="5713841" cy="4868609"/>
          </a:xfrm>
        </p:spPr>
        <p:txBody>
          <a:bodyPr>
            <a:normAutofit fontScale="92500" lnSpcReduction="20000"/>
          </a:bodyPr>
          <a:lstStyle/>
          <a:p>
            <a:pPr lvl="0" rtl="0"/>
            <a:r>
              <a:rPr lang="en-US" sz="2000" b="1" dirty="0"/>
              <a:t>Typically, ERISA Pre </a:t>
            </a:r>
            <a:r>
              <a:rPr lang="en-US" sz="2000" b="1" dirty="0" err="1"/>
              <a:t>empts</a:t>
            </a:r>
            <a:r>
              <a:rPr lang="en-US" sz="2000" b="1" dirty="0"/>
              <a:t> state law, but not always:</a:t>
            </a:r>
          </a:p>
          <a:p>
            <a:pPr lvl="0" rtl="0"/>
            <a:r>
              <a:rPr lang="en-US" sz="2000" dirty="0"/>
              <a:t>There is no pre-emption if the state law:</a:t>
            </a:r>
          </a:p>
          <a:p>
            <a:pPr lvl="1" rtl="0"/>
            <a:r>
              <a:rPr lang="en-US" sz="2000" dirty="0"/>
              <a:t>Seeks to regulate insurance</a:t>
            </a:r>
          </a:p>
          <a:p>
            <a:pPr lvl="1" rtl="0"/>
            <a:r>
              <a:rPr lang="en-US" sz="2000" dirty="0"/>
              <a:t>Does not conflict with ERISA</a:t>
            </a:r>
          </a:p>
          <a:p>
            <a:pPr lvl="1" rtl="0"/>
            <a:r>
              <a:rPr lang="en-US" sz="2000" dirty="0"/>
              <a:t>Does not give a claimant more benefits than the ERISA law provides</a:t>
            </a:r>
          </a:p>
          <a:p>
            <a:pPr lvl="0" rtl="0"/>
            <a:r>
              <a:rPr lang="en-US" sz="2000" b="1" dirty="0"/>
              <a:t>Related Citation:</a:t>
            </a:r>
          </a:p>
          <a:p>
            <a:pPr lvl="1" rtl="0"/>
            <a:r>
              <a:rPr lang="en-US" sz="2000" b="1" dirty="0"/>
              <a:t>29 CFR 2560.503-1(K)(1)</a:t>
            </a:r>
            <a:r>
              <a:rPr lang="en-US" sz="2000" dirty="0"/>
              <a:t> – Nothing in this section shall be construed to supersede any State law that regulates insurance, except to the extent that such law prevents the application of this section (claim procedure).</a:t>
            </a:r>
          </a:p>
          <a:p>
            <a:pPr eaLnBrk="1" hangingPunct="1">
              <a:spcBef>
                <a:spcPct val="20000"/>
              </a:spcBef>
              <a:buClr>
                <a:schemeClr val="tx1"/>
              </a:buClr>
              <a:buSzPct val="75000"/>
              <a:buFont typeface="Wingdings" panose="05000000000000000000" pitchFamily="2" charset="2"/>
              <a:buNone/>
            </a:pPr>
            <a:r>
              <a:rPr lang="en-US" sz="2000" b="1" dirty="0"/>
              <a:t>Key Concept:</a:t>
            </a:r>
          </a:p>
          <a:p>
            <a:pPr eaLnBrk="1" hangingPunct="1">
              <a:spcBef>
                <a:spcPct val="20000"/>
              </a:spcBef>
              <a:buClr>
                <a:schemeClr val="tx1"/>
              </a:buClr>
              <a:buSzPct val="75000"/>
              <a:buFont typeface="Wingdings" panose="05000000000000000000" pitchFamily="2" charset="2"/>
              <a:buNone/>
            </a:pPr>
            <a:r>
              <a:rPr lang="en-US" altLang="en-US" sz="2000" b="1" dirty="0">
                <a:latin typeface="Arial Black" panose="020B0A04020102020204" pitchFamily="34" charset="0"/>
              </a:rPr>
              <a:t>	If state seeks to regulate claims payment and is not more restrictive, then state law applies.</a:t>
            </a:r>
            <a:endParaRPr lang="en-US" altLang="en-US" b="1" dirty="0">
              <a:latin typeface="Arial Black" panose="020B0A04020102020204" pitchFamily="34" charset="0"/>
            </a:endParaRPr>
          </a:p>
          <a:p>
            <a:endParaRPr lang="en-US" dirty="0"/>
          </a:p>
        </p:txBody>
      </p:sp>
      <p:sp>
        <p:nvSpPr>
          <p:cNvPr id="3" name="Title 2">
            <a:extLst>
              <a:ext uri="{FF2B5EF4-FFF2-40B4-BE49-F238E27FC236}">
                <a16:creationId xmlns:a16="http://schemas.microsoft.com/office/drawing/2014/main" id="{8ECA1D0C-E59C-5EAD-FB85-B199E2C9B4F5}"/>
              </a:ext>
            </a:extLst>
          </p:cNvPr>
          <p:cNvSpPr>
            <a:spLocks noGrp="1"/>
          </p:cNvSpPr>
          <p:nvPr>
            <p:ph type="title"/>
          </p:nvPr>
        </p:nvSpPr>
        <p:spPr/>
        <p:txBody>
          <a:bodyPr/>
          <a:lstStyle/>
          <a:p>
            <a:r>
              <a:rPr lang="en-US" dirty="0"/>
              <a:t>ERISA + Prompt Pay</a:t>
            </a:r>
          </a:p>
        </p:txBody>
      </p:sp>
    </p:spTree>
    <p:extLst>
      <p:ext uri="{BB962C8B-B14F-4D97-AF65-F5344CB8AC3E}">
        <p14:creationId xmlns:p14="http://schemas.microsoft.com/office/powerpoint/2010/main" val="23573670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45F81B-EE90-5C49-75E1-2194B849AC11}"/>
              </a:ext>
            </a:extLst>
          </p:cNvPr>
          <p:cNvSpPr>
            <a:spLocks noGrp="1"/>
          </p:cNvSpPr>
          <p:nvPr>
            <p:ph idx="1"/>
          </p:nvPr>
        </p:nvSpPr>
        <p:spPr>
          <a:xfrm>
            <a:off x="5475762" y="841757"/>
            <a:ext cx="5713841" cy="4868609"/>
          </a:xfrm>
        </p:spPr>
        <p:txBody>
          <a:bodyPr>
            <a:normAutofit lnSpcReduction="10000"/>
          </a:bodyPr>
          <a:lstStyle/>
          <a:p>
            <a:pPr lvl="0" rtl="0"/>
            <a:r>
              <a:rPr lang="en-US" b="1" dirty="0"/>
              <a:t>Formulary </a:t>
            </a:r>
          </a:p>
          <a:p>
            <a:pPr lvl="1" rtl="0"/>
            <a:r>
              <a:rPr lang="en-US" dirty="0"/>
              <a:t>must contain inclusions and exclusions in plan documents</a:t>
            </a:r>
          </a:p>
          <a:p>
            <a:pPr lvl="0" rtl="0"/>
            <a:r>
              <a:rPr lang="en-US" b="1" dirty="0"/>
              <a:t>Pre-existing conditions </a:t>
            </a:r>
          </a:p>
          <a:p>
            <a:pPr lvl="1" rtl="0"/>
            <a:r>
              <a:rPr lang="en-US" dirty="0"/>
              <a:t>exclusions must be specifically cited in plan documents</a:t>
            </a:r>
          </a:p>
          <a:p>
            <a:pPr lvl="0" rtl="0"/>
            <a:r>
              <a:rPr lang="en-US" b="1" dirty="0"/>
              <a:t>Mandated benefits</a:t>
            </a:r>
            <a:endParaRPr lang="en-US" dirty="0"/>
          </a:p>
          <a:p>
            <a:pPr lvl="1" rtl="0"/>
            <a:r>
              <a:rPr lang="en-US" dirty="0"/>
              <a:t>exceptions to state law must be specifically cited in plan documents</a:t>
            </a:r>
          </a:p>
          <a:p>
            <a:pPr lvl="0" rtl="0"/>
            <a:r>
              <a:rPr lang="en-US" b="1" dirty="0"/>
              <a:t>Medical Necessity</a:t>
            </a:r>
            <a:endParaRPr lang="en-US" dirty="0"/>
          </a:p>
          <a:p>
            <a:pPr lvl="1" rtl="0"/>
            <a:r>
              <a:rPr lang="en-US" dirty="0"/>
              <a:t>exceptions to state law must be specifically cited in plan documents</a:t>
            </a:r>
          </a:p>
          <a:p>
            <a:pPr lvl="0" rtl="0"/>
            <a:r>
              <a:rPr lang="en-US" b="1" dirty="0"/>
              <a:t>Prudent layperson definition of emergency </a:t>
            </a:r>
          </a:p>
          <a:p>
            <a:pPr lvl="1" rtl="0"/>
            <a:r>
              <a:rPr lang="en-US" dirty="0"/>
              <a:t>definition must be specifically cited in plan documents</a:t>
            </a:r>
          </a:p>
          <a:p>
            <a:pPr marL="0" indent="0">
              <a:buNone/>
            </a:pPr>
            <a:endParaRPr lang="en-US" dirty="0"/>
          </a:p>
        </p:txBody>
      </p:sp>
      <p:sp>
        <p:nvSpPr>
          <p:cNvPr id="3" name="Title 2">
            <a:extLst>
              <a:ext uri="{FF2B5EF4-FFF2-40B4-BE49-F238E27FC236}">
                <a16:creationId xmlns:a16="http://schemas.microsoft.com/office/drawing/2014/main" id="{142A2545-BD02-3AEA-0E2B-1D9D7D8725C2}"/>
              </a:ext>
            </a:extLst>
          </p:cNvPr>
          <p:cNvSpPr>
            <a:spLocks noGrp="1"/>
          </p:cNvSpPr>
          <p:nvPr>
            <p:ph type="title"/>
          </p:nvPr>
        </p:nvSpPr>
        <p:spPr/>
        <p:txBody>
          <a:bodyPr/>
          <a:lstStyle/>
          <a:p>
            <a:r>
              <a:rPr lang="en-US" dirty="0"/>
              <a:t>Mandated Benefits</a:t>
            </a:r>
          </a:p>
        </p:txBody>
      </p:sp>
    </p:spTree>
    <p:extLst>
      <p:ext uri="{BB962C8B-B14F-4D97-AF65-F5344CB8AC3E}">
        <p14:creationId xmlns:p14="http://schemas.microsoft.com/office/powerpoint/2010/main" val="1814269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5">
            <a:extLst>
              <a:ext uri="{FF2B5EF4-FFF2-40B4-BE49-F238E27FC236}">
                <a16:creationId xmlns:a16="http://schemas.microsoft.com/office/drawing/2014/main" id="{1C6F38B9-9C45-E6E0-4D29-5B39F9143B84}"/>
              </a:ext>
            </a:extLst>
          </p:cNvPr>
          <p:cNvSpPr>
            <a:spLocks noGrp="1"/>
          </p:cNvSpPr>
          <p:nvPr>
            <p:ph idx="1"/>
          </p:nvPr>
        </p:nvSpPr>
        <p:spPr>
          <a:xfrm>
            <a:off x="5458984" y="497808"/>
            <a:ext cx="5713841" cy="4868609"/>
          </a:xfrm>
        </p:spPr>
        <p:txBody>
          <a:bodyPr anchor="ctr">
            <a:normAutofit/>
          </a:bodyPr>
          <a:lstStyle/>
          <a:p>
            <a:pPr lvl="0"/>
            <a:r>
              <a:rPr lang="en-US"/>
              <a:t>Offer and Acceptance</a:t>
            </a:r>
          </a:p>
          <a:p>
            <a:pPr lvl="0"/>
            <a:r>
              <a:rPr lang="en-US"/>
              <a:t>Start Date</a:t>
            </a:r>
          </a:p>
          <a:p>
            <a:pPr lvl="0"/>
            <a:r>
              <a:rPr lang="en-US"/>
              <a:t>End Date</a:t>
            </a:r>
          </a:p>
          <a:p>
            <a:pPr lvl="0"/>
            <a:r>
              <a:rPr lang="en-US"/>
              <a:t>Definitions</a:t>
            </a:r>
          </a:p>
          <a:p>
            <a:pPr lvl="0"/>
            <a:r>
              <a:rPr lang="en-US"/>
              <a:t>Reimbursement Details</a:t>
            </a:r>
          </a:p>
          <a:p>
            <a:pPr lvl="0"/>
            <a:r>
              <a:rPr lang="en-US"/>
              <a:t>Performance Requirements</a:t>
            </a:r>
          </a:p>
          <a:p>
            <a:pPr lvl="0"/>
            <a:r>
              <a:rPr lang="en-US"/>
              <a:t>Attachments</a:t>
            </a:r>
          </a:p>
          <a:p>
            <a:endParaRPr lang="en-US"/>
          </a:p>
        </p:txBody>
      </p:sp>
      <p:sp>
        <p:nvSpPr>
          <p:cNvPr id="5" name="Title 4">
            <a:extLst>
              <a:ext uri="{FF2B5EF4-FFF2-40B4-BE49-F238E27FC236}">
                <a16:creationId xmlns:a16="http://schemas.microsoft.com/office/drawing/2014/main" id="{4D51BBA4-BA8F-5260-5EA0-D8B4D7DF5ACA}"/>
              </a:ext>
            </a:extLst>
          </p:cNvPr>
          <p:cNvSpPr>
            <a:spLocks noGrp="1"/>
          </p:cNvSpPr>
          <p:nvPr>
            <p:ph type="title"/>
          </p:nvPr>
        </p:nvSpPr>
        <p:spPr>
          <a:xfrm>
            <a:off x="1092200" y="1885125"/>
            <a:ext cx="3314700" cy="2093975"/>
          </a:xfrm>
        </p:spPr>
        <p:txBody>
          <a:bodyPr anchor="ctr">
            <a:normAutofit/>
          </a:bodyPr>
          <a:lstStyle/>
          <a:p>
            <a:r>
              <a:rPr lang="en-US" dirty="0"/>
              <a:t>Contracting Basics</a:t>
            </a:r>
          </a:p>
        </p:txBody>
      </p:sp>
    </p:spTree>
    <p:extLst>
      <p:ext uri="{BB962C8B-B14F-4D97-AF65-F5344CB8AC3E}">
        <p14:creationId xmlns:p14="http://schemas.microsoft.com/office/powerpoint/2010/main" val="9414192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28DD19-C8D6-179C-E4A0-89B78321A604}"/>
              </a:ext>
            </a:extLst>
          </p:cNvPr>
          <p:cNvSpPr>
            <a:spLocks noGrp="1"/>
          </p:cNvSpPr>
          <p:nvPr>
            <p:ph type="title"/>
          </p:nvPr>
        </p:nvSpPr>
        <p:spPr/>
        <p:txBody>
          <a:bodyPr>
            <a:normAutofit fontScale="90000"/>
          </a:bodyPr>
          <a:lstStyle/>
          <a:p>
            <a:r>
              <a:rPr lang="en-US" dirty="0"/>
              <a:t>Kraft Heinz v Aetna</a:t>
            </a:r>
            <a:br>
              <a:rPr lang="en-US" dirty="0"/>
            </a:br>
            <a:r>
              <a:rPr lang="en-US" sz="1600" b="0" dirty="0"/>
              <a:t>On December 31, 2021, Kraft Heinz initiated an arbitration captioned The Kraft Heinz Company Employee Benefits and Administration Board, Kraft Heinz Company Group Benefits Plan, and Kraft Heinz Company Retiree Group Benefits Plan v. Aetna Life Insurance Company asserting the ERISA claims and equitable relief.   Aetna is fighting the charge, challenging the venue and the forum</a:t>
            </a:r>
            <a:endParaRPr lang="en-US" b="0" dirty="0"/>
          </a:p>
        </p:txBody>
      </p:sp>
      <p:sp>
        <p:nvSpPr>
          <p:cNvPr id="6" name="TextBox 5">
            <a:extLst>
              <a:ext uri="{FF2B5EF4-FFF2-40B4-BE49-F238E27FC236}">
                <a16:creationId xmlns:a16="http://schemas.microsoft.com/office/drawing/2014/main" id="{C912E36B-DFB9-69A9-0BF3-03565D0E157D}"/>
              </a:ext>
            </a:extLst>
          </p:cNvPr>
          <p:cNvSpPr txBox="1"/>
          <p:nvPr/>
        </p:nvSpPr>
        <p:spPr>
          <a:xfrm>
            <a:off x="419878" y="1915942"/>
            <a:ext cx="11318032" cy="4770537"/>
          </a:xfrm>
          <a:prstGeom prst="rect">
            <a:avLst/>
          </a:prstGeom>
          <a:noFill/>
        </p:spPr>
        <p:txBody>
          <a:bodyPr wrap="square" rtlCol="0">
            <a:spAutoFit/>
          </a:bodyPr>
          <a:lstStyle/>
          <a:p>
            <a:pPr algn="l"/>
            <a:r>
              <a:rPr lang="en-US" sz="1600" b="1" i="0" u="sng" dirty="0">
                <a:solidFill>
                  <a:srgbClr val="666666"/>
                </a:solidFill>
                <a:effectLst/>
                <a:latin typeface="Roboto" panose="02000000000000000000" pitchFamily="2" charset="0"/>
                <a:hlinkClick r:id="rId2"/>
              </a:rPr>
              <a:t>USA</a:t>
            </a:r>
            <a:r>
              <a:rPr lang="en-US" sz="1600" b="1" i="0" dirty="0">
                <a:solidFill>
                  <a:srgbClr val="666666"/>
                </a:solidFill>
                <a:effectLst/>
                <a:latin typeface="Roboto" panose="02000000000000000000" pitchFamily="2" charset="0"/>
              </a:rPr>
              <a:t> </a:t>
            </a:r>
            <a:r>
              <a:rPr lang="en-US" sz="1600" b="0" i="0" dirty="0">
                <a:solidFill>
                  <a:srgbClr val="666666"/>
                </a:solidFill>
                <a:effectLst/>
                <a:latin typeface="Roboto" panose="02000000000000000000" pitchFamily="2" charset="0"/>
              </a:rPr>
              <a:t>September 6 2023</a:t>
            </a:r>
          </a:p>
          <a:p>
            <a:pPr algn="l"/>
            <a:r>
              <a:rPr lang="en-US" sz="1600" dirty="0"/>
              <a:t>Kraft Heinz hired Aetna to administer the medical and dental plans for Kraft Heinz employees, retirees, and their family members (“Plan Participants”). Aetna leveraged its role as the third-party administrator or “TPA” to enrich itself to Kraft Heinz’s detriment. Aetna breached its fiduciary duties and engaged in prohibited transactions. </a:t>
            </a:r>
          </a:p>
          <a:p>
            <a:pPr algn="l"/>
            <a:endParaRPr lang="en-US" sz="1600" dirty="0"/>
          </a:p>
          <a:p>
            <a:pPr algn="l"/>
            <a:r>
              <a:rPr lang="en-US" sz="1600" dirty="0"/>
              <a:t>It allegedly paid claims without putting the claims through the usual and customary scrutiny it marketed as an Employer Advantage by hiring Aetna as its ASO/TPA product and </a:t>
            </a:r>
            <a:r>
              <a:rPr lang="en-US" sz="1600" b="1" i="1" u="sng" dirty="0"/>
              <a:t>paid out too much of the employer’s trust fund dollars.</a:t>
            </a:r>
          </a:p>
          <a:p>
            <a:pPr algn="l"/>
            <a:endParaRPr lang="en-US" sz="1600" b="1" i="1" u="sng" dirty="0"/>
          </a:p>
          <a:p>
            <a:pPr algn="l"/>
            <a:r>
              <a:rPr lang="en-US" sz="1600" dirty="0"/>
              <a:t>In exchange for a monthly fee, Aetna provided access to its network of providers and adjudicated claims for payment submitted by those providers. Aetna decided which claims should be paid and how much to pay. Since the beginning of 2012, Aetna has taken more than $1 billion from Kraft Heinz to pay providers for medical services provided to Plan Participants. Included in that more than $1 billion, Aetna (a) paid millions of dollars in provider claims that never should have been paid, (b) wrongfully retained millions of dollars in undisclosed fees, and (c) engaged in claims processing related misconduct to the detriment of Kraft Heinz.</a:t>
            </a:r>
          </a:p>
          <a:p>
            <a:pPr algn="l"/>
            <a:endParaRPr lang="en-US" sz="1600" b="1" i="1" u="sng" dirty="0"/>
          </a:p>
          <a:p>
            <a:pPr algn="l"/>
            <a:r>
              <a:rPr lang="en-US" sz="1600" dirty="0"/>
              <a:t>Aetna is a fiduciary under the Employee Retirement Insurance Security Act (“ERISA”). Aetna owes ERISA-imposed fiduciary duties to Kraft Heinz. Its conduct breached those duties. Aetna has engaged in fraud or concealment to prevent and interfere with Kraft Heinz’s efforts to investigate and understand Aetna’s conduct.</a:t>
            </a:r>
            <a:endParaRPr lang="en-US" sz="1600" b="1" i="1" u="sng" dirty="0"/>
          </a:p>
          <a:p>
            <a:pPr algn="l"/>
            <a:endParaRPr lang="en-US" sz="1600" b="1" i="1" u="sng" dirty="0">
              <a:solidFill>
                <a:srgbClr val="333333"/>
              </a:solidFill>
              <a:effectLst/>
              <a:latin typeface="Roboto" panose="02000000000000000000" pitchFamily="2" charset="0"/>
            </a:endParaRPr>
          </a:p>
          <a:p>
            <a:pPr algn="l"/>
            <a:r>
              <a:rPr lang="en-US" sz="1600" b="1" i="1" u="sng" dirty="0">
                <a:solidFill>
                  <a:srgbClr val="333333"/>
                </a:solidFill>
                <a:latin typeface="Roboto" panose="02000000000000000000" pitchFamily="2" charset="0"/>
              </a:rPr>
              <a:t>Now seeking restitution of those excesses since 2020, and disgorgement of any profits taken by Aetna.</a:t>
            </a:r>
            <a:endParaRPr lang="en-US" sz="1600" b="1" i="1" u="sng" dirty="0">
              <a:solidFill>
                <a:srgbClr val="333333"/>
              </a:solidFill>
              <a:effectLst/>
              <a:latin typeface="Roboto" panose="02000000000000000000" pitchFamily="2" charset="0"/>
            </a:endParaRPr>
          </a:p>
        </p:txBody>
      </p:sp>
    </p:spTree>
    <p:extLst>
      <p:ext uri="{BB962C8B-B14F-4D97-AF65-F5344CB8AC3E}">
        <p14:creationId xmlns:p14="http://schemas.microsoft.com/office/powerpoint/2010/main" val="30425807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C911A7-5071-24B3-E1AD-5464F565E14C}"/>
              </a:ext>
            </a:extLst>
          </p:cNvPr>
          <p:cNvPicPr>
            <a:picLocks noChangeAspect="1"/>
          </p:cNvPicPr>
          <p:nvPr/>
        </p:nvPicPr>
        <p:blipFill rotWithShape="1">
          <a:blip r:embed="rId2"/>
          <a:srcRect l="19904" r="15210"/>
          <a:stretch/>
        </p:blipFill>
        <p:spPr>
          <a:xfrm>
            <a:off x="20" y="10"/>
            <a:ext cx="6311880" cy="6857990"/>
          </a:xfrm>
          <a:prstGeom prst="rect">
            <a:avLst/>
          </a:prstGeom>
          <a:noFill/>
        </p:spPr>
      </p:pic>
      <p:sp>
        <p:nvSpPr>
          <p:cNvPr id="11" name="Title 2">
            <a:extLst>
              <a:ext uri="{FF2B5EF4-FFF2-40B4-BE49-F238E27FC236}">
                <a16:creationId xmlns:a16="http://schemas.microsoft.com/office/drawing/2014/main" id="{0179BE94-653F-8E78-CD2D-394135486200}"/>
              </a:ext>
            </a:extLst>
          </p:cNvPr>
          <p:cNvSpPr>
            <a:spLocks noGrp="1"/>
          </p:cNvSpPr>
          <p:nvPr>
            <p:ph type="ctrTitle"/>
          </p:nvPr>
        </p:nvSpPr>
        <p:spPr>
          <a:xfrm>
            <a:off x="6629400" y="758952"/>
            <a:ext cx="4526280" cy="3227514"/>
          </a:xfrm>
        </p:spPr>
        <p:txBody>
          <a:bodyPr/>
          <a:lstStyle/>
          <a:p>
            <a:r>
              <a:rPr lang="en-US" dirty="0"/>
              <a:t>Plan Solvency</a:t>
            </a:r>
          </a:p>
        </p:txBody>
      </p:sp>
      <p:sp>
        <p:nvSpPr>
          <p:cNvPr id="13" name="Subtitle 3">
            <a:extLst>
              <a:ext uri="{FF2B5EF4-FFF2-40B4-BE49-F238E27FC236}">
                <a16:creationId xmlns:a16="http://schemas.microsoft.com/office/drawing/2014/main" id="{245DB114-A3AD-DD19-16CD-51B0B2A6153B}"/>
              </a:ext>
            </a:extLst>
          </p:cNvPr>
          <p:cNvSpPr>
            <a:spLocks noGrp="1"/>
          </p:cNvSpPr>
          <p:nvPr>
            <p:ph type="subTitle" idx="1"/>
          </p:nvPr>
        </p:nvSpPr>
        <p:spPr>
          <a:xfrm>
            <a:off x="6632171" y="4508500"/>
            <a:ext cx="4526280" cy="1279652"/>
          </a:xfrm>
        </p:spPr>
        <p:txBody>
          <a:bodyPr/>
          <a:lstStyle/>
          <a:p>
            <a:r>
              <a:rPr lang="en-US" altLang="en-US" dirty="0"/>
              <a:t>Small plans, ERISA, Government PLANS</a:t>
            </a:r>
          </a:p>
          <a:p>
            <a:endParaRPr lang="en-US" dirty="0"/>
          </a:p>
        </p:txBody>
      </p:sp>
    </p:spTree>
    <p:extLst>
      <p:ext uri="{BB962C8B-B14F-4D97-AF65-F5344CB8AC3E}">
        <p14:creationId xmlns:p14="http://schemas.microsoft.com/office/powerpoint/2010/main" val="41810899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4F4667-C060-7FE1-C2BD-2CB374F3D297}"/>
              </a:ext>
            </a:extLst>
          </p:cNvPr>
          <p:cNvSpPr>
            <a:spLocks noGrp="1"/>
          </p:cNvSpPr>
          <p:nvPr>
            <p:ph type="title"/>
          </p:nvPr>
        </p:nvSpPr>
        <p:spPr/>
        <p:txBody>
          <a:bodyPr/>
          <a:lstStyle/>
          <a:p>
            <a:r>
              <a:rPr lang="en-US" dirty="0"/>
              <a:t>If plans are not solvent, you don’t get paid and you cannot charge the patient</a:t>
            </a:r>
          </a:p>
        </p:txBody>
      </p:sp>
      <p:sp>
        <p:nvSpPr>
          <p:cNvPr id="6" name="Content Placeholder 5">
            <a:extLst>
              <a:ext uri="{FF2B5EF4-FFF2-40B4-BE49-F238E27FC236}">
                <a16:creationId xmlns:a16="http://schemas.microsoft.com/office/drawing/2014/main" id="{45744858-275A-DEFA-ABB8-C284A74BB867}"/>
              </a:ext>
            </a:extLst>
          </p:cNvPr>
          <p:cNvSpPr>
            <a:spLocks noGrp="1"/>
          </p:cNvSpPr>
          <p:nvPr>
            <p:ph idx="1"/>
          </p:nvPr>
        </p:nvSpPr>
        <p:spPr/>
        <p:txBody>
          <a:bodyPr>
            <a:normAutofit fontScale="70000" lnSpcReduction="20000"/>
          </a:bodyPr>
          <a:lstStyle/>
          <a:p>
            <a:pPr marL="0" indent="0">
              <a:buNone/>
            </a:pPr>
            <a:r>
              <a:rPr lang="en-US" sz="2600" b="1" dirty="0"/>
              <a:t>RESERVE THE RIGHT TO VET AND BE NOTIFIED IF TRIGGERING EVENTS OCCUR: </a:t>
            </a:r>
          </a:p>
          <a:p>
            <a:r>
              <a:rPr lang="en-US" altLang="en-US" dirty="0">
                <a:latin typeface="Times New Roman" panose="02020603050405020304" pitchFamily="18" charset="0"/>
              </a:rPr>
              <a:t>If offering entity or employer-sponsored self-funded plan is at risk for cost of enrollee claims, without backup reinsurance insurance, offering entity shall provide information regarding reinsurance demonstrating that the Plan can and shall at all times maintain net equity (assets minus liability) equal to at least one (1) month's average payments under this Contract, the dollar amount which shall be disclosed in compliance with the requirement.  In addition, the offering party and any payers with significant market presence who may access the offering entity's discount and have responsibility for payment of beneficiary claims at PROVIDER shall be required maintain a current ratio (current assets/current liabilities) of greater or equal to 1.0.</a:t>
            </a:r>
          </a:p>
          <a:p>
            <a:r>
              <a:rPr lang="en-US" altLang="en-US" dirty="0">
                <a:latin typeface="Times New Roman" panose="02020603050405020304" pitchFamily="18" charset="0"/>
              </a:rPr>
              <a:t>If at any time the offering party does not meet the minimum financial viability standards required, the Plan shall obtain Reinsurance that meets all federal and state of _______________DOI requirements.  In addition, should the above occur, and Self-funded Plan not have adequate reinsurance coverage, in the sole and absolute discretion of PROVIDER, Plan shall provide an advance payment amount to the PROVIDER or provider as an advance against claims for services occurring on and after the Effective Date.  PROVIDER shall be entitled to draw against the advance as services are rendered and claims are incurred.  PROVIDER shall provide to Plan documentation of such 'draws against the advance, and Plan shall have the ability to contest such a draw only on the basis of enrollee eligibility.  Upon written notice from PROVIDER, Plan agrees to replenish the advance by wire transfer to PROVIDER’s named bank account to the extent that it has been drawn down.</a:t>
            </a:r>
          </a:p>
          <a:p>
            <a:pPr marL="0" indent="0">
              <a:buNone/>
            </a:pPr>
            <a:r>
              <a:rPr lang="en-US" altLang="en-US" i="1" dirty="0">
                <a:latin typeface="Times New Roman" panose="02020603050405020304" pitchFamily="18" charset="0"/>
              </a:rPr>
              <a:t>Taken from one of my Illinois contracts – live language, but any state’s standard can be used.  Attorney review to verify it makes sense to them and they can defend it.</a:t>
            </a:r>
          </a:p>
        </p:txBody>
      </p:sp>
    </p:spTree>
    <p:extLst>
      <p:ext uri="{BB962C8B-B14F-4D97-AF65-F5344CB8AC3E}">
        <p14:creationId xmlns:p14="http://schemas.microsoft.com/office/powerpoint/2010/main" val="31223890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C911A7-5071-24B3-E1AD-5464F565E14C}"/>
              </a:ext>
            </a:extLst>
          </p:cNvPr>
          <p:cNvPicPr>
            <a:picLocks noChangeAspect="1"/>
          </p:cNvPicPr>
          <p:nvPr/>
        </p:nvPicPr>
        <p:blipFill rotWithShape="1">
          <a:blip r:embed="rId2"/>
          <a:srcRect l="19904" r="15210"/>
          <a:stretch/>
        </p:blipFill>
        <p:spPr>
          <a:xfrm>
            <a:off x="20" y="10"/>
            <a:ext cx="6311880" cy="6857990"/>
          </a:xfrm>
          <a:prstGeom prst="rect">
            <a:avLst/>
          </a:prstGeom>
          <a:noFill/>
        </p:spPr>
      </p:pic>
      <p:sp>
        <p:nvSpPr>
          <p:cNvPr id="11" name="Title 2">
            <a:extLst>
              <a:ext uri="{FF2B5EF4-FFF2-40B4-BE49-F238E27FC236}">
                <a16:creationId xmlns:a16="http://schemas.microsoft.com/office/drawing/2014/main" id="{0179BE94-653F-8E78-CD2D-394135486200}"/>
              </a:ext>
            </a:extLst>
          </p:cNvPr>
          <p:cNvSpPr>
            <a:spLocks noGrp="1"/>
          </p:cNvSpPr>
          <p:nvPr>
            <p:ph type="ctrTitle"/>
          </p:nvPr>
        </p:nvSpPr>
        <p:spPr>
          <a:xfrm>
            <a:off x="6629400" y="758952"/>
            <a:ext cx="4526280" cy="3227514"/>
          </a:xfrm>
        </p:spPr>
        <p:txBody>
          <a:bodyPr/>
          <a:lstStyle/>
          <a:p>
            <a:r>
              <a:rPr lang="en-US" dirty="0"/>
              <a:t>Renewals</a:t>
            </a:r>
          </a:p>
        </p:txBody>
      </p:sp>
      <p:sp>
        <p:nvSpPr>
          <p:cNvPr id="13" name="Subtitle 3">
            <a:extLst>
              <a:ext uri="{FF2B5EF4-FFF2-40B4-BE49-F238E27FC236}">
                <a16:creationId xmlns:a16="http://schemas.microsoft.com/office/drawing/2014/main" id="{245DB114-A3AD-DD19-16CD-51B0B2A6153B}"/>
              </a:ext>
            </a:extLst>
          </p:cNvPr>
          <p:cNvSpPr>
            <a:spLocks noGrp="1"/>
          </p:cNvSpPr>
          <p:nvPr>
            <p:ph type="subTitle" idx="1"/>
          </p:nvPr>
        </p:nvSpPr>
        <p:spPr>
          <a:xfrm>
            <a:off x="6632171" y="4508500"/>
            <a:ext cx="4526280" cy="1279652"/>
          </a:xfrm>
        </p:spPr>
        <p:txBody>
          <a:bodyPr/>
          <a:lstStyle/>
          <a:p>
            <a:r>
              <a:rPr lang="en-US" altLang="en-US" dirty="0"/>
              <a:t>Data, Timing and Strategy</a:t>
            </a:r>
          </a:p>
          <a:p>
            <a:endParaRPr lang="en-US" dirty="0"/>
          </a:p>
        </p:txBody>
      </p:sp>
    </p:spTree>
    <p:extLst>
      <p:ext uri="{BB962C8B-B14F-4D97-AF65-F5344CB8AC3E}">
        <p14:creationId xmlns:p14="http://schemas.microsoft.com/office/powerpoint/2010/main" val="13130234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0568B-8799-4C7A-81E8-1F9A042D482C}"/>
              </a:ext>
            </a:extLst>
          </p:cNvPr>
          <p:cNvSpPr>
            <a:spLocks noGrp="1"/>
          </p:cNvSpPr>
          <p:nvPr>
            <p:ph type="title"/>
          </p:nvPr>
        </p:nvSpPr>
        <p:spPr>
          <a:xfrm>
            <a:off x="1092200" y="1885125"/>
            <a:ext cx="3068833" cy="2093975"/>
          </a:xfrm>
        </p:spPr>
        <p:txBody>
          <a:bodyPr anchor="ctr">
            <a:normAutofit/>
          </a:bodyPr>
          <a:lstStyle/>
          <a:p>
            <a:r>
              <a:rPr lang="en-US" dirty="0"/>
              <a:t>Review of Data</a:t>
            </a:r>
          </a:p>
        </p:txBody>
      </p:sp>
      <p:sp>
        <p:nvSpPr>
          <p:cNvPr id="3" name="Content Placeholder 2">
            <a:extLst>
              <a:ext uri="{FF2B5EF4-FFF2-40B4-BE49-F238E27FC236}">
                <a16:creationId xmlns:a16="http://schemas.microsoft.com/office/drawing/2014/main" id="{6FDF12BF-5454-B833-B566-5BF5225774EE}"/>
              </a:ext>
            </a:extLst>
          </p:cNvPr>
          <p:cNvSpPr>
            <a:spLocks noGrp="1"/>
          </p:cNvSpPr>
          <p:nvPr>
            <p:ph idx="1"/>
          </p:nvPr>
        </p:nvSpPr>
        <p:spPr>
          <a:xfrm>
            <a:off x="6096000" y="943430"/>
            <a:ext cx="5884506" cy="3977366"/>
          </a:xfrm>
        </p:spPr>
        <p:txBody>
          <a:bodyPr anchor="ctr">
            <a:normAutofit/>
          </a:bodyPr>
          <a:lstStyle/>
          <a:p>
            <a:pPr marL="0" indent="0">
              <a:lnSpc>
                <a:spcPct val="90000"/>
              </a:lnSpc>
              <a:buNone/>
              <a:defRPr/>
            </a:pPr>
            <a:r>
              <a:rPr lang="en-US" sz="1700" b="1" dirty="0"/>
              <a:t>Yours</a:t>
            </a:r>
          </a:p>
          <a:p>
            <a:pPr>
              <a:lnSpc>
                <a:spcPct val="90000"/>
              </a:lnSpc>
              <a:defRPr/>
            </a:pPr>
            <a:r>
              <a:rPr lang="en-US" sz="1700" dirty="0"/>
              <a:t>Financial Modeling</a:t>
            </a:r>
          </a:p>
          <a:p>
            <a:pPr>
              <a:lnSpc>
                <a:spcPct val="90000"/>
              </a:lnSpc>
              <a:defRPr/>
            </a:pPr>
            <a:r>
              <a:rPr lang="en-US" sz="1700" dirty="0"/>
              <a:t>Payer Report Card / History</a:t>
            </a:r>
          </a:p>
          <a:p>
            <a:pPr marL="0" indent="0">
              <a:lnSpc>
                <a:spcPct val="90000"/>
              </a:lnSpc>
              <a:buNone/>
              <a:defRPr/>
            </a:pPr>
            <a:r>
              <a:rPr lang="en-US" sz="1700" b="1" dirty="0"/>
              <a:t>Theirs</a:t>
            </a:r>
          </a:p>
          <a:p>
            <a:pPr>
              <a:lnSpc>
                <a:spcPct val="90000"/>
              </a:lnSpc>
              <a:defRPr/>
            </a:pPr>
            <a:r>
              <a:rPr lang="en-US" sz="1700" dirty="0"/>
              <a:t>Payers (PPO) / ERISA Employers</a:t>
            </a:r>
          </a:p>
          <a:p>
            <a:pPr>
              <a:lnSpc>
                <a:spcPct val="90000"/>
              </a:lnSpc>
              <a:defRPr/>
            </a:pPr>
            <a:r>
              <a:rPr lang="en-US" sz="1700" dirty="0"/>
              <a:t>Market Conditions (Layoffs, Mergers, Acquisitions)</a:t>
            </a:r>
          </a:p>
          <a:p>
            <a:pPr>
              <a:lnSpc>
                <a:spcPct val="90000"/>
              </a:lnSpc>
              <a:defRPr/>
            </a:pPr>
            <a:r>
              <a:rPr lang="en-US" sz="1700" dirty="0"/>
              <a:t>Historic Spend by Employer and Overall  Projected Spend </a:t>
            </a:r>
          </a:p>
          <a:p>
            <a:pPr>
              <a:lnSpc>
                <a:spcPct val="90000"/>
              </a:lnSpc>
              <a:defRPr/>
            </a:pPr>
            <a:r>
              <a:rPr lang="en-US" sz="1700" dirty="0"/>
              <a:t>(Benefit Design, Networks, and Carve Outs)</a:t>
            </a:r>
          </a:p>
          <a:p>
            <a:pPr>
              <a:lnSpc>
                <a:spcPct val="90000"/>
              </a:lnSpc>
              <a:defRPr/>
            </a:pPr>
            <a:endParaRPr lang="en-US" sz="1700" dirty="0"/>
          </a:p>
          <a:p>
            <a:pPr marL="0" indent="0">
              <a:lnSpc>
                <a:spcPct val="90000"/>
              </a:lnSpc>
              <a:buNone/>
            </a:pPr>
            <a:endParaRPr lang="en-US" sz="1700" dirty="0"/>
          </a:p>
        </p:txBody>
      </p:sp>
    </p:spTree>
    <p:extLst>
      <p:ext uri="{BB962C8B-B14F-4D97-AF65-F5344CB8AC3E}">
        <p14:creationId xmlns:p14="http://schemas.microsoft.com/office/powerpoint/2010/main" val="32014129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0568B-8799-4C7A-81E8-1F9A042D482C}"/>
              </a:ext>
            </a:extLst>
          </p:cNvPr>
          <p:cNvSpPr>
            <a:spLocks noGrp="1"/>
          </p:cNvSpPr>
          <p:nvPr>
            <p:ph type="title"/>
          </p:nvPr>
        </p:nvSpPr>
        <p:spPr>
          <a:xfrm>
            <a:off x="1092200" y="1885125"/>
            <a:ext cx="3068833" cy="2093975"/>
          </a:xfrm>
        </p:spPr>
        <p:txBody>
          <a:bodyPr anchor="ctr">
            <a:normAutofit/>
          </a:bodyPr>
          <a:lstStyle/>
          <a:p>
            <a:r>
              <a:rPr lang="en-US" dirty="0"/>
              <a:t>Timing</a:t>
            </a:r>
          </a:p>
        </p:txBody>
      </p:sp>
      <p:sp>
        <p:nvSpPr>
          <p:cNvPr id="3" name="Content Placeholder 2">
            <a:extLst>
              <a:ext uri="{FF2B5EF4-FFF2-40B4-BE49-F238E27FC236}">
                <a16:creationId xmlns:a16="http://schemas.microsoft.com/office/drawing/2014/main" id="{6FDF12BF-5454-B833-B566-5BF5225774EE}"/>
              </a:ext>
            </a:extLst>
          </p:cNvPr>
          <p:cNvSpPr>
            <a:spLocks noGrp="1"/>
          </p:cNvSpPr>
          <p:nvPr>
            <p:ph idx="1"/>
          </p:nvPr>
        </p:nvSpPr>
        <p:spPr>
          <a:xfrm>
            <a:off x="6473373" y="943430"/>
            <a:ext cx="4699452" cy="3977366"/>
          </a:xfrm>
        </p:spPr>
        <p:txBody>
          <a:bodyPr anchor="ctr">
            <a:normAutofit/>
          </a:bodyPr>
          <a:lstStyle/>
          <a:p>
            <a:pPr marL="0" indent="0">
              <a:lnSpc>
                <a:spcPct val="90000"/>
              </a:lnSpc>
              <a:spcAft>
                <a:spcPts val="0"/>
              </a:spcAft>
              <a:buNone/>
              <a:defRPr/>
            </a:pPr>
            <a:r>
              <a:rPr lang="en-US" sz="1500" b="1" dirty="0"/>
              <a:t>Timing </a:t>
            </a:r>
          </a:p>
          <a:p>
            <a:pPr>
              <a:lnSpc>
                <a:spcPct val="90000"/>
              </a:lnSpc>
              <a:spcAft>
                <a:spcPts val="0"/>
              </a:spcAft>
              <a:defRPr/>
            </a:pPr>
            <a:r>
              <a:rPr lang="en-US" sz="1500" dirty="0"/>
              <a:t>Open Enrollment </a:t>
            </a:r>
          </a:p>
          <a:p>
            <a:pPr>
              <a:lnSpc>
                <a:spcPct val="90000"/>
              </a:lnSpc>
              <a:spcAft>
                <a:spcPts val="0"/>
              </a:spcAft>
              <a:defRPr/>
            </a:pPr>
            <a:r>
              <a:rPr lang="en-US" sz="1500" dirty="0"/>
              <a:t>Schedule for 120 days, prior not always at renewal</a:t>
            </a:r>
          </a:p>
          <a:p>
            <a:pPr>
              <a:lnSpc>
                <a:spcPct val="90000"/>
              </a:lnSpc>
              <a:spcAft>
                <a:spcPts val="0"/>
              </a:spcAft>
              <a:defRPr/>
            </a:pPr>
            <a:r>
              <a:rPr lang="en-US" sz="1500" dirty="0"/>
              <a:t>Start the process without the payer even realizing, be subtle</a:t>
            </a:r>
          </a:p>
          <a:p>
            <a:pPr>
              <a:lnSpc>
                <a:spcPct val="90000"/>
              </a:lnSpc>
              <a:spcAft>
                <a:spcPts val="0"/>
              </a:spcAft>
              <a:defRPr/>
            </a:pPr>
            <a:r>
              <a:rPr lang="en-US" sz="1500" dirty="0"/>
              <a:t>Avoid “The 11</a:t>
            </a:r>
            <a:r>
              <a:rPr lang="en-US" sz="1500" baseline="30000" dirty="0"/>
              <a:t>th</a:t>
            </a:r>
            <a:r>
              <a:rPr lang="en-US" sz="1500" dirty="0"/>
              <a:t> hour Crunch”</a:t>
            </a:r>
          </a:p>
          <a:p>
            <a:pPr>
              <a:lnSpc>
                <a:spcPct val="90000"/>
              </a:lnSpc>
              <a:spcAft>
                <a:spcPts val="0"/>
              </a:spcAft>
              <a:defRPr/>
            </a:pPr>
            <a:r>
              <a:rPr lang="en-US" sz="1500" dirty="0"/>
              <a:t>Rushing makes you appear to lack strategy</a:t>
            </a:r>
          </a:p>
          <a:p>
            <a:pPr>
              <a:lnSpc>
                <a:spcPct val="90000"/>
              </a:lnSpc>
              <a:spcAft>
                <a:spcPts val="0"/>
              </a:spcAft>
              <a:defRPr/>
            </a:pPr>
            <a:r>
              <a:rPr lang="en-US" sz="1500" dirty="0"/>
              <a:t>Rushing makes you discard and set aside details</a:t>
            </a:r>
          </a:p>
          <a:p>
            <a:pPr>
              <a:lnSpc>
                <a:spcPct val="90000"/>
              </a:lnSpc>
              <a:spcAft>
                <a:spcPts val="0"/>
              </a:spcAft>
              <a:defRPr/>
            </a:pPr>
            <a:r>
              <a:rPr lang="en-US" sz="1500" dirty="0"/>
              <a:t>Rushing causes capitulation (Focus on “Screamers”)</a:t>
            </a:r>
          </a:p>
          <a:p>
            <a:pPr>
              <a:lnSpc>
                <a:spcPct val="90000"/>
              </a:lnSpc>
              <a:spcAft>
                <a:spcPts val="0"/>
              </a:spcAft>
              <a:defRPr/>
            </a:pPr>
            <a:r>
              <a:rPr lang="en-US" sz="1500" dirty="0"/>
              <a:t>Use a calendar – plan your timing as part of your strategy</a:t>
            </a:r>
          </a:p>
          <a:p>
            <a:pPr marL="0" indent="0" fontAlgn="auto">
              <a:lnSpc>
                <a:spcPct val="90000"/>
              </a:lnSpc>
              <a:spcAft>
                <a:spcPts val="0"/>
              </a:spcAft>
              <a:buNone/>
              <a:defRPr/>
            </a:pPr>
            <a:r>
              <a:rPr lang="en-US" sz="1500" dirty="0"/>
              <a:t>	</a:t>
            </a:r>
          </a:p>
        </p:txBody>
      </p:sp>
    </p:spTree>
    <p:extLst>
      <p:ext uri="{BB962C8B-B14F-4D97-AF65-F5344CB8AC3E}">
        <p14:creationId xmlns:p14="http://schemas.microsoft.com/office/powerpoint/2010/main" val="42730564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0568B-8799-4C7A-81E8-1F9A042D482C}"/>
              </a:ext>
            </a:extLst>
          </p:cNvPr>
          <p:cNvSpPr>
            <a:spLocks noGrp="1"/>
          </p:cNvSpPr>
          <p:nvPr>
            <p:ph type="title"/>
          </p:nvPr>
        </p:nvSpPr>
        <p:spPr>
          <a:xfrm>
            <a:off x="1092200" y="1885125"/>
            <a:ext cx="3068833" cy="2093975"/>
          </a:xfrm>
        </p:spPr>
        <p:txBody>
          <a:bodyPr anchor="ctr">
            <a:normAutofit/>
          </a:bodyPr>
          <a:lstStyle/>
          <a:p>
            <a:r>
              <a:rPr lang="en-US" dirty="0"/>
              <a:t>Strategy and Tactics</a:t>
            </a:r>
          </a:p>
        </p:txBody>
      </p:sp>
      <p:sp>
        <p:nvSpPr>
          <p:cNvPr id="3" name="Content Placeholder 2">
            <a:extLst>
              <a:ext uri="{FF2B5EF4-FFF2-40B4-BE49-F238E27FC236}">
                <a16:creationId xmlns:a16="http://schemas.microsoft.com/office/drawing/2014/main" id="{6FDF12BF-5454-B833-B566-5BF5225774EE}"/>
              </a:ext>
            </a:extLst>
          </p:cNvPr>
          <p:cNvSpPr>
            <a:spLocks noGrp="1"/>
          </p:cNvSpPr>
          <p:nvPr>
            <p:ph idx="1"/>
          </p:nvPr>
        </p:nvSpPr>
        <p:spPr>
          <a:xfrm>
            <a:off x="6473373" y="943430"/>
            <a:ext cx="4699452" cy="3977366"/>
          </a:xfrm>
        </p:spPr>
        <p:txBody>
          <a:bodyPr anchor="ctr">
            <a:normAutofit/>
          </a:bodyPr>
          <a:lstStyle/>
          <a:p>
            <a:pPr marL="0" indent="0">
              <a:buNone/>
              <a:defRPr/>
            </a:pPr>
            <a:r>
              <a:rPr lang="en-US" b="1"/>
              <a:t>Strategy</a:t>
            </a:r>
          </a:p>
          <a:p>
            <a:pPr lvl="2">
              <a:defRPr/>
            </a:pPr>
            <a:r>
              <a:rPr lang="en-US" sz="2400"/>
              <a:t>Know what you want</a:t>
            </a:r>
          </a:p>
          <a:p>
            <a:pPr lvl="2">
              <a:defRPr/>
            </a:pPr>
            <a:r>
              <a:rPr lang="en-US" sz="2400"/>
              <a:t>Know why you want it</a:t>
            </a:r>
          </a:p>
          <a:p>
            <a:pPr lvl="2">
              <a:defRPr/>
            </a:pPr>
            <a:r>
              <a:rPr lang="en-US" sz="2400"/>
              <a:t>Know how much you want</a:t>
            </a:r>
          </a:p>
          <a:p>
            <a:pPr lvl="2">
              <a:defRPr/>
            </a:pPr>
            <a:r>
              <a:rPr lang="en-US" sz="2400"/>
              <a:t>Know what you don’t want</a:t>
            </a:r>
          </a:p>
          <a:p>
            <a:pPr lvl="2">
              <a:defRPr/>
            </a:pPr>
            <a:r>
              <a:rPr lang="en-US" sz="2400"/>
              <a:t>Know when and how to get out (Exit Strategy)</a:t>
            </a:r>
          </a:p>
          <a:p>
            <a:endParaRPr lang="en-US"/>
          </a:p>
        </p:txBody>
      </p:sp>
    </p:spTree>
    <p:extLst>
      <p:ext uri="{BB962C8B-B14F-4D97-AF65-F5344CB8AC3E}">
        <p14:creationId xmlns:p14="http://schemas.microsoft.com/office/powerpoint/2010/main" val="24064049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0568B-8799-4C7A-81E8-1F9A042D482C}"/>
              </a:ext>
            </a:extLst>
          </p:cNvPr>
          <p:cNvSpPr>
            <a:spLocks noGrp="1"/>
          </p:cNvSpPr>
          <p:nvPr>
            <p:ph type="title"/>
          </p:nvPr>
        </p:nvSpPr>
        <p:spPr>
          <a:xfrm>
            <a:off x="1092200" y="1885125"/>
            <a:ext cx="3068833" cy="2093975"/>
          </a:xfrm>
        </p:spPr>
        <p:txBody>
          <a:bodyPr anchor="ctr">
            <a:normAutofit/>
          </a:bodyPr>
          <a:lstStyle/>
          <a:p>
            <a:r>
              <a:rPr lang="en-US" dirty="0"/>
              <a:t>Hidden Cost Escalators</a:t>
            </a:r>
          </a:p>
        </p:txBody>
      </p:sp>
      <p:sp>
        <p:nvSpPr>
          <p:cNvPr id="3" name="Content Placeholder 2">
            <a:extLst>
              <a:ext uri="{FF2B5EF4-FFF2-40B4-BE49-F238E27FC236}">
                <a16:creationId xmlns:a16="http://schemas.microsoft.com/office/drawing/2014/main" id="{6FDF12BF-5454-B833-B566-5BF5225774EE}"/>
              </a:ext>
            </a:extLst>
          </p:cNvPr>
          <p:cNvSpPr>
            <a:spLocks noGrp="1"/>
          </p:cNvSpPr>
          <p:nvPr>
            <p:ph idx="1"/>
          </p:nvPr>
        </p:nvSpPr>
        <p:spPr>
          <a:xfrm>
            <a:off x="5972961" y="771787"/>
            <a:ext cx="5199864" cy="4149009"/>
          </a:xfrm>
        </p:spPr>
        <p:txBody>
          <a:bodyPr anchor="ctr">
            <a:normAutofit/>
          </a:bodyPr>
          <a:lstStyle/>
          <a:p>
            <a:pPr marL="118872" indent="0" fontAlgn="auto">
              <a:spcBef>
                <a:spcPts val="0"/>
              </a:spcBef>
              <a:spcAft>
                <a:spcPts val="0"/>
              </a:spcAft>
              <a:buNone/>
              <a:defRPr/>
            </a:pPr>
            <a:r>
              <a:rPr lang="en-US" b="1" dirty="0"/>
              <a:t>Know your Costs to Contract and Collect</a:t>
            </a:r>
          </a:p>
          <a:p>
            <a:pPr marL="438912" indent="-320040" fontAlgn="auto">
              <a:spcBef>
                <a:spcPts val="0"/>
              </a:spcBef>
              <a:spcAft>
                <a:spcPts val="0"/>
              </a:spcAft>
              <a:buFont typeface="Wingdings 2"/>
              <a:buChar char=""/>
              <a:defRPr/>
            </a:pPr>
            <a:endParaRPr lang="en-US" sz="1500" dirty="0"/>
          </a:p>
          <a:p>
            <a:pPr marL="438912" indent="-320040" fontAlgn="auto">
              <a:spcBef>
                <a:spcPts val="0"/>
              </a:spcBef>
              <a:spcAft>
                <a:spcPts val="0"/>
              </a:spcAft>
              <a:buFont typeface="Wingdings 2"/>
              <a:buChar char=""/>
              <a:defRPr/>
            </a:pPr>
            <a:r>
              <a:rPr lang="en-US" sz="1500" dirty="0"/>
              <a:t>Audits</a:t>
            </a:r>
          </a:p>
          <a:p>
            <a:pPr marL="438912" indent="-320040" fontAlgn="auto">
              <a:spcBef>
                <a:spcPts val="0"/>
              </a:spcBef>
              <a:spcAft>
                <a:spcPts val="0"/>
              </a:spcAft>
              <a:buFont typeface="Wingdings 2"/>
              <a:buChar char=""/>
              <a:defRPr/>
            </a:pPr>
            <a:r>
              <a:rPr lang="en-US" sz="1500" dirty="0"/>
              <a:t>Cost to Collect</a:t>
            </a:r>
          </a:p>
          <a:p>
            <a:pPr marL="438912" indent="-320040" fontAlgn="auto">
              <a:spcBef>
                <a:spcPts val="0"/>
              </a:spcBef>
              <a:spcAft>
                <a:spcPts val="0"/>
              </a:spcAft>
              <a:buFont typeface="Wingdings 2"/>
              <a:buChar char=""/>
              <a:defRPr/>
            </a:pPr>
            <a:r>
              <a:rPr lang="en-US" sz="1500" dirty="0"/>
              <a:t>Administrative Expenses</a:t>
            </a:r>
          </a:p>
          <a:p>
            <a:pPr marL="438912" indent="-320040" fontAlgn="auto">
              <a:spcBef>
                <a:spcPts val="0"/>
              </a:spcBef>
              <a:spcAft>
                <a:spcPts val="0"/>
              </a:spcAft>
              <a:buFont typeface="Wingdings 2"/>
              <a:buChar char=""/>
              <a:defRPr/>
            </a:pPr>
            <a:r>
              <a:rPr lang="en-US" sz="1500" dirty="0"/>
              <a:t>Modeling Expenses</a:t>
            </a:r>
          </a:p>
          <a:p>
            <a:pPr marL="438912" indent="-320040" fontAlgn="auto">
              <a:spcBef>
                <a:spcPts val="0"/>
              </a:spcBef>
              <a:spcAft>
                <a:spcPts val="0"/>
              </a:spcAft>
              <a:buFont typeface="Wingdings 2"/>
              <a:buChar char=""/>
              <a:defRPr/>
            </a:pPr>
            <a:r>
              <a:rPr lang="en-US" sz="1500" dirty="0"/>
              <a:t>Mid-Contract Policy, Procedure and Pricing Change Expenses</a:t>
            </a:r>
          </a:p>
          <a:p>
            <a:pPr marL="438912" indent="-320040" fontAlgn="auto">
              <a:spcBef>
                <a:spcPts val="0"/>
              </a:spcBef>
              <a:spcAft>
                <a:spcPts val="0"/>
              </a:spcAft>
              <a:buFont typeface="Wingdings 2"/>
              <a:buChar char=""/>
              <a:defRPr/>
            </a:pPr>
            <a:r>
              <a:rPr lang="en-US" sz="1500" dirty="0"/>
              <a:t>Patients who don’t pay copays and deductibles</a:t>
            </a:r>
          </a:p>
          <a:p>
            <a:pPr marL="438912" indent="-320040" fontAlgn="auto">
              <a:spcBef>
                <a:spcPts val="0"/>
              </a:spcBef>
              <a:spcAft>
                <a:spcPts val="0"/>
              </a:spcAft>
              <a:buFont typeface="Wingdings 2"/>
              <a:buChar char=""/>
              <a:defRPr/>
            </a:pPr>
            <a:r>
              <a:rPr lang="en-US" sz="1500" dirty="0"/>
              <a:t>Denials and Appeals</a:t>
            </a:r>
          </a:p>
          <a:p>
            <a:pPr marL="438912" indent="-320040" fontAlgn="auto">
              <a:spcBef>
                <a:spcPts val="0"/>
              </a:spcBef>
              <a:spcAft>
                <a:spcPts val="0"/>
              </a:spcAft>
              <a:buFont typeface="Wingdings 2"/>
              <a:buChar char=""/>
              <a:defRPr/>
            </a:pPr>
            <a:r>
              <a:rPr lang="en-US" sz="1500" dirty="0"/>
              <a:t>Multiple access points</a:t>
            </a:r>
          </a:p>
          <a:p>
            <a:pPr marL="438912" indent="-320040" fontAlgn="auto">
              <a:spcBef>
                <a:spcPts val="0"/>
              </a:spcBef>
              <a:spcAft>
                <a:spcPts val="0"/>
              </a:spcAft>
              <a:buFont typeface="Wingdings 2"/>
              <a:buChar char=""/>
              <a:defRPr/>
            </a:pPr>
            <a:r>
              <a:rPr lang="en-US" sz="1500" dirty="0"/>
              <a:t>U&amp;C Reductions</a:t>
            </a:r>
          </a:p>
          <a:p>
            <a:pPr marL="438912" indent="-320040" fontAlgn="auto">
              <a:spcBef>
                <a:spcPts val="0"/>
              </a:spcBef>
              <a:spcAft>
                <a:spcPts val="0"/>
              </a:spcAft>
              <a:buFont typeface="Wingdings 2"/>
              <a:buChar char=""/>
              <a:defRPr/>
            </a:pPr>
            <a:r>
              <a:rPr lang="en-US" sz="1500" dirty="0"/>
              <a:t>Non-covered surprises</a:t>
            </a:r>
          </a:p>
          <a:p>
            <a:pPr marL="438912" indent="-320040" fontAlgn="auto">
              <a:spcBef>
                <a:spcPts val="0"/>
              </a:spcBef>
              <a:spcAft>
                <a:spcPts val="0"/>
              </a:spcAft>
              <a:buFont typeface="Wingdings 2"/>
              <a:buChar char=""/>
              <a:defRPr/>
            </a:pPr>
            <a:r>
              <a:rPr lang="en-US" sz="1500" dirty="0"/>
              <a:t>Requiring Disclaimers on Non-Covered Services </a:t>
            </a:r>
          </a:p>
          <a:p>
            <a:pPr marL="0" indent="0">
              <a:buNone/>
            </a:pPr>
            <a:r>
              <a:rPr lang="en-US" dirty="0"/>
              <a:t>WHAT ELSE?</a:t>
            </a:r>
          </a:p>
        </p:txBody>
      </p:sp>
    </p:spTree>
    <p:extLst>
      <p:ext uri="{BB962C8B-B14F-4D97-AF65-F5344CB8AC3E}">
        <p14:creationId xmlns:p14="http://schemas.microsoft.com/office/powerpoint/2010/main" val="27056341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FFD72-E3E5-746B-25A0-4E32940793E9}"/>
              </a:ext>
            </a:extLst>
          </p:cNvPr>
          <p:cNvSpPr>
            <a:spLocks noGrp="1"/>
          </p:cNvSpPr>
          <p:nvPr>
            <p:ph type="title"/>
          </p:nvPr>
        </p:nvSpPr>
        <p:spPr>
          <a:xfrm>
            <a:off x="1092200" y="1885125"/>
            <a:ext cx="3119073" cy="2093975"/>
          </a:xfrm>
        </p:spPr>
        <p:txBody>
          <a:bodyPr>
            <a:noAutofit/>
          </a:bodyPr>
          <a:lstStyle/>
          <a:p>
            <a:r>
              <a:rPr lang="en-US" sz="3200" dirty="0"/>
              <a:t>Underpayments &amp; Contract </a:t>
            </a:r>
            <a:br>
              <a:rPr lang="en-US" sz="3200" dirty="0"/>
            </a:br>
            <a:r>
              <a:rPr lang="en-US" sz="3200" dirty="0"/>
              <a:t>Non-Compliance</a:t>
            </a:r>
          </a:p>
        </p:txBody>
      </p:sp>
      <p:sp>
        <p:nvSpPr>
          <p:cNvPr id="3" name="Content Placeholder 2">
            <a:extLst>
              <a:ext uri="{FF2B5EF4-FFF2-40B4-BE49-F238E27FC236}">
                <a16:creationId xmlns:a16="http://schemas.microsoft.com/office/drawing/2014/main" id="{4EA530DB-7DD0-0CEB-07DE-E39B75C9D4A9}"/>
              </a:ext>
            </a:extLst>
          </p:cNvPr>
          <p:cNvSpPr>
            <a:spLocks noGrp="1"/>
          </p:cNvSpPr>
          <p:nvPr>
            <p:ph idx="1"/>
          </p:nvPr>
        </p:nvSpPr>
        <p:spPr>
          <a:xfrm>
            <a:off x="6400348" y="878747"/>
            <a:ext cx="4699452" cy="5100506"/>
          </a:xfrm>
        </p:spPr>
        <p:txBody>
          <a:bodyPr>
            <a:normAutofit/>
          </a:bodyPr>
          <a:lstStyle/>
          <a:p>
            <a:pPr marL="0" indent="0" algn="ctr">
              <a:buNone/>
            </a:pPr>
            <a:r>
              <a:rPr lang="en-US" altLang="en-US" sz="2400" dirty="0">
                <a:solidFill>
                  <a:schemeClr val="accent1">
                    <a:lumMod val="75000"/>
                  </a:schemeClr>
                </a:solidFill>
                <a:latin typeface="Arial Black" panose="020B0A04020102020204" pitchFamily="34" charset="0"/>
              </a:rPr>
              <a:t>EACH UNDERPAYMENT = A CONTRACT BREACH</a:t>
            </a:r>
          </a:p>
          <a:p>
            <a:r>
              <a:rPr lang="en-US" altLang="en-US" sz="1600" dirty="0">
                <a:latin typeface="+mj-lt"/>
                <a:cs typeface="Arial" panose="020B0604020202020204" pitchFamily="34" charset="0"/>
              </a:rPr>
              <a:t>Determine why</a:t>
            </a:r>
          </a:p>
          <a:p>
            <a:r>
              <a:rPr lang="en-US" altLang="en-US" sz="1600" dirty="0">
                <a:latin typeface="+mj-lt"/>
                <a:cs typeface="Arial" panose="020B0604020202020204" pitchFamily="34" charset="0"/>
              </a:rPr>
              <a:t>Determine how often</a:t>
            </a:r>
          </a:p>
          <a:p>
            <a:r>
              <a:rPr lang="en-US" altLang="en-US" sz="1600" dirty="0">
                <a:latin typeface="+mj-lt"/>
                <a:cs typeface="Arial" panose="020B0604020202020204" pitchFamily="34" charset="0"/>
              </a:rPr>
              <a:t>Determine if it is a particular service</a:t>
            </a:r>
          </a:p>
          <a:p>
            <a:r>
              <a:rPr lang="en-US" altLang="en-US" sz="1600" dirty="0">
                <a:latin typeface="+mj-lt"/>
                <a:cs typeface="Arial" panose="020B0604020202020204" pitchFamily="34" charset="0"/>
              </a:rPr>
              <a:t>Loaded in the payers’ database incorrectly</a:t>
            </a:r>
          </a:p>
          <a:p>
            <a:r>
              <a:rPr lang="en-US" altLang="en-US" sz="1600" dirty="0">
                <a:latin typeface="+mj-lt"/>
                <a:cs typeface="Arial" panose="020B0604020202020204" pitchFamily="34" charset="0"/>
              </a:rPr>
              <a:t>Not a covered service (benefit design)</a:t>
            </a:r>
          </a:p>
          <a:p>
            <a:r>
              <a:rPr lang="en-US" altLang="en-US" sz="1600" dirty="0">
                <a:latin typeface="+mj-lt"/>
                <a:cs typeface="Arial" panose="020B0604020202020204" pitchFamily="34" charset="0"/>
              </a:rPr>
              <a:t>Accessing a different contract ( line by line contract selection)</a:t>
            </a:r>
          </a:p>
          <a:p>
            <a:r>
              <a:rPr lang="en-US" altLang="en-US" sz="1600" dirty="0">
                <a:latin typeface="+mj-lt"/>
                <a:cs typeface="Arial" panose="020B0604020202020204" pitchFamily="34" charset="0"/>
              </a:rPr>
              <a:t>Some other reason?</a:t>
            </a:r>
          </a:p>
          <a:p>
            <a:pPr marL="0" indent="0" algn="ctr">
              <a:buNone/>
            </a:pPr>
            <a:endParaRPr lang="en-US" altLang="en-US" sz="2400" dirty="0">
              <a:solidFill>
                <a:schemeClr val="accent1">
                  <a:lumMod val="75000"/>
                </a:schemeClr>
              </a:solidFill>
              <a:latin typeface="Arial Black" panose="020B0A04020102020204" pitchFamily="34" charset="0"/>
            </a:endParaRPr>
          </a:p>
          <a:p>
            <a:endParaRPr lang="en-US" dirty="0"/>
          </a:p>
        </p:txBody>
      </p:sp>
    </p:spTree>
    <p:extLst>
      <p:ext uri="{BB962C8B-B14F-4D97-AF65-F5344CB8AC3E}">
        <p14:creationId xmlns:p14="http://schemas.microsoft.com/office/powerpoint/2010/main" val="351938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16A67-06F2-C293-3E6F-B6D3370A06C3}"/>
              </a:ext>
            </a:extLst>
          </p:cNvPr>
          <p:cNvSpPr>
            <a:spLocks noGrp="1"/>
          </p:cNvSpPr>
          <p:nvPr>
            <p:ph type="title"/>
          </p:nvPr>
        </p:nvSpPr>
        <p:spPr/>
        <p:txBody>
          <a:bodyPr/>
          <a:lstStyle/>
          <a:p>
            <a:r>
              <a:rPr lang="en-US" dirty="0"/>
              <a:t>Audits, </a:t>
            </a:r>
            <a:br>
              <a:rPr lang="en-US" dirty="0"/>
            </a:br>
            <a:r>
              <a:rPr lang="en-US" dirty="0"/>
              <a:t>Late Pay, and Refunds</a:t>
            </a:r>
          </a:p>
        </p:txBody>
      </p:sp>
      <p:sp>
        <p:nvSpPr>
          <p:cNvPr id="3" name="Content Placeholder 2">
            <a:extLst>
              <a:ext uri="{FF2B5EF4-FFF2-40B4-BE49-F238E27FC236}">
                <a16:creationId xmlns:a16="http://schemas.microsoft.com/office/drawing/2014/main" id="{6BB653A9-6BEC-DB74-D3D7-48FF50AAD1A5}"/>
              </a:ext>
            </a:extLst>
          </p:cNvPr>
          <p:cNvSpPr>
            <a:spLocks noGrp="1"/>
          </p:cNvSpPr>
          <p:nvPr>
            <p:ph idx="1"/>
          </p:nvPr>
        </p:nvSpPr>
        <p:spPr/>
        <p:txBody>
          <a:bodyPr>
            <a:normAutofit fontScale="47500" lnSpcReduction="20000"/>
          </a:bodyPr>
          <a:lstStyle/>
          <a:p>
            <a:pPr>
              <a:buFont typeface="Wingdings" panose="05000000000000000000" pitchFamily="2" charset="2"/>
              <a:buChar char="ü"/>
            </a:pPr>
            <a:r>
              <a:rPr lang="en-US" altLang="en-US" sz="2400" dirty="0">
                <a:latin typeface="Arial" panose="020B0604020202020204" pitchFamily="34" charset="0"/>
                <a:cs typeface="Arial" panose="020B0604020202020204" pitchFamily="34" charset="0"/>
              </a:rPr>
              <a:t>Audits</a:t>
            </a:r>
          </a:p>
          <a:p>
            <a:pPr lvl="1">
              <a:buFont typeface="Wingdings" panose="05000000000000000000" pitchFamily="2" charset="2"/>
              <a:buChar char="ü"/>
            </a:pPr>
            <a:r>
              <a:rPr lang="en-US" altLang="en-US" sz="2400" dirty="0">
                <a:latin typeface="Arial" panose="020B0604020202020204" pitchFamily="34" charset="0"/>
                <a:cs typeface="Arial" panose="020B0604020202020204" pitchFamily="34" charset="0"/>
              </a:rPr>
              <a:t>Permission</a:t>
            </a:r>
          </a:p>
          <a:p>
            <a:pPr lvl="1">
              <a:buFont typeface="Wingdings" panose="05000000000000000000" pitchFamily="2" charset="2"/>
              <a:buChar char="ü"/>
            </a:pPr>
            <a:r>
              <a:rPr lang="en-US" altLang="en-US" sz="2400" dirty="0">
                <a:latin typeface="Arial" panose="020B0604020202020204" pitchFamily="34" charset="0"/>
                <a:cs typeface="Arial" panose="020B0604020202020204" pitchFamily="34" charset="0"/>
              </a:rPr>
              <a:t>Fees to Audit (Per file)</a:t>
            </a:r>
          </a:p>
          <a:p>
            <a:pPr lvl="1">
              <a:buFont typeface="Wingdings" panose="05000000000000000000" pitchFamily="2" charset="2"/>
              <a:buChar char="ü"/>
            </a:pPr>
            <a:r>
              <a:rPr lang="en-US" altLang="en-US" sz="2400" dirty="0">
                <a:latin typeface="Arial" panose="020B0604020202020204" pitchFamily="34" charset="0"/>
                <a:cs typeface="Arial" panose="020B0604020202020204" pitchFamily="34" charset="0"/>
              </a:rPr>
              <a:t>Findings settlement </a:t>
            </a:r>
          </a:p>
          <a:p>
            <a:pPr lvl="2">
              <a:buFont typeface="Wingdings" panose="05000000000000000000" pitchFamily="2" charset="2"/>
              <a:buChar char="ü"/>
            </a:pPr>
            <a:r>
              <a:rPr lang="en-US" altLang="en-US" dirty="0">
                <a:latin typeface="Arial" panose="020B0604020202020204" pitchFamily="34" charset="0"/>
                <a:cs typeface="Arial" panose="020B0604020202020204" pitchFamily="34" charset="0"/>
              </a:rPr>
              <a:t>Mutually Agreed</a:t>
            </a:r>
          </a:p>
          <a:p>
            <a:pPr lvl="2">
              <a:buFont typeface="Wingdings" panose="05000000000000000000" pitchFamily="2" charset="2"/>
              <a:buChar char="ü"/>
            </a:pPr>
            <a:r>
              <a:rPr lang="en-US" altLang="en-US" dirty="0">
                <a:latin typeface="Arial" panose="020B0604020202020204" pitchFamily="34" charset="0"/>
                <a:cs typeface="Arial" panose="020B0604020202020204" pitchFamily="34" charset="0"/>
              </a:rPr>
              <a:t>Timing</a:t>
            </a:r>
          </a:p>
          <a:p>
            <a:pPr lvl="2">
              <a:buFont typeface="Wingdings" panose="05000000000000000000" pitchFamily="2" charset="2"/>
              <a:buChar char="ü"/>
            </a:pPr>
            <a:r>
              <a:rPr lang="en-US" altLang="en-US" dirty="0">
                <a:latin typeface="Arial" panose="020B0604020202020204" pitchFamily="34" charset="0"/>
                <a:cs typeface="Arial" panose="020B0604020202020204" pitchFamily="34" charset="0"/>
              </a:rPr>
              <a:t>Late Payment</a:t>
            </a:r>
          </a:p>
          <a:p>
            <a:pPr lvl="2">
              <a:buFont typeface="Wingdings" panose="05000000000000000000" pitchFamily="2" charset="2"/>
              <a:buChar char="ü"/>
            </a:pPr>
            <a:r>
              <a:rPr lang="en-US" altLang="en-US" dirty="0">
                <a:latin typeface="Arial" panose="020B0604020202020204" pitchFamily="34" charset="0"/>
                <a:cs typeface="Arial" panose="020B0604020202020204" pitchFamily="34" charset="0"/>
              </a:rPr>
              <a:t>Interest </a:t>
            </a:r>
          </a:p>
          <a:p>
            <a:pPr lvl="3">
              <a:buFont typeface="Wingdings" panose="05000000000000000000" pitchFamily="2" charset="2"/>
              <a:buChar char="ü"/>
            </a:pPr>
            <a:r>
              <a:rPr lang="en-US" altLang="en-US" sz="1800" dirty="0">
                <a:latin typeface="Arial" panose="020B0604020202020204" pitchFamily="34" charset="0"/>
                <a:cs typeface="Arial" panose="020B0604020202020204" pitchFamily="34" charset="0"/>
              </a:rPr>
              <a:t>(minimum = state rate</a:t>
            </a:r>
          </a:p>
          <a:p>
            <a:pPr lvl="3">
              <a:buFont typeface="Wingdings" panose="05000000000000000000" pitchFamily="2" charset="2"/>
              <a:buChar char="ü"/>
            </a:pPr>
            <a:r>
              <a:rPr lang="en-US" altLang="en-US" sz="1800" dirty="0">
                <a:latin typeface="Arial" panose="020B0604020202020204" pitchFamily="34" charset="0"/>
                <a:cs typeface="Arial" panose="020B0604020202020204" pitchFamily="34" charset="0"/>
              </a:rPr>
              <a:t>maximum by negotiation)</a:t>
            </a:r>
          </a:p>
          <a:p>
            <a:pPr>
              <a:buFont typeface="Wingdings" panose="05000000000000000000" pitchFamily="2" charset="2"/>
              <a:buChar char="ü"/>
            </a:pPr>
            <a:r>
              <a:rPr lang="en-US" altLang="en-US" sz="2400" dirty="0">
                <a:latin typeface="Arial" panose="020B0604020202020204" pitchFamily="34" charset="0"/>
                <a:cs typeface="Arial" panose="020B0604020202020204" pitchFamily="34" charset="0"/>
              </a:rPr>
              <a:t>Late Payments</a:t>
            </a:r>
          </a:p>
          <a:p>
            <a:pPr>
              <a:buFont typeface="Wingdings" panose="05000000000000000000" pitchFamily="2" charset="2"/>
              <a:buChar char="ü"/>
            </a:pPr>
            <a:r>
              <a:rPr lang="en-US" altLang="en-US" sz="2400" dirty="0">
                <a:latin typeface="Arial" panose="020B0604020202020204" pitchFamily="34" charset="0"/>
                <a:cs typeface="Arial" panose="020B0604020202020204" pitchFamily="34" charset="0"/>
              </a:rPr>
              <a:t>Breach of Contract</a:t>
            </a:r>
          </a:p>
          <a:p>
            <a:pPr>
              <a:buFont typeface="Wingdings" panose="05000000000000000000" pitchFamily="2" charset="2"/>
              <a:buChar char="ü"/>
            </a:pPr>
            <a:r>
              <a:rPr lang="en-US" altLang="en-US" sz="2400" dirty="0">
                <a:latin typeface="Arial" panose="020B0604020202020204" pitchFamily="34" charset="0"/>
                <a:cs typeface="Arial" panose="020B0604020202020204" pitchFamily="34" charset="0"/>
              </a:rPr>
              <a:t>Interest</a:t>
            </a:r>
          </a:p>
          <a:p>
            <a:pPr>
              <a:buFont typeface="Wingdings" panose="05000000000000000000" pitchFamily="2" charset="2"/>
              <a:buChar char="ü"/>
            </a:pPr>
            <a:r>
              <a:rPr lang="en-US" altLang="en-US" sz="2400" dirty="0">
                <a:latin typeface="Arial" panose="020B0604020202020204" pitchFamily="34" charset="0"/>
                <a:cs typeface="Arial" panose="020B0604020202020204" pitchFamily="34" charset="0"/>
              </a:rPr>
              <a:t>Loss of Discount</a:t>
            </a:r>
          </a:p>
          <a:p>
            <a:pPr>
              <a:buFont typeface="Wingdings" panose="05000000000000000000" pitchFamily="2" charset="2"/>
              <a:buChar char="ü"/>
            </a:pPr>
            <a:r>
              <a:rPr lang="en-US" altLang="en-US" sz="2400" dirty="0">
                <a:latin typeface="Arial" panose="020B0604020202020204" pitchFamily="34" charset="0"/>
                <a:cs typeface="Arial" panose="020B0604020202020204" pitchFamily="34" charset="0"/>
              </a:rPr>
              <a:t>Penalties for Habitual Offender(s)</a:t>
            </a:r>
          </a:p>
          <a:p>
            <a:pPr>
              <a:buFont typeface="Wingdings" panose="05000000000000000000" pitchFamily="2" charset="2"/>
              <a:buChar char="ü"/>
            </a:pPr>
            <a:r>
              <a:rPr lang="en-US" altLang="en-US" sz="2400" dirty="0">
                <a:latin typeface="Arial" panose="020B0604020202020204" pitchFamily="34" charset="0"/>
                <a:cs typeface="Arial" panose="020B0604020202020204" pitchFamily="34" charset="0"/>
              </a:rPr>
              <a:t>Penalties for Self-Pay Late Payments</a:t>
            </a:r>
          </a:p>
        </p:txBody>
      </p:sp>
    </p:spTree>
    <p:extLst>
      <p:ext uri="{BB962C8B-B14F-4D97-AF65-F5344CB8AC3E}">
        <p14:creationId xmlns:p14="http://schemas.microsoft.com/office/powerpoint/2010/main" val="2147092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200410-AEA0-B91D-665A-DE9E6B8EF60A}"/>
              </a:ext>
            </a:extLst>
          </p:cNvPr>
          <p:cNvSpPr>
            <a:spLocks noGrp="1"/>
          </p:cNvSpPr>
          <p:nvPr>
            <p:ph idx="1"/>
          </p:nvPr>
        </p:nvSpPr>
        <p:spPr/>
        <p:txBody>
          <a:bodyPr/>
          <a:lstStyle/>
          <a:p>
            <a:pPr lvl="0"/>
            <a:r>
              <a:rPr lang="en-US" dirty="0"/>
              <a:t>Lawful objective</a:t>
            </a:r>
          </a:p>
          <a:p>
            <a:pPr lvl="0"/>
            <a:r>
              <a:rPr lang="en-US" dirty="0"/>
              <a:t>Meeting of the Minds</a:t>
            </a:r>
          </a:p>
          <a:p>
            <a:pPr lvl="0"/>
            <a:r>
              <a:rPr lang="en-US" dirty="0"/>
              <a:t>Capacity to Perform</a:t>
            </a:r>
          </a:p>
          <a:p>
            <a:pPr lvl="0"/>
            <a:r>
              <a:rPr lang="en-US" dirty="0"/>
              <a:t>Consideration (quid pro quo)</a:t>
            </a:r>
          </a:p>
          <a:p>
            <a:pPr lvl="0"/>
            <a:r>
              <a:rPr lang="en-US" dirty="0"/>
              <a:t>Appropriate Form</a:t>
            </a:r>
          </a:p>
          <a:p>
            <a:pPr marL="0" indent="0">
              <a:buNone/>
            </a:pPr>
            <a:endParaRPr lang="en-US" dirty="0"/>
          </a:p>
        </p:txBody>
      </p:sp>
      <p:sp>
        <p:nvSpPr>
          <p:cNvPr id="3" name="Title 2">
            <a:extLst>
              <a:ext uri="{FF2B5EF4-FFF2-40B4-BE49-F238E27FC236}">
                <a16:creationId xmlns:a16="http://schemas.microsoft.com/office/drawing/2014/main" id="{16ED09F0-8D9C-E5B9-1937-987A9386664B}"/>
              </a:ext>
            </a:extLst>
          </p:cNvPr>
          <p:cNvSpPr>
            <a:spLocks noGrp="1"/>
          </p:cNvSpPr>
          <p:nvPr>
            <p:ph type="title"/>
          </p:nvPr>
        </p:nvSpPr>
        <p:spPr/>
        <p:txBody>
          <a:bodyPr/>
          <a:lstStyle/>
          <a:p>
            <a:r>
              <a:rPr lang="en-US" dirty="0"/>
              <a:t>Contract Objectives</a:t>
            </a:r>
          </a:p>
        </p:txBody>
      </p:sp>
    </p:spTree>
    <p:extLst>
      <p:ext uri="{BB962C8B-B14F-4D97-AF65-F5344CB8AC3E}">
        <p14:creationId xmlns:p14="http://schemas.microsoft.com/office/powerpoint/2010/main" val="27267533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16A67-06F2-C293-3E6F-B6D3370A06C3}"/>
              </a:ext>
            </a:extLst>
          </p:cNvPr>
          <p:cNvSpPr>
            <a:spLocks noGrp="1"/>
          </p:cNvSpPr>
          <p:nvPr>
            <p:ph type="title"/>
          </p:nvPr>
        </p:nvSpPr>
        <p:spPr/>
        <p:txBody>
          <a:bodyPr/>
          <a:lstStyle/>
          <a:p>
            <a:r>
              <a:rPr lang="en-US" dirty="0"/>
              <a:t>Audits, </a:t>
            </a:r>
            <a:br>
              <a:rPr lang="en-US" dirty="0"/>
            </a:br>
            <a:r>
              <a:rPr lang="en-US" dirty="0"/>
              <a:t>Late Pay, and Refunds</a:t>
            </a:r>
          </a:p>
        </p:txBody>
      </p:sp>
      <p:sp>
        <p:nvSpPr>
          <p:cNvPr id="3" name="Content Placeholder 2">
            <a:extLst>
              <a:ext uri="{FF2B5EF4-FFF2-40B4-BE49-F238E27FC236}">
                <a16:creationId xmlns:a16="http://schemas.microsoft.com/office/drawing/2014/main" id="{6BB653A9-6BEC-DB74-D3D7-48FF50AAD1A5}"/>
              </a:ext>
            </a:extLst>
          </p:cNvPr>
          <p:cNvSpPr>
            <a:spLocks noGrp="1"/>
          </p:cNvSpPr>
          <p:nvPr>
            <p:ph idx="1"/>
          </p:nvPr>
        </p:nvSpPr>
        <p:spPr>
          <a:xfrm>
            <a:off x="6473373" y="654341"/>
            <a:ext cx="4699452" cy="5041784"/>
          </a:xfrm>
        </p:spPr>
        <p:txBody>
          <a:bodyPr>
            <a:normAutofit/>
          </a:bodyPr>
          <a:lstStyle/>
          <a:p>
            <a:pPr>
              <a:buFont typeface="Wingdings" panose="05000000000000000000" pitchFamily="2" charset="2"/>
              <a:buChar char="ü"/>
            </a:pPr>
            <a:r>
              <a:rPr lang="en-US" altLang="en-US" sz="1400" dirty="0">
                <a:latin typeface="+mj-lt"/>
                <a:cs typeface="Arial" panose="020B0604020202020204" pitchFamily="34" charset="0"/>
              </a:rPr>
              <a:t>Refund Requests</a:t>
            </a:r>
          </a:p>
          <a:p>
            <a:pPr>
              <a:buFont typeface="Wingdings" panose="05000000000000000000" pitchFamily="2" charset="2"/>
              <a:buChar char="ü"/>
            </a:pPr>
            <a:r>
              <a:rPr lang="en-US" altLang="en-US" sz="1400" dirty="0">
                <a:latin typeface="+mj-lt"/>
                <a:cs typeface="Arial" panose="020B0604020202020204" pitchFamily="34" charset="0"/>
              </a:rPr>
              <a:t>Tact: Accuse the Accusers</a:t>
            </a:r>
          </a:p>
          <a:p>
            <a:pPr>
              <a:buFont typeface="Wingdings" panose="05000000000000000000" pitchFamily="2" charset="2"/>
              <a:buChar char="ü"/>
            </a:pPr>
            <a:r>
              <a:rPr lang="en-US" altLang="en-US" sz="1400" dirty="0">
                <a:latin typeface="+mj-lt"/>
                <a:cs typeface="Arial" panose="020B0604020202020204" pitchFamily="34" charset="0"/>
              </a:rPr>
              <a:t>Object to time delay in request: Laches</a:t>
            </a:r>
          </a:p>
          <a:p>
            <a:pPr>
              <a:buFont typeface="Wingdings" panose="05000000000000000000" pitchFamily="2" charset="2"/>
              <a:buChar char="ü"/>
            </a:pPr>
            <a:r>
              <a:rPr lang="en-US" altLang="en-US" sz="1400" dirty="0">
                <a:latin typeface="+mj-lt"/>
                <a:cs typeface="Arial" panose="020B0604020202020204" pitchFamily="34" charset="0"/>
              </a:rPr>
              <a:t>Accountability: Promissory Estoppels (Contract for this!)</a:t>
            </a:r>
          </a:p>
          <a:p>
            <a:pPr>
              <a:buFont typeface="Wingdings" panose="05000000000000000000" pitchFamily="2" charset="2"/>
              <a:buChar char="ü"/>
            </a:pPr>
            <a:r>
              <a:rPr lang="en-US" altLang="en-US" sz="1400" dirty="0">
                <a:latin typeface="+mj-lt"/>
                <a:cs typeface="Arial" panose="020B0604020202020204" pitchFamily="34" charset="0"/>
              </a:rPr>
              <a:t>Time Limits (Mirror If appropriate)</a:t>
            </a:r>
          </a:p>
          <a:p>
            <a:pPr>
              <a:buFont typeface="Wingdings" panose="05000000000000000000" pitchFamily="2" charset="2"/>
              <a:buChar char="ü"/>
            </a:pPr>
            <a:r>
              <a:rPr lang="en-US" altLang="en-US" sz="1400" dirty="0">
                <a:latin typeface="+mj-lt"/>
                <a:cs typeface="Arial" panose="020B0604020202020204" pitchFamily="34" charset="0"/>
              </a:rPr>
              <a:t>No offsets (no audit trail)</a:t>
            </a:r>
          </a:p>
          <a:p>
            <a:pPr>
              <a:buFont typeface="Wingdings" panose="05000000000000000000" pitchFamily="2" charset="2"/>
              <a:buChar char="ü"/>
            </a:pPr>
            <a:r>
              <a:rPr lang="en-US" altLang="en-US" sz="1400" dirty="0">
                <a:latin typeface="+mj-lt"/>
                <a:cs typeface="Arial" panose="020B0604020202020204" pitchFamily="34" charset="0"/>
              </a:rPr>
              <a:t>The innocent creditor</a:t>
            </a:r>
          </a:p>
          <a:p>
            <a:pPr>
              <a:buFont typeface="Wingdings" panose="05000000000000000000" pitchFamily="2" charset="2"/>
              <a:buChar char="ü"/>
            </a:pPr>
            <a:r>
              <a:rPr lang="en-US" altLang="en-US" sz="1400" dirty="0">
                <a:latin typeface="+mj-lt"/>
                <a:cs typeface="Arial" panose="020B0604020202020204" pitchFamily="34" charset="0"/>
              </a:rPr>
              <a:t>St Mary’s Rule (No refunds for non-contracted payers)</a:t>
            </a:r>
          </a:p>
          <a:p>
            <a:pPr marL="0" indent="0">
              <a:buNone/>
            </a:pPr>
            <a:r>
              <a:rPr lang="en-US" altLang="en-US" sz="1400" b="1" dirty="0">
                <a:latin typeface="+mj-lt"/>
                <a:cs typeface="Arial" panose="020B0604020202020204" pitchFamily="34" charset="0"/>
              </a:rPr>
              <a:t>READING: </a:t>
            </a:r>
          </a:p>
          <a:p>
            <a:pPr marL="0" indent="0">
              <a:buNone/>
            </a:pPr>
            <a:r>
              <a:rPr lang="en-US" altLang="en-US" sz="1400" i="1" dirty="0">
                <a:latin typeface="+mj-lt"/>
                <a:cs typeface="Arial" panose="020B0604020202020204" pitchFamily="34" charset="0"/>
              </a:rPr>
              <a:t>“The Insurance Refund Request </a:t>
            </a:r>
            <a:r>
              <a:rPr lang="en-US" altLang="en-US" sz="1400" dirty="0">
                <a:latin typeface="+mj-lt"/>
                <a:cs typeface="Arial" panose="020B0604020202020204" pitchFamily="34" charset="0"/>
              </a:rPr>
              <a:t>“ Sara </a:t>
            </a:r>
            <a:r>
              <a:rPr lang="en-US" altLang="en-US" sz="1400" dirty="0" err="1">
                <a:latin typeface="+mj-lt"/>
                <a:cs typeface="Arial" panose="020B0604020202020204" pitchFamily="34" charset="0"/>
              </a:rPr>
              <a:t>Rollman</a:t>
            </a:r>
            <a:r>
              <a:rPr lang="en-US" altLang="en-US" sz="1400" dirty="0">
                <a:latin typeface="+mj-lt"/>
                <a:cs typeface="Arial" panose="020B0604020202020204" pitchFamily="34" charset="0"/>
              </a:rPr>
              <a:t> JD</a:t>
            </a:r>
          </a:p>
          <a:p>
            <a:endParaRPr lang="en-US" sz="1400" dirty="0">
              <a:latin typeface="+mj-lt"/>
            </a:endParaRPr>
          </a:p>
        </p:txBody>
      </p:sp>
    </p:spTree>
    <p:extLst>
      <p:ext uri="{BB962C8B-B14F-4D97-AF65-F5344CB8AC3E}">
        <p14:creationId xmlns:p14="http://schemas.microsoft.com/office/powerpoint/2010/main" val="22304125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409A8-3CD2-2EE5-6D6E-E5CF73BA23B7}"/>
              </a:ext>
            </a:extLst>
          </p:cNvPr>
          <p:cNvSpPr>
            <a:spLocks noGrp="1"/>
          </p:cNvSpPr>
          <p:nvPr>
            <p:ph type="title"/>
          </p:nvPr>
        </p:nvSpPr>
        <p:spPr/>
        <p:txBody>
          <a:bodyPr/>
          <a:lstStyle/>
          <a:p>
            <a:r>
              <a:rPr lang="en-US" dirty="0"/>
              <a:t>Fee Increases</a:t>
            </a:r>
          </a:p>
        </p:txBody>
      </p:sp>
      <p:sp>
        <p:nvSpPr>
          <p:cNvPr id="3" name="Content Placeholder 2">
            <a:extLst>
              <a:ext uri="{FF2B5EF4-FFF2-40B4-BE49-F238E27FC236}">
                <a16:creationId xmlns:a16="http://schemas.microsoft.com/office/drawing/2014/main" id="{809DE3C8-AB56-BA62-34D2-54453235C8D7}"/>
              </a:ext>
            </a:extLst>
          </p:cNvPr>
          <p:cNvSpPr>
            <a:spLocks noGrp="1"/>
          </p:cNvSpPr>
          <p:nvPr>
            <p:ph idx="1"/>
          </p:nvPr>
        </p:nvSpPr>
        <p:spPr>
          <a:xfrm>
            <a:off x="6473373" y="943429"/>
            <a:ext cx="4699452" cy="3977366"/>
          </a:xfrm>
        </p:spPr>
        <p:txBody>
          <a:bodyPr>
            <a:normAutofit/>
          </a:bodyPr>
          <a:lstStyle/>
          <a:p>
            <a:r>
              <a:rPr lang="en-US" altLang="en-US" sz="1400" dirty="0">
                <a:latin typeface="+mj-lt"/>
                <a:cs typeface="Arial" panose="020B0604020202020204" pitchFamily="34" charset="0"/>
              </a:rPr>
              <a:t>Increased Costs</a:t>
            </a:r>
          </a:p>
          <a:p>
            <a:r>
              <a:rPr lang="en-US" altLang="en-US" sz="1400" dirty="0">
                <a:latin typeface="+mj-lt"/>
                <a:cs typeface="Arial" panose="020B0604020202020204" pitchFamily="34" charset="0"/>
              </a:rPr>
              <a:t>Error during negotiation</a:t>
            </a:r>
          </a:p>
          <a:p>
            <a:r>
              <a:rPr lang="en-US" altLang="en-US" sz="1400" dirty="0">
                <a:latin typeface="+mj-lt"/>
                <a:cs typeface="Arial" panose="020B0604020202020204" pitchFamily="34" charset="0"/>
              </a:rPr>
              <a:t>New Drugs, New Technology, New Supplies</a:t>
            </a:r>
          </a:p>
          <a:p>
            <a:r>
              <a:rPr lang="en-US" altLang="en-US" sz="1400" dirty="0">
                <a:latin typeface="+mj-lt"/>
                <a:cs typeface="Arial" panose="020B0604020202020204" pitchFamily="34" charset="0"/>
              </a:rPr>
              <a:t>“NSR” items (Not separately reimbursed)</a:t>
            </a:r>
          </a:p>
          <a:p>
            <a:r>
              <a:rPr lang="en-US" altLang="en-US" sz="1400" dirty="0">
                <a:latin typeface="+mj-lt"/>
                <a:cs typeface="Arial" panose="020B0604020202020204" pitchFamily="34" charset="0"/>
              </a:rPr>
              <a:t>Capital Equipment Use Issues</a:t>
            </a:r>
          </a:p>
          <a:p>
            <a:endParaRPr lang="en-US" sz="1400" dirty="0">
              <a:latin typeface="+mj-lt"/>
            </a:endParaRPr>
          </a:p>
        </p:txBody>
      </p:sp>
    </p:spTree>
    <p:extLst>
      <p:ext uri="{BB962C8B-B14F-4D97-AF65-F5344CB8AC3E}">
        <p14:creationId xmlns:p14="http://schemas.microsoft.com/office/powerpoint/2010/main" val="9820033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2">
            <a:extLst>
              <a:ext uri="{FF2B5EF4-FFF2-40B4-BE49-F238E27FC236}">
                <a16:creationId xmlns:a16="http://schemas.microsoft.com/office/drawing/2014/main" id="{25DD381C-C930-44E0-98E8-A18F1E1E63A0}"/>
              </a:ext>
            </a:extLst>
          </p:cNvPr>
          <p:cNvSpPr>
            <a:spLocks noGrp="1" noChangeArrowheads="1"/>
          </p:cNvSpPr>
          <p:nvPr>
            <p:ph type="title"/>
          </p:nvPr>
        </p:nvSpPr>
        <p:spPr>
          <a:xfrm>
            <a:off x="1092200" y="786383"/>
            <a:ext cx="3068833" cy="2093975"/>
          </a:xfrm>
        </p:spPr>
        <p:txBody>
          <a:bodyPr anchor="b">
            <a:normAutofit/>
          </a:bodyPr>
          <a:lstStyle/>
          <a:p>
            <a:pPr>
              <a:defRPr/>
            </a:pPr>
            <a:r>
              <a:rPr lang="en-US"/>
              <a:t>General Fee Increases</a:t>
            </a:r>
          </a:p>
        </p:txBody>
      </p:sp>
      <p:sp>
        <p:nvSpPr>
          <p:cNvPr id="6" name="Slide Number Placeholder 5" hidden="1">
            <a:extLst>
              <a:ext uri="{FF2B5EF4-FFF2-40B4-BE49-F238E27FC236}">
                <a16:creationId xmlns:a16="http://schemas.microsoft.com/office/drawing/2014/main" id="{5F29E13D-8D62-451C-9772-22D9FC89E221}"/>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Aft>
                <a:spcPts val="600"/>
              </a:spcAft>
            </a:pPr>
            <a:fld id="{BDEB90E4-180D-42CF-8B9B-A5E2F9708457}" type="slidenum">
              <a:rPr lang="en-US" altLang="en-US" sz="1200">
                <a:solidFill>
                  <a:srgbClr val="3F3F3F"/>
                </a:solidFill>
              </a:rPr>
              <a:pPr eaLnBrk="1" hangingPunct="1">
                <a:spcAft>
                  <a:spcPts val="600"/>
                </a:spcAft>
              </a:pPr>
              <a:t>62</a:t>
            </a:fld>
            <a:endParaRPr lang="en-US" altLang="en-US" sz="1200">
              <a:solidFill>
                <a:srgbClr val="3F3F3F"/>
              </a:solidFill>
            </a:endParaRPr>
          </a:p>
        </p:txBody>
      </p:sp>
      <p:graphicFrame>
        <p:nvGraphicFramePr>
          <p:cNvPr id="5" name="Diagram 4">
            <a:extLst>
              <a:ext uri="{FF2B5EF4-FFF2-40B4-BE49-F238E27FC236}">
                <a16:creationId xmlns:a16="http://schemas.microsoft.com/office/drawing/2014/main" id="{0FE4809A-B624-48EC-AD97-8F13CF773E36}"/>
              </a:ext>
            </a:extLst>
          </p:cNvPr>
          <p:cNvGraphicFramePr/>
          <p:nvPr>
            <p:extLst>
              <p:ext uri="{D42A27DB-BD31-4B8C-83A1-F6EECF244321}">
                <p14:modId xmlns:p14="http://schemas.microsoft.com/office/powerpoint/2010/main" val="2931335224"/>
              </p:ext>
            </p:extLst>
          </p:nvPr>
        </p:nvGraphicFramePr>
        <p:xfrm>
          <a:off x="5565988" y="1595336"/>
          <a:ext cx="5713841" cy="32592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9189830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C911A7-5071-24B3-E1AD-5464F565E14C}"/>
              </a:ext>
            </a:extLst>
          </p:cNvPr>
          <p:cNvPicPr>
            <a:picLocks noChangeAspect="1"/>
          </p:cNvPicPr>
          <p:nvPr/>
        </p:nvPicPr>
        <p:blipFill rotWithShape="1">
          <a:blip r:embed="rId2"/>
          <a:srcRect l="19904" r="15210"/>
          <a:stretch/>
        </p:blipFill>
        <p:spPr>
          <a:xfrm>
            <a:off x="20" y="10"/>
            <a:ext cx="6311880" cy="6857990"/>
          </a:xfrm>
          <a:prstGeom prst="rect">
            <a:avLst/>
          </a:prstGeom>
          <a:noFill/>
        </p:spPr>
      </p:pic>
      <p:sp>
        <p:nvSpPr>
          <p:cNvPr id="11" name="Title 2">
            <a:extLst>
              <a:ext uri="{FF2B5EF4-FFF2-40B4-BE49-F238E27FC236}">
                <a16:creationId xmlns:a16="http://schemas.microsoft.com/office/drawing/2014/main" id="{0179BE94-653F-8E78-CD2D-394135486200}"/>
              </a:ext>
            </a:extLst>
          </p:cNvPr>
          <p:cNvSpPr>
            <a:spLocks noGrp="1"/>
          </p:cNvSpPr>
          <p:nvPr>
            <p:ph type="ctrTitle"/>
          </p:nvPr>
        </p:nvSpPr>
        <p:spPr>
          <a:xfrm>
            <a:off x="6629400" y="758952"/>
            <a:ext cx="4526280" cy="3227514"/>
          </a:xfrm>
        </p:spPr>
        <p:txBody>
          <a:bodyPr/>
          <a:lstStyle/>
          <a:p>
            <a:r>
              <a:rPr lang="en-US" dirty="0"/>
              <a:t>Dispute Resolution</a:t>
            </a:r>
          </a:p>
        </p:txBody>
      </p:sp>
      <p:sp>
        <p:nvSpPr>
          <p:cNvPr id="13" name="Subtitle 3">
            <a:extLst>
              <a:ext uri="{FF2B5EF4-FFF2-40B4-BE49-F238E27FC236}">
                <a16:creationId xmlns:a16="http://schemas.microsoft.com/office/drawing/2014/main" id="{245DB114-A3AD-DD19-16CD-51B0B2A6153B}"/>
              </a:ext>
            </a:extLst>
          </p:cNvPr>
          <p:cNvSpPr>
            <a:spLocks noGrp="1"/>
          </p:cNvSpPr>
          <p:nvPr>
            <p:ph type="subTitle" idx="1"/>
          </p:nvPr>
        </p:nvSpPr>
        <p:spPr>
          <a:xfrm>
            <a:off x="6629400" y="4060272"/>
            <a:ext cx="4526280" cy="2357306"/>
          </a:xfrm>
        </p:spPr>
        <p:txBody>
          <a:bodyPr>
            <a:normAutofit/>
          </a:bodyPr>
          <a:lstStyle/>
          <a:p>
            <a:pPr>
              <a:lnSpc>
                <a:spcPct val="110000"/>
              </a:lnSpc>
            </a:pPr>
            <a:r>
              <a:rPr lang="en-US" altLang="en-US" b="1" dirty="0"/>
              <a:t>Mediation</a:t>
            </a:r>
          </a:p>
          <a:p>
            <a:pPr>
              <a:lnSpc>
                <a:spcPct val="110000"/>
              </a:lnSpc>
            </a:pPr>
            <a:r>
              <a:rPr lang="en-US" altLang="en-US" b="1" dirty="0"/>
              <a:t>Arbitration</a:t>
            </a:r>
          </a:p>
          <a:p>
            <a:pPr>
              <a:lnSpc>
                <a:spcPct val="110000"/>
              </a:lnSpc>
            </a:pPr>
            <a:r>
              <a:rPr lang="en-US" altLang="en-US" b="1" dirty="0"/>
              <a:t>MED-ARB</a:t>
            </a:r>
          </a:p>
          <a:p>
            <a:pPr>
              <a:lnSpc>
                <a:spcPct val="110000"/>
              </a:lnSpc>
            </a:pPr>
            <a:r>
              <a:rPr lang="en-US" altLang="en-US" b="1" dirty="0"/>
              <a:t>Litigation</a:t>
            </a:r>
          </a:p>
          <a:p>
            <a:pPr>
              <a:lnSpc>
                <a:spcPct val="110000"/>
              </a:lnSpc>
            </a:pPr>
            <a:endParaRPr lang="en-US" b="1" dirty="0"/>
          </a:p>
        </p:txBody>
      </p:sp>
    </p:spTree>
    <p:extLst>
      <p:ext uri="{BB962C8B-B14F-4D97-AF65-F5344CB8AC3E}">
        <p14:creationId xmlns:p14="http://schemas.microsoft.com/office/powerpoint/2010/main" val="2815010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5">
            <a:extLst>
              <a:ext uri="{FF2B5EF4-FFF2-40B4-BE49-F238E27FC236}">
                <a16:creationId xmlns:a16="http://schemas.microsoft.com/office/drawing/2014/main" id="{B943D6FE-CA7D-DF25-13C5-75FA2704002E}"/>
              </a:ext>
            </a:extLst>
          </p:cNvPr>
          <p:cNvSpPr>
            <a:spLocks noGrp="1"/>
          </p:cNvSpPr>
          <p:nvPr>
            <p:ph idx="1"/>
          </p:nvPr>
        </p:nvSpPr>
        <p:spPr>
          <a:xfrm>
            <a:off x="5496306" y="559838"/>
            <a:ext cx="5713841" cy="5469054"/>
          </a:xfrm>
        </p:spPr>
        <p:txBody>
          <a:bodyPr anchor="ctr">
            <a:normAutofit/>
          </a:bodyPr>
          <a:lstStyle/>
          <a:p>
            <a:pPr>
              <a:lnSpc>
                <a:spcPct val="90000"/>
              </a:lnSpc>
            </a:pPr>
            <a:r>
              <a:rPr lang="en-US" altLang="en-US" sz="1600" dirty="0"/>
              <a:t>Access to specific health care providers </a:t>
            </a:r>
          </a:p>
          <a:p>
            <a:pPr>
              <a:lnSpc>
                <a:spcPct val="90000"/>
              </a:lnSpc>
            </a:pPr>
            <a:r>
              <a:rPr lang="en-US" altLang="en-US" sz="1600" dirty="0"/>
              <a:t>Access to needed treatment </a:t>
            </a:r>
          </a:p>
          <a:p>
            <a:pPr>
              <a:lnSpc>
                <a:spcPct val="90000"/>
              </a:lnSpc>
            </a:pPr>
            <a:r>
              <a:rPr lang="en-US" altLang="en-US" sz="1600" dirty="0"/>
              <a:t>Access to specific health care facilities </a:t>
            </a:r>
          </a:p>
          <a:p>
            <a:pPr>
              <a:lnSpc>
                <a:spcPct val="90000"/>
              </a:lnSpc>
            </a:pPr>
            <a:r>
              <a:rPr lang="en-US" altLang="en-US" sz="1600" dirty="0"/>
              <a:t>Medical necessity of treatment </a:t>
            </a:r>
          </a:p>
          <a:p>
            <a:pPr>
              <a:lnSpc>
                <a:spcPct val="90000"/>
              </a:lnSpc>
            </a:pPr>
            <a:r>
              <a:rPr lang="en-US" altLang="en-US" sz="1600" dirty="0"/>
              <a:t>Experimental treatment </a:t>
            </a:r>
          </a:p>
          <a:p>
            <a:pPr>
              <a:lnSpc>
                <a:spcPct val="90000"/>
              </a:lnSpc>
            </a:pPr>
            <a:r>
              <a:rPr lang="en-US" altLang="en-US" sz="1600" dirty="0"/>
              <a:t>Reasonableness of cost </a:t>
            </a:r>
          </a:p>
          <a:p>
            <a:pPr>
              <a:lnSpc>
                <a:spcPct val="90000"/>
              </a:lnSpc>
            </a:pPr>
            <a:r>
              <a:rPr lang="en-US" altLang="en-US" sz="1600" dirty="0"/>
              <a:t>Continuity of care </a:t>
            </a:r>
          </a:p>
          <a:p>
            <a:pPr>
              <a:lnSpc>
                <a:spcPct val="90000"/>
              </a:lnSpc>
            </a:pPr>
            <a:r>
              <a:rPr lang="en-US" altLang="en-US" sz="1600" dirty="0"/>
              <a:t>Disclosure of information to consumers </a:t>
            </a:r>
          </a:p>
          <a:p>
            <a:pPr>
              <a:lnSpc>
                <a:spcPct val="90000"/>
              </a:lnSpc>
            </a:pPr>
            <a:r>
              <a:rPr lang="en-US" altLang="en-US" sz="1600" dirty="0"/>
              <a:t>Development/changes to drug formularies </a:t>
            </a:r>
          </a:p>
          <a:p>
            <a:pPr>
              <a:lnSpc>
                <a:spcPct val="90000"/>
              </a:lnSpc>
            </a:pPr>
            <a:r>
              <a:rPr lang="en-US" altLang="en-US" sz="1600" dirty="0"/>
              <a:t>Out-of-area coverage  - geographical exceptions</a:t>
            </a:r>
          </a:p>
          <a:p>
            <a:pPr>
              <a:lnSpc>
                <a:spcPct val="90000"/>
              </a:lnSpc>
            </a:pPr>
            <a:r>
              <a:rPr lang="en-US" altLang="en-US" sz="1600" dirty="0"/>
              <a:t>Provider communication with patients </a:t>
            </a:r>
          </a:p>
          <a:p>
            <a:pPr>
              <a:lnSpc>
                <a:spcPct val="90000"/>
              </a:lnSpc>
            </a:pPr>
            <a:r>
              <a:rPr lang="en-US" altLang="en-US" sz="1600" dirty="0"/>
              <a:t>Utilization management </a:t>
            </a:r>
          </a:p>
        </p:txBody>
      </p:sp>
      <p:sp>
        <p:nvSpPr>
          <p:cNvPr id="11" name="Title 1">
            <a:extLst>
              <a:ext uri="{FF2B5EF4-FFF2-40B4-BE49-F238E27FC236}">
                <a16:creationId xmlns:a16="http://schemas.microsoft.com/office/drawing/2014/main" id="{5749E9DE-7DD2-48FE-9D5C-62344769D863}"/>
              </a:ext>
            </a:extLst>
          </p:cNvPr>
          <p:cNvSpPr>
            <a:spLocks noGrp="1"/>
          </p:cNvSpPr>
          <p:nvPr>
            <p:ph type="title"/>
          </p:nvPr>
        </p:nvSpPr>
        <p:spPr>
          <a:xfrm>
            <a:off x="1092200" y="1885125"/>
            <a:ext cx="3314700" cy="2093975"/>
          </a:xfrm>
        </p:spPr>
        <p:txBody>
          <a:bodyPr anchor="ctr">
            <a:normAutofit/>
          </a:bodyPr>
          <a:lstStyle/>
          <a:p>
            <a:r>
              <a:rPr lang="en-US" dirty="0"/>
              <a:t>Issues that Give Rise to Disputes</a:t>
            </a:r>
          </a:p>
        </p:txBody>
      </p:sp>
    </p:spTree>
    <p:extLst>
      <p:ext uri="{BB962C8B-B14F-4D97-AF65-F5344CB8AC3E}">
        <p14:creationId xmlns:p14="http://schemas.microsoft.com/office/powerpoint/2010/main" val="37429945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22D07F-3FAC-3A01-56DA-148985F19A24}"/>
              </a:ext>
            </a:extLst>
          </p:cNvPr>
          <p:cNvSpPr>
            <a:spLocks noGrp="1"/>
          </p:cNvSpPr>
          <p:nvPr>
            <p:ph idx="1"/>
          </p:nvPr>
        </p:nvSpPr>
        <p:spPr>
          <a:xfrm>
            <a:off x="5534485" y="273242"/>
            <a:ext cx="5713841" cy="4868609"/>
          </a:xfrm>
        </p:spPr>
        <p:txBody>
          <a:bodyPr>
            <a:normAutofit/>
          </a:bodyPr>
          <a:lstStyle/>
          <a:p>
            <a:pPr marL="438912" indent="-320040" fontAlgn="auto">
              <a:spcBef>
                <a:spcPts val="0"/>
              </a:spcBef>
              <a:spcAft>
                <a:spcPts val="0"/>
              </a:spcAft>
              <a:buFont typeface="Wingdings 2"/>
              <a:buChar char=""/>
              <a:defRPr/>
            </a:pPr>
            <a:r>
              <a:rPr lang="en-US" sz="1400" dirty="0">
                <a:latin typeface="Arial" pitchFamily="34" charset="0"/>
                <a:cs typeface="Arial" pitchFamily="34" charset="0"/>
              </a:rPr>
              <a:t>Arguments of medical necessity determination</a:t>
            </a:r>
          </a:p>
          <a:p>
            <a:pPr marL="438912" indent="-320040" fontAlgn="auto">
              <a:spcBef>
                <a:spcPts val="0"/>
              </a:spcBef>
              <a:spcAft>
                <a:spcPts val="0"/>
              </a:spcAft>
              <a:buFont typeface="Wingdings 2"/>
              <a:buChar char=""/>
              <a:defRPr/>
            </a:pPr>
            <a:r>
              <a:rPr lang="en-US" sz="1400" dirty="0">
                <a:latin typeface="Arial" pitchFamily="34" charset="0"/>
                <a:cs typeface="Arial" pitchFamily="34" charset="0"/>
              </a:rPr>
              <a:t>Length of stay</a:t>
            </a:r>
          </a:p>
          <a:p>
            <a:pPr marL="438912" indent="-320040" fontAlgn="auto">
              <a:spcBef>
                <a:spcPts val="0"/>
              </a:spcBef>
              <a:spcAft>
                <a:spcPts val="0"/>
              </a:spcAft>
              <a:buFont typeface="Wingdings 2"/>
              <a:buChar char=""/>
              <a:defRPr/>
            </a:pPr>
            <a:r>
              <a:rPr lang="en-US" sz="1400" dirty="0">
                <a:latin typeface="Arial" pitchFamily="34" charset="0"/>
                <a:cs typeface="Arial" pitchFamily="34" charset="0"/>
              </a:rPr>
              <a:t>Medical appropriateness of place or provider</a:t>
            </a:r>
          </a:p>
          <a:p>
            <a:pPr marL="438912" indent="-320040" fontAlgn="auto">
              <a:spcBef>
                <a:spcPts val="0"/>
              </a:spcBef>
              <a:spcAft>
                <a:spcPts val="0"/>
              </a:spcAft>
              <a:buFont typeface="Wingdings 2"/>
              <a:buChar char=""/>
              <a:defRPr/>
            </a:pPr>
            <a:r>
              <a:rPr lang="en-US" sz="1400" dirty="0">
                <a:latin typeface="Arial" pitchFamily="34" charset="0"/>
                <a:cs typeface="Arial" pitchFamily="34" charset="0"/>
              </a:rPr>
              <a:t>Situations requiring early coordination of treatment by various disciplines such as mental health or substance abuse planning or planning for outcomes among medical, social, psychological, legal and ethical experts</a:t>
            </a:r>
          </a:p>
          <a:p>
            <a:pPr marL="438912" indent="-320040" fontAlgn="auto">
              <a:spcBef>
                <a:spcPts val="0"/>
              </a:spcBef>
              <a:spcAft>
                <a:spcPts val="0"/>
              </a:spcAft>
              <a:buFont typeface="Wingdings 2"/>
              <a:buChar char=""/>
              <a:defRPr/>
            </a:pPr>
            <a:r>
              <a:rPr lang="en-US" sz="1400" dirty="0">
                <a:latin typeface="Arial" pitchFamily="34" charset="0"/>
                <a:cs typeface="Arial" pitchFamily="34" charset="0"/>
              </a:rPr>
              <a:t>Reduction or termination of services</a:t>
            </a:r>
          </a:p>
          <a:p>
            <a:pPr marL="438912" indent="-320040" fontAlgn="auto">
              <a:spcBef>
                <a:spcPts val="0"/>
              </a:spcBef>
              <a:spcAft>
                <a:spcPts val="0"/>
              </a:spcAft>
              <a:buFont typeface="Wingdings 2"/>
              <a:buChar char=""/>
              <a:defRPr/>
            </a:pPr>
            <a:r>
              <a:rPr lang="en-US" sz="1400" dirty="0">
                <a:latin typeface="Arial" pitchFamily="34" charset="0"/>
                <a:cs typeface="Arial" pitchFamily="34" charset="0"/>
              </a:rPr>
              <a:t>Over or under-utilization of resources or facilities</a:t>
            </a:r>
          </a:p>
          <a:p>
            <a:pPr marL="438912" indent="-320040" fontAlgn="auto">
              <a:spcBef>
                <a:spcPts val="0"/>
              </a:spcBef>
              <a:spcAft>
                <a:spcPts val="0"/>
              </a:spcAft>
              <a:buFont typeface="Wingdings 2"/>
              <a:buChar char=""/>
              <a:defRPr/>
            </a:pPr>
            <a:r>
              <a:rPr lang="en-US" sz="1400" dirty="0">
                <a:latin typeface="Arial" pitchFamily="34" charset="0"/>
                <a:cs typeface="Arial" pitchFamily="34" charset="0"/>
              </a:rPr>
              <a:t>Physician or patient concerns about utilization incentives or disincentives</a:t>
            </a:r>
          </a:p>
          <a:p>
            <a:pPr marL="438912" indent="-320040" fontAlgn="auto">
              <a:spcBef>
                <a:spcPts val="0"/>
              </a:spcBef>
              <a:spcAft>
                <a:spcPts val="0"/>
              </a:spcAft>
              <a:buFont typeface="Wingdings 2"/>
              <a:buChar char=""/>
              <a:defRPr/>
            </a:pPr>
            <a:r>
              <a:rPr lang="en-US" sz="1400" dirty="0">
                <a:latin typeface="Arial" pitchFamily="34" charset="0"/>
                <a:cs typeface="Arial" pitchFamily="34" charset="0"/>
              </a:rPr>
              <a:t>Access to appropriate procedures and equipment and access between providers and outside networks</a:t>
            </a:r>
          </a:p>
          <a:p>
            <a:pPr marL="438912" indent="-320040" fontAlgn="auto">
              <a:spcBef>
                <a:spcPts val="0"/>
              </a:spcBef>
              <a:spcAft>
                <a:spcPts val="0"/>
              </a:spcAft>
              <a:buFont typeface="Wingdings 2"/>
              <a:buChar char=""/>
              <a:defRPr/>
            </a:pPr>
            <a:r>
              <a:rPr lang="en-US" sz="1400" dirty="0">
                <a:latin typeface="Arial" pitchFamily="34" charset="0"/>
                <a:cs typeface="Arial" pitchFamily="34" charset="0"/>
              </a:rPr>
              <a:t>Disputes involving non-monetary outcomes. </a:t>
            </a:r>
          </a:p>
          <a:p>
            <a:endParaRPr lang="en-US" sz="1400" dirty="0"/>
          </a:p>
        </p:txBody>
      </p:sp>
      <p:sp>
        <p:nvSpPr>
          <p:cNvPr id="3" name="Title 2">
            <a:extLst>
              <a:ext uri="{FF2B5EF4-FFF2-40B4-BE49-F238E27FC236}">
                <a16:creationId xmlns:a16="http://schemas.microsoft.com/office/drawing/2014/main" id="{806F7F01-D293-4DF4-2CE1-F1369D06ADC8}"/>
              </a:ext>
            </a:extLst>
          </p:cNvPr>
          <p:cNvSpPr>
            <a:spLocks noGrp="1"/>
          </p:cNvSpPr>
          <p:nvPr>
            <p:ph type="title"/>
          </p:nvPr>
        </p:nvSpPr>
        <p:spPr/>
        <p:txBody>
          <a:bodyPr/>
          <a:lstStyle/>
          <a:p>
            <a:r>
              <a:rPr lang="en-US" dirty="0"/>
              <a:t>Appropriate for ADR</a:t>
            </a:r>
          </a:p>
        </p:txBody>
      </p:sp>
    </p:spTree>
    <p:extLst>
      <p:ext uri="{BB962C8B-B14F-4D97-AF65-F5344CB8AC3E}">
        <p14:creationId xmlns:p14="http://schemas.microsoft.com/office/powerpoint/2010/main" val="2809722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57B167-88FB-FD28-42FC-895B556871F5}"/>
              </a:ext>
            </a:extLst>
          </p:cNvPr>
          <p:cNvSpPr>
            <a:spLocks noGrp="1"/>
          </p:cNvSpPr>
          <p:nvPr>
            <p:ph idx="1"/>
          </p:nvPr>
        </p:nvSpPr>
        <p:spPr>
          <a:xfrm>
            <a:off x="5385959" y="838137"/>
            <a:ext cx="5713841" cy="4868609"/>
          </a:xfrm>
        </p:spPr>
        <p:txBody>
          <a:bodyPr>
            <a:normAutofit lnSpcReduction="10000"/>
          </a:bodyPr>
          <a:lstStyle/>
          <a:p>
            <a:pPr>
              <a:buFont typeface="Wingdings" panose="05000000000000000000" pitchFamily="2" charset="2"/>
              <a:buNone/>
            </a:pPr>
            <a:r>
              <a:rPr lang="en-US" altLang="en-US" dirty="0"/>
              <a:t>In general</a:t>
            </a:r>
          </a:p>
          <a:p>
            <a:r>
              <a:rPr lang="en-US" altLang="en-US" dirty="0"/>
              <a:t>Arbitration is a more formal process than mediation.</a:t>
            </a:r>
          </a:p>
          <a:p>
            <a:r>
              <a:rPr lang="en-US" altLang="en-US" dirty="0"/>
              <a:t>Independent, impartial, and chosen by the parties in dispute</a:t>
            </a:r>
          </a:p>
          <a:p>
            <a:r>
              <a:rPr lang="en-US" altLang="en-US" dirty="0"/>
              <a:t>An arbitrator is trained in the art of dispute resolution</a:t>
            </a:r>
          </a:p>
          <a:p>
            <a:r>
              <a:rPr lang="en-US" altLang="en-US" dirty="0"/>
              <a:t>They preside over the dispute and render a final, binding decision in an Arbitration Agreement</a:t>
            </a:r>
          </a:p>
          <a:p>
            <a:pPr>
              <a:buFont typeface="Wingdings" panose="05000000000000000000" pitchFamily="2" charset="2"/>
              <a:buNone/>
            </a:pPr>
            <a:r>
              <a:rPr lang="en-US" altLang="en-US" dirty="0"/>
              <a:t>There are four major types of arbitration agreements: </a:t>
            </a:r>
          </a:p>
          <a:p>
            <a:pPr marL="971550" lvl="3" indent="-514350">
              <a:buFont typeface="Corbel" panose="020B0503020204020204" pitchFamily="34" charset="0"/>
              <a:buAutoNum type="arabicPeriod"/>
            </a:pPr>
            <a:r>
              <a:rPr lang="en-US" altLang="en-US" dirty="0"/>
              <a:t>pre-dispute, final and binding arbitration </a:t>
            </a:r>
          </a:p>
          <a:p>
            <a:pPr marL="971550" lvl="3" indent="-514350">
              <a:buFont typeface="Corbel" panose="020B0503020204020204" pitchFamily="34" charset="0"/>
              <a:buAutoNum type="arabicPeriod"/>
            </a:pPr>
            <a:r>
              <a:rPr lang="en-US" altLang="en-US" dirty="0"/>
              <a:t>pre-dispute, nonbinding arbitration </a:t>
            </a:r>
          </a:p>
          <a:p>
            <a:pPr marL="971550" lvl="3" indent="-514350">
              <a:buFont typeface="Corbel" panose="020B0503020204020204" pitchFamily="34" charset="0"/>
              <a:buAutoNum type="arabicPeriod"/>
            </a:pPr>
            <a:r>
              <a:rPr lang="en-US" altLang="en-US" dirty="0"/>
              <a:t>post-dispute, final and binding arbitration</a:t>
            </a:r>
          </a:p>
          <a:p>
            <a:pPr marL="971550" lvl="3" indent="-514350">
              <a:buFont typeface="Corbel" panose="020B0503020204020204" pitchFamily="34" charset="0"/>
              <a:buAutoNum type="arabicPeriod"/>
            </a:pPr>
            <a:r>
              <a:rPr lang="en-US" altLang="en-US" dirty="0"/>
              <a:t>post-dispute, nonbinding arbitration. </a:t>
            </a:r>
          </a:p>
          <a:p>
            <a:endParaRPr lang="en-US" altLang="en-US" sz="2000" dirty="0">
              <a:latin typeface="Arial" panose="020B0604020202020204" pitchFamily="34" charset="0"/>
              <a:cs typeface="Arial" panose="020B0604020202020204" pitchFamily="34" charset="0"/>
            </a:endParaRPr>
          </a:p>
          <a:p>
            <a:endParaRPr lang="en-US" dirty="0"/>
          </a:p>
        </p:txBody>
      </p:sp>
      <p:sp>
        <p:nvSpPr>
          <p:cNvPr id="3" name="Title 2">
            <a:extLst>
              <a:ext uri="{FF2B5EF4-FFF2-40B4-BE49-F238E27FC236}">
                <a16:creationId xmlns:a16="http://schemas.microsoft.com/office/drawing/2014/main" id="{60A0B5B5-9201-E6A3-7E9B-D7B5F081AD3B}"/>
              </a:ext>
            </a:extLst>
          </p:cNvPr>
          <p:cNvSpPr>
            <a:spLocks noGrp="1"/>
          </p:cNvSpPr>
          <p:nvPr>
            <p:ph type="title"/>
          </p:nvPr>
        </p:nvSpPr>
        <p:spPr/>
        <p:txBody>
          <a:bodyPr/>
          <a:lstStyle/>
          <a:p>
            <a:r>
              <a:rPr lang="en-US" dirty="0"/>
              <a:t>Arbitration</a:t>
            </a:r>
          </a:p>
        </p:txBody>
      </p:sp>
      <p:sp>
        <p:nvSpPr>
          <p:cNvPr id="5" name="TextBox 4">
            <a:extLst>
              <a:ext uri="{FF2B5EF4-FFF2-40B4-BE49-F238E27FC236}">
                <a16:creationId xmlns:a16="http://schemas.microsoft.com/office/drawing/2014/main" id="{4F452045-2230-D34A-0215-E42BB1F906B7}"/>
              </a:ext>
            </a:extLst>
          </p:cNvPr>
          <p:cNvSpPr txBox="1"/>
          <p:nvPr/>
        </p:nvSpPr>
        <p:spPr>
          <a:xfrm>
            <a:off x="312490" y="4232056"/>
            <a:ext cx="3496112" cy="923330"/>
          </a:xfrm>
          <a:prstGeom prst="rect">
            <a:avLst/>
          </a:prstGeom>
          <a:noFill/>
        </p:spPr>
        <p:txBody>
          <a:bodyPr wrap="square">
            <a:spAutoFit/>
          </a:bodyPr>
          <a:lstStyle/>
          <a:p>
            <a:r>
              <a:rPr lang="en-US" altLang="en-US" dirty="0">
                <a:solidFill>
                  <a:schemeClr val="bg1"/>
                </a:solidFill>
              </a:rPr>
              <a:t>Where disputing parties agree to be bound to the decision of an independent third party</a:t>
            </a:r>
            <a:endParaRPr lang="en-US" dirty="0">
              <a:solidFill>
                <a:schemeClr val="bg1"/>
              </a:solidFill>
            </a:endParaRPr>
          </a:p>
        </p:txBody>
      </p:sp>
    </p:spTree>
    <p:extLst>
      <p:ext uri="{BB962C8B-B14F-4D97-AF65-F5344CB8AC3E}">
        <p14:creationId xmlns:p14="http://schemas.microsoft.com/office/powerpoint/2010/main" val="31743029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57B167-88FB-FD28-42FC-895B556871F5}"/>
              </a:ext>
            </a:extLst>
          </p:cNvPr>
          <p:cNvSpPr>
            <a:spLocks noGrp="1"/>
          </p:cNvSpPr>
          <p:nvPr>
            <p:ph idx="1"/>
          </p:nvPr>
        </p:nvSpPr>
        <p:spPr>
          <a:xfrm>
            <a:off x="5385959" y="562063"/>
            <a:ext cx="5713841" cy="5144684"/>
          </a:xfrm>
        </p:spPr>
        <p:txBody>
          <a:bodyPr>
            <a:normAutofit fontScale="92500" lnSpcReduction="20000"/>
          </a:bodyPr>
          <a:lstStyle/>
          <a:p>
            <a:pPr>
              <a:buFont typeface="Arial" pitchFamily="34" charset="0"/>
              <a:buChar char="•"/>
              <a:defRPr/>
            </a:pPr>
            <a:r>
              <a:rPr lang="en-US" sz="1400" dirty="0"/>
              <a:t>No ability to subpoena the other side’s data or facts</a:t>
            </a:r>
          </a:p>
          <a:p>
            <a:pPr>
              <a:buFont typeface="Arial" pitchFamily="34" charset="0"/>
              <a:buChar char="•"/>
              <a:defRPr/>
            </a:pPr>
            <a:r>
              <a:rPr lang="en-US" sz="1400" dirty="0"/>
              <a:t>Confidential, cannot even reveal that the matter is or is not being disputed</a:t>
            </a:r>
          </a:p>
          <a:p>
            <a:pPr>
              <a:buFont typeface="Arial" pitchFamily="34" charset="0"/>
              <a:buChar char="•"/>
              <a:defRPr/>
            </a:pPr>
            <a:r>
              <a:rPr lang="en-US" sz="1400" dirty="0"/>
              <a:t>Contract governs who is responsible to pay for arbitration proceedings (venue, arbiters, legal fees, costs, copy fees, filing fees, etc.)</a:t>
            </a:r>
          </a:p>
          <a:p>
            <a:pPr>
              <a:buFont typeface="Arial" pitchFamily="34" charset="0"/>
              <a:buChar char="•"/>
              <a:defRPr/>
            </a:pPr>
            <a:r>
              <a:rPr lang="en-US" sz="1400" dirty="0"/>
              <a:t>If final conclusive and binding, you do not get your day in court</a:t>
            </a:r>
          </a:p>
          <a:p>
            <a:pPr>
              <a:buFont typeface="Arial" pitchFamily="34" charset="0"/>
              <a:buChar char="•"/>
              <a:defRPr/>
            </a:pPr>
            <a:r>
              <a:rPr lang="en-US" sz="1400" dirty="0"/>
              <a:t>Arbiter decides your fate</a:t>
            </a:r>
          </a:p>
          <a:p>
            <a:pPr>
              <a:buFont typeface="Arial" pitchFamily="34" charset="0"/>
              <a:buChar char="•"/>
              <a:defRPr/>
            </a:pPr>
            <a:r>
              <a:rPr lang="en-US" sz="1400" dirty="0"/>
              <a:t>Arbiter may not create solutions, can only go by what is in the contract</a:t>
            </a:r>
          </a:p>
          <a:p>
            <a:pPr>
              <a:buFont typeface="Arial" pitchFamily="34" charset="0"/>
              <a:buChar char="•"/>
              <a:defRPr/>
            </a:pPr>
            <a:r>
              <a:rPr lang="en-US" sz="1400" dirty="0"/>
              <a:t>Arbiter is going to ask the author of the contract to define any vague or ambiguous terms</a:t>
            </a:r>
          </a:p>
          <a:p>
            <a:pPr>
              <a:defRPr/>
            </a:pPr>
            <a:endParaRPr lang="en-US" sz="1400" dirty="0"/>
          </a:p>
          <a:p>
            <a:pPr marL="0" indent="0">
              <a:buNone/>
              <a:defRPr/>
            </a:pPr>
            <a:r>
              <a:rPr lang="en-US" sz="1400" b="1" dirty="0"/>
              <a:t>Best practices:</a:t>
            </a:r>
          </a:p>
          <a:p>
            <a:pPr>
              <a:defRPr/>
            </a:pPr>
            <a:r>
              <a:rPr lang="en-US" sz="1400" b="1" dirty="0">
                <a:highlight>
                  <a:srgbClr val="FFFF00"/>
                </a:highlight>
              </a:rPr>
              <a:t>Negotiate terms that enable you to request and receive any data necessary, without explanation, with 10 workdays tur</a:t>
            </a:r>
            <a:r>
              <a:rPr lang="en-US" sz="1400" dirty="0"/>
              <a:t>naround (</a:t>
            </a:r>
            <a:r>
              <a:rPr lang="en-US" sz="1400" i="1" dirty="0"/>
              <a:t>like a built-in subpoena, just in case</a:t>
            </a:r>
            <a:r>
              <a:rPr lang="en-US" sz="1400" dirty="0"/>
              <a:t>)</a:t>
            </a:r>
          </a:p>
          <a:p>
            <a:pPr>
              <a:defRPr/>
            </a:pPr>
            <a:r>
              <a:rPr lang="en-US" sz="1400" dirty="0">
                <a:highlight>
                  <a:srgbClr val="FFFF00"/>
                </a:highlight>
              </a:rPr>
              <a:t>Negotiate terms without jargon or ambiguity </a:t>
            </a:r>
            <a:r>
              <a:rPr lang="en-US" sz="1400" dirty="0"/>
              <a:t>so that a nonparty to the agreement can see what the original intent of the deal was at the time of execution</a:t>
            </a:r>
          </a:p>
          <a:p>
            <a:pPr>
              <a:defRPr/>
            </a:pPr>
            <a:r>
              <a:rPr lang="en-US" sz="1400" dirty="0"/>
              <a:t>Keep good notes and update memos in the event you agree to new provisions or practices mid term</a:t>
            </a:r>
          </a:p>
        </p:txBody>
      </p:sp>
      <p:sp>
        <p:nvSpPr>
          <p:cNvPr id="3" name="Title 2">
            <a:extLst>
              <a:ext uri="{FF2B5EF4-FFF2-40B4-BE49-F238E27FC236}">
                <a16:creationId xmlns:a16="http://schemas.microsoft.com/office/drawing/2014/main" id="{60A0B5B5-9201-E6A3-7E9B-D7B5F081AD3B}"/>
              </a:ext>
            </a:extLst>
          </p:cNvPr>
          <p:cNvSpPr>
            <a:spLocks noGrp="1"/>
          </p:cNvSpPr>
          <p:nvPr>
            <p:ph type="title"/>
          </p:nvPr>
        </p:nvSpPr>
        <p:spPr/>
        <p:txBody>
          <a:bodyPr/>
          <a:lstStyle/>
          <a:p>
            <a:r>
              <a:rPr lang="en-US" dirty="0"/>
              <a:t>Arbitration</a:t>
            </a:r>
          </a:p>
        </p:txBody>
      </p:sp>
      <p:sp>
        <p:nvSpPr>
          <p:cNvPr id="5" name="TextBox 4">
            <a:extLst>
              <a:ext uri="{FF2B5EF4-FFF2-40B4-BE49-F238E27FC236}">
                <a16:creationId xmlns:a16="http://schemas.microsoft.com/office/drawing/2014/main" id="{4F452045-2230-D34A-0215-E42BB1F906B7}"/>
              </a:ext>
            </a:extLst>
          </p:cNvPr>
          <p:cNvSpPr txBox="1"/>
          <p:nvPr/>
        </p:nvSpPr>
        <p:spPr>
          <a:xfrm>
            <a:off x="312490" y="4232056"/>
            <a:ext cx="3496112" cy="646331"/>
          </a:xfrm>
          <a:prstGeom prst="rect">
            <a:avLst/>
          </a:prstGeom>
          <a:noFill/>
        </p:spPr>
        <p:txBody>
          <a:bodyPr wrap="square">
            <a:spAutoFit/>
          </a:bodyPr>
          <a:lstStyle/>
          <a:p>
            <a:r>
              <a:rPr lang="en-US" altLang="en-US" dirty="0">
                <a:solidFill>
                  <a:schemeClr val="bg1"/>
                </a:solidFill>
              </a:rPr>
              <a:t>Understand the constraints of Arbitration</a:t>
            </a:r>
            <a:endParaRPr lang="en-US" dirty="0">
              <a:solidFill>
                <a:schemeClr val="bg1"/>
              </a:solidFill>
            </a:endParaRPr>
          </a:p>
        </p:txBody>
      </p:sp>
    </p:spTree>
    <p:extLst>
      <p:ext uri="{BB962C8B-B14F-4D97-AF65-F5344CB8AC3E}">
        <p14:creationId xmlns:p14="http://schemas.microsoft.com/office/powerpoint/2010/main" val="29374241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57B167-88FB-FD28-42FC-895B556871F5}"/>
              </a:ext>
            </a:extLst>
          </p:cNvPr>
          <p:cNvSpPr>
            <a:spLocks noGrp="1"/>
          </p:cNvSpPr>
          <p:nvPr>
            <p:ph idx="1"/>
          </p:nvPr>
        </p:nvSpPr>
        <p:spPr>
          <a:xfrm>
            <a:off x="5385959" y="562063"/>
            <a:ext cx="5713841" cy="5144684"/>
          </a:xfrm>
        </p:spPr>
        <p:txBody>
          <a:bodyPr>
            <a:normAutofit/>
          </a:bodyPr>
          <a:lstStyle/>
          <a:p>
            <a:r>
              <a:rPr lang="en-US" altLang="en-US" sz="1400" dirty="0"/>
              <a:t>Mediation is a more informal process. A mediator, chosen by the disputing parties, facilitates discussion of the dispute between them; he assists the parties in coming to their own resolution. </a:t>
            </a:r>
          </a:p>
          <a:p>
            <a:r>
              <a:rPr lang="en-US" altLang="en-US" sz="1400" dirty="0"/>
              <a:t>The training and skills of a mediator are more facilitative than those of an arbitrator, whose task is to preside over an orderly final disposition. </a:t>
            </a:r>
          </a:p>
          <a:p>
            <a:r>
              <a:rPr lang="en-US" altLang="en-US" sz="1400" dirty="0"/>
              <a:t>In mediation, a mediation agreement is executed</a:t>
            </a:r>
          </a:p>
          <a:p>
            <a:r>
              <a:rPr lang="en-US" altLang="en-US" sz="1400" dirty="0"/>
              <a:t>You can become a mediator…  The training course is 40 hours. The pay is about $450 per hour.	 </a:t>
            </a:r>
          </a:p>
        </p:txBody>
      </p:sp>
      <p:sp>
        <p:nvSpPr>
          <p:cNvPr id="3" name="Title 2">
            <a:extLst>
              <a:ext uri="{FF2B5EF4-FFF2-40B4-BE49-F238E27FC236}">
                <a16:creationId xmlns:a16="http://schemas.microsoft.com/office/drawing/2014/main" id="{60A0B5B5-9201-E6A3-7E9B-D7B5F081AD3B}"/>
              </a:ext>
            </a:extLst>
          </p:cNvPr>
          <p:cNvSpPr>
            <a:spLocks noGrp="1"/>
          </p:cNvSpPr>
          <p:nvPr>
            <p:ph type="title"/>
          </p:nvPr>
        </p:nvSpPr>
        <p:spPr/>
        <p:txBody>
          <a:bodyPr/>
          <a:lstStyle/>
          <a:p>
            <a:r>
              <a:rPr lang="en-US" dirty="0"/>
              <a:t>Mediation</a:t>
            </a:r>
          </a:p>
        </p:txBody>
      </p:sp>
      <p:sp>
        <p:nvSpPr>
          <p:cNvPr id="5" name="TextBox 4">
            <a:extLst>
              <a:ext uri="{FF2B5EF4-FFF2-40B4-BE49-F238E27FC236}">
                <a16:creationId xmlns:a16="http://schemas.microsoft.com/office/drawing/2014/main" id="{4F452045-2230-D34A-0215-E42BB1F906B7}"/>
              </a:ext>
            </a:extLst>
          </p:cNvPr>
          <p:cNvSpPr txBox="1"/>
          <p:nvPr/>
        </p:nvSpPr>
        <p:spPr>
          <a:xfrm>
            <a:off x="312490" y="4232056"/>
            <a:ext cx="3496112" cy="646331"/>
          </a:xfrm>
          <a:prstGeom prst="rect">
            <a:avLst/>
          </a:prstGeom>
          <a:noFill/>
        </p:spPr>
        <p:txBody>
          <a:bodyPr wrap="square">
            <a:spAutoFit/>
          </a:bodyPr>
          <a:lstStyle/>
          <a:p>
            <a:r>
              <a:rPr lang="en-US" altLang="en-US" dirty="0">
                <a:solidFill>
                  <a:schemeClr val="bg1"/>
                </a:solidFill>
              </a:rPr>
              <a:t>The appointed/hired neutral makes a new agreement if necessary.</a:t>
            </a:r>
            <a:endParaRPr lang="en-US" dirty="0">
              <a:solidFill>
                <a:schemeClr val="bg1"/>
              </a:solidFill>
            </a:endParaRPr>
          </a:p>
        </p:txBody>
      </p:sp>
    </p:spTree>
    <p:extLst>
      <p:ext uri="{BB962C8B-B14F-4D97-AF65-F5344CB8AC3E}">
        <p14:creationId xmlns:p14="http://schemas.microsoft.com/office/powerpoint/2010/main" val="31309747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57B167-88FB-FD28-42FC-895B556871F5}"/>
              </a:ext>
            </a:extLst>
          </p:cNvPr>
          <p:cNvSpPr>
            <a:spLocks noGrp="1"/>
          </p:cNvSpPr>
          <p:nvPr>
            <p:ph idx="1"/>
          </p:nvPr>
        </p:nvSpPr>
        <p:spPr>
          <a:xfrm>
            <a:off x="5385959" y="562063"/>
            <a:ext cx="5713841" cy="5144684"/>
          </a:xfrm>
        </p:spPr>
        <p:txBody>
          <a:bodyPr>
            <a:normAutofit/>
          </a:bodyPr>
          <a:lstStyle/>
          <a:p>
            <a:pPr marL="0" indent="0">
              <a:buNone/>
            </a:pPr>
            <a:r>
              <a:rPr lang="en-US" altLang="en-US" dirty="0"/>
              <a:t>Most states in the US have a mechanism whereby “the insured or their agent of record” may dispute a health plan decision for a service deemed non-covered or not medically necessary.</a:t>
            </a:r>
          </a:p>
          <a:p>
            <a:pPr marL="0" indent="0">
              <a:buNone/>
            </a:pPr>
            <a:r>
              <a:rPr lang="en-US" altLang="en-US" dirty="0">
                <a:latin typeface="Arial" panose="020B0604020202020204" pitchFamily="34" charset="0"/>
                <a:cs typeface="Arial" panose="020B0604020202020204" pitchFamily="34" charset="0"/>
              </a:rPr>
              <a:t>Several contracts attempt to foreclose (disallow) external review. </a:t>
            </a:r>
          </a:p>
          <a:p>
            <a:pPr marL="0" indent="0">
              <a:buNone/>
            </a:pPr>
            <a:r>
              <a:rPr lang="en-US" altLang="en-US" dirty="0">
                <a:latin typeface="Arial" panose="020B0604020202020204" pitchFamily="34" charset="0"/>
                <a:cs typeface="Arial" panose="020B0604020202020204" pitchFamily="34" charset="0"/>
              </a:rPr>
              <a:t>Easily removed. Against public policy.</a:t>
            </a:r>
            <a:endParaRPr lang="en-US" altLang="en-US" sz="1400" dirty="0"/>
          </a:p>
        </p:txBody>
      </p:sp>
      <p:sp>
        <p:nvSpPr>
          <p:cNvPr id="3" name="Title 2">
            <a:extLst>
              <a:ext uri="{FF2B5EF4-FFF2-40B4-BE49-F238E27FC236}">
                <a16:creationId xmlns:a16="http://schemas.microsoft.com/office/drawing/2014/main" id="{60A0B5B5-9201-E6A3-7E9B-D7B5F081AD3B}"/>
              </a:ext>
            </a:extLst>
          </p:cNvPr>
          <p:cNvSpPr>
            <a:spLocks noGrp="1"/>
          </p:cNvSpPr>
          <p:nvPr>
            <p:ph type="title"/>
          </p:nvPr>
        </p:nvSpPr>
        <p:spPr/>
        <p:txBody>
          <a:bodyPr>
            <a:noAutofit/>
          </a:bodyPr>
          <a:lstStyle/>
          <a:p>
            <a:r>
              <a:rPr lang="en-US" sz="3600" dirty="0"/>
              <a:t>State Sponsored External Review</a:t>
            </a:r>
          </a:p>
        </p:txBody>
      </p:sp>
    </p:spTree>
    <p:extLst>
      <p:ext uri="{BB962C8B-B14F-4D97-AF65-F5344CB8AC3E}">
        <p14:creationId xmlns:p14="http://schemas.microsoft.com/office/powerpoint/2010/main" val="272276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219928-BFFF-AA92-638B-18DB5F2A16E8}"/>
              </a:ext>
            </a:extLst>
          </p:cNvPr>
          <p:cNvSpPr>
            <a:spLocks noGrp="1"/>
          </p:cNvSpPr>
          <p:nvPr>
            <p:ph idx="1"/>
          </p:nvPr>
        </p:nvSpPr>
        <p:spPr/>
        <p:txBody>
          <a:bodyPr/>
          <a:lstStyle/>
          <a:p>
            <a:pPr lvl="0" rtl="0"/>
            <a:r>
              <a:rPr lang="en-US" sz="1400" b="1" dirty="0">
                <a:latin typeface="+mj-lt"/>
                <a:cs typeface="Aharoni" pitchFamily="2" charset="-79"/>
              </a:rPr>
              <a:t>Preamble (Identification of the Parties)</a:t>
            </a:r>
          </a:p>
          <a:p>
            <a:pPr lvl="0" rtl="0"/>
            <a:r>
              <a:rPr lang="en-US" sz="1400" b="1" dirty="0">
                <a:latin typeface="+mj-lt"/>
                <a:cs typeface="Aharoni" pitchFamily="2" charset="-79"/>
              </a:rPr>
              <a:t>Recitals</a:t>
            </a:r>
          </a:p>
          <a:p>
            <a:pPr lvl="0" rtl="0"/>
            <a:r>
              <a:rPr lang="en-US" sz="1400" b="1" dirty="0">
                <a:latin typeface="+mj-lt"/>
                <a:cs typeface="Aharoni" pitchFamily="2" charset="-79"/>
              </a:rPr>
              <a:t>Definitions</a:t>
            </a:r>
          </a:p>
          <a:p>
            <a:pPr lvl="0" rtl="0"/>
            <a:r>
              <a:rPr lang="en-US" sz="1400" b="1" dirty="0">
                <a:latin typeface="+mj-lt"/>
                <a:cs typeface="Aharoni" pitchFamily="2" charset="-79"/>
              </a:rPr>
              <a:t>Obligations of the Payer</a:t>
            </a:r>
          </a:p>
          <a:p>
            <a:pPr lvl="0" rtl="0"/>
            <a:r>
              <a:rPr lang="en-US" sz="1400" b="1" dirty="0">
                <a:latin typeface="+mj-lt"/>
                <a:cs typeface="Aharoni" pitchFamily="2" charset="-79"/>
              </a:rPr>
              <a:t>Obligations of the Provider(s)</a:t>
            </a:r>
          </a:p>
          <a:p>
            <a:pPr lvl="0" rtl="0"/>
            <a:r>
              <a:rPr lang="en-US" sz="1400" b="1" dirty="0">
                <a:latin typeface="+mj-lt"/>
                <a:cs typeface="Aharoni" pitchFamily="2" charset="-79"/>
              </a:rPr>
              <a:t>Medical Records</a:t>
            </a:r>
          </a:p>
          <a:p>
            <a:pPr lvl="0" rtl="0"/>
            <a:r>
              <a:rPr lang="en-US" sz="1400" b="1" dirty="0">
                <a:latin typeface="+mj-lt"/>
                <a:cs typeface="Aharoni" pitchFamily="2" charset="-79"/>
              </a:rPr>
              <a:t>Reimbursement</a:t>
            </a:r>
          </a:p>
          <a:p>
            <a:pPr lvl="0" rtl="0"/>
            <a:r>
              <a:rPr lang="en-US" sz="1400" b="1" dirty="0">
                <a:latin typeface="+mj-lt"/>
                <a:cs typeface="Aharoni" pitchFamily="2" charset="-79"/>
              </a:rPr>
              <a:t>Term and Termination</a:t>
            </a:r>
          </a:p>
          <a:p>
            <a:pPr lvl="0" rtl="0"/>
            <a:r>
              <a:rPr lang="en-US" sz="1400" b="1" dirty="0">
                <a:latin typeface="+mj-lt"/>
                <a:cs typeface="Aharoni" pitchFamily="2" charset="-79"/>
              </a:rPr>
              <a:t>Miscellaneous Provisions</a:t>
            </a:r>
          </a:p>
          <a:p>
            <a:endParaRPr lang="en-US" dirty="0"/>
          </a:p>
        </p:txBody>
      </p:sp>
      <p:sp>
        <p:nvSpPr>
          <p:cNvPr id="3" name="Title 2">
            <a:extLst>
              <a:ext uri="{FF2B5EF4-FFF2-40B4-BE49-F238E27FC236}">
                <a16:creationId xmlns:a16="http://schemas.microsoft.com/office/drawing/2014/main" id="{378F4870-177C-5E49-7D79-AA8FB16772F2}"/>
              </a:ext>
            </a:extLst>
          </p:cNvPr>
          <p:cNvSpPr>
            <a:spLocks noGrp="1"/>
          </p:cNvSpPr>
          <p:nvPr>
            <p:ph type="title"/>
          </p:nvPr>
        </p:nvSpPr>
        <p:spPr/>
        <p:txBody>
          <a:bodyPr/>
          <a:lstStyle/>
          <a:p>
            <a:r>
              <a:rPr lang="en-US" dirty="0"/>
              <a:t>Construction</a:t>
            </a:r>
          </a:p>
        </p:txBody>
      </p:sp>
    </p:spTree>
    <p:extLst>
      <p:ext uri="{BB962C8B-B14F-4D97-AF65-F5344CB8AC3E}">
        <p14:creationId xmlns:p14="http://schemas.microsoft.com/office/powerpoint/2010/main" val="37372280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57B167-88FB-FD28-42FC-895B556871F5}"/>
              </a:ext>
            </a:extLst>
          </p:cNvPr>
          <p:cNvSpPr>
            <a:spLocks noGrp="1"/>
          </p:cNvSpPr>
          <p:nvPr>
            <p:ph idx="1"/>
          </p:nvPr>
        </p:nvSpPr>
        <p:spPr>
          <a:xfrm>
            <a:off x="5385959" y="562063"/>
            <a:ext cx="5713841" cy="5144684"/>
          </a:xfrm>
        </p:spPr>
        <p:txBody>
          <a:bodyPr>
            <a:normAutofit/>
          </a:bodyPr>
          <a:lstStyle/>
          <a:p>
            <a:pPr marL="0" indent="0">
              <a:buNone/>
            </a:pPr>
            <a:r>
              <a:rPr lang="en-US" altLang="en-US" sz="1800" b="1" dirty="0"/>
              <a:t>Any dispute between a consumer and a health plan where the timing of access to the disputed service has a permanent adverse effect on treatment outcome:</a:t>
            </a:r>
          </a:p>
          <a:p>
            <a:pPr lvl="1"/>
            <a:r>
              <a:rPr lang="en-US" altLang="en-US" sz="1400" dirty="0"/>
              <a:t>Emergency care</a:t>
            </a:r>
          </a:p>
          <a:p>
            <a:pPr lvl="1"/>
            <a:r>
              <a:rPr lang="en-US" altLang="en-US" sz="1400" dirty="0"/>
              <a:t>Out-of-state care</a:t>
            </a:r>
          </a:p>
          <a:p>
            <a:pPr lvl="1"/>
            <a:r>
              <a:rPr lang="en-US" altLang="en-US" sz="1400" dirty="0"/>
              <a:t>Transplants</a:t>
            </a:r>
          </a:p>
          <a:p>
            <a:pPr lvl="1"/>
            <a:r>
              <a:rPr lang="en-US" altLang="en-US" sz="1400" dirty="0"/>
              <a:t>Oncology</a:t>
            </a:r>
          </a:p>
          <a:p>
            <a:pPr lvl="1"/>
            <a:r>
              <a:rPr lang="en-US" altLang="en-US" sz="1400" dirty="0"/>
              <a:t>Surgery</a:t>
            </a:r>
          </a:p>
          <a:p>
            <a:pPr lvl="1"/>
            <a:r>
              <a:rPr lang="en-US" altLang="en-US" sz="1400" dirty="0"/>
              <a:t>Potentially terminal conditions</a:t>
            </a:r>
          </a:p>
          <a:p>
            <a:pPr marL="0" indent="0">
              <a:buNone/>
            </a:pPr>
            <a:endParaRPr lang="en-US" altLang="en-US" sz="1400" dirty="0"/>
          </a:p>
        </p:txBody>
      </p:sp>
      <p:sp>
        <p:nvSpPr>
          <p:cNvPr id="3" name="Title 2">
            <a:extLst>
              <a:ext uri="{FF2B5EF4-FFF2-40B4-BE49-F238E27FC236}">
                <a16:creationId xmlns:a16="http://schemas.microsoft.com/office/drawing/2014/main" id="{60A0B5B5-9201-E6A3-7E9B-D7B5F081AD3B}"/>
              </a:ext>
            </a:extLst>
          </p:cNvPr>
          <p:cNvSpPr>
            <a:spLocks noGrp="1"/>
          </p:cNvSpPr>
          <p:nvPr>
            <p:ph type="title"/>
          </p:nvPr>
        </p:nvSpPr>
        <p:spPr/>
        <p:txBody>
          <a:bodyPr>
            <a:noAutofit/>
          </a:bodyPr>
          <a:lstStyle/>
          <a:p>
            <a:r>
              <a:rPr lang="en-US" sz="3600" dirty="0"/>
              <a:t>Expedited Review</a:t>
            </a:r>
          </a:p>
        </p:txBody>
      </p:sp>
    </p:spTree>
    <p:extLst>
      <p:ext uri="{BB962C8B-B14F-4D97-AF65-F5344CB8AC3E}">
        <p14:creationId xmlns:p14="http://schemas.microsoft.com/office/powerpoint/2010/main" val="8409949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459BA4-009E-D6D8-7304-CB2245FBD0D1}"/>
              </a:ext>
            </a:extLst>
          </p:cNvPr>
          <p:cNvSpPr>
            <a:spLocks noGrp="1"/>
          </p:cNvSpPr>
          <p:nvPr>
            <p:ph idx="1"/>
          </p:nvPr>
        </p:nvSpPr>
        <p:spPr/>
        <p:txBody>
          <a:bodyPr/>
          <a:lstStyle/>
          <a:p>
            <a:pPr marL="438912" indent="-320040" fontAlgn="auto">
              <a:spcBef>
                <a:spcPts val="0"/>
              </a:spcBef>
              <a:spcAft>
                <a:spcPts val="0"/>
              </a:spcAft>
              <a:buFont typeface="Wingdings" pitchFamily="2" charset="2"/>
              <a:buNone/>
              <a:defRPr/>
            </a:pPr>
            <a:r>
              <a:rPr lang="en-US" dirty="0"/>
              <a:t>	</a:t>
            </a:r>
            <a:r>
              <a:rPr lang="en-US" dirty="0">
                <a:latin typeface="Arial" pitchFamily="34" charset="0"/>
                <a:cs typeface="Arial" pitchFamily="34" charset="0"/>
              </a:rPr>
              <a:t>The managed care company’s contract will almost certainly require the provider to “exhaust” these internal processes before resorting to external dispute resolution. </a:t>
            </a:r>
          </a:p>
          <a:p>
            <a:pPr marL="438912" indent="-320040" fontAlgn="auto">
              <a:spcBef>
                <a:spcPts val="0"/>
              </a:spcBef>
              <a:spcAft>
                <a:spcPts val="0"/>
              </a:spcAft>
              <a:buFont typeface="Wingdings" pitchFamily="2" charset="2"/>
              <a:buNone/>
              <a:defRPr/>
            </a:pPr>
            <a:r>
              <a:rPr lang="en-US" dirty="0">
                <a:latin typeface="Arial" pitchFamily="34" charset="0"/>
                <a:cs typeface="Arial" pitchFamily="34" charset="0"/>
              </a:rPr>
              <a:t>	</a:t>
            </a:r>
          </a:p>
          <a:p>
            <a:pPr marL="438912" indent="-320040" fontAlgn="auto">
              <a:spcBef>
                <a:spcPts val="0"/>
              </a:spcBef>
              <a:spcAft>
                <a:spcPts val="0"/>
              </a:spcAft>
              <a:buFont typeface="Wingdings" pitchFamily="2" charset="2"/>
              <a:buNone/>
              <a:defRPr/>
            </a:pPr>
            <a:r>
              <a:rPr lang="en-US" dirty="0">
                <a:latin typeface="Arial" pitchFamily="34" charset="0"/>
                <a:cs typeface="Arial" pitchFamily="34" charset="0"/>
              </a:rPr>
              <a:t>	Many states have passed laws imposing requirements on managed care company provider-appeal procedures.</a:t>
            </a:r>
          </a:p>
          <a:p>
            <a:pPr marL="0" indent="0">
              <a:buNone/>
            </a:pPr>
            <a:endParaRPr lang="en-US" dirty="0"/>
          </a:p>
        </p:txBody>
      </p:sp>
      <p:sp>
        <p:nvSpPr>
          <p:cNvPr id="3" name="Title 2">
            <a:extLst>
              <a:ext uri="{FF2B5EF4-FFF2-40B4-BE49-F238E27FC236}">
                <a16:creationId xmlns:a16="http://schemas.microsoft.com/office/drawing/2014/main" id="{4C0F1A1A-28ED-694E-AC6B-D75B46C03053}"/>
              </a:ext>
            </a:extLst>
          </p:cNvPr>
          <p:cNvSpPr>
            <a:spLocks noGrp="1"/>
          </p:cNvSpPr>
          <p:nvPr>
            <p:ph type="title"/>
          </p:nvPr>
        </p:nvSpPr>
        <p:spPr/>
        <p:txBody>
          <a:bodyPr>
            <a:normAutofit/>
          </a:bodyPr>
          <a:lstStyle/>
          <a:p>
            <a:r>
              <a:rPr lang="en-US" sz="3600" dirty="0"/>
              <a:t>“Exhaust All Administrative Remedies”</a:t>
            </a:r>
          </a:p>
        </p:txBody>
      </p:sp>
    </p:spTree>
    <p:extLst>
      <p:ext uri="{BB962C8B-B14F-4D97-AF65-F5344CB8AC3E}">
        <p14:creationId xmlns:p14="http://schemas.microsoft.com/office/powerpoint/2010/main" val="41444860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32633E-8822-422F-63C1-7E98A4022293}"/>
              </a:ext>
            </a:extLst>
          </p:cNvPr>
          <p:cNvSpPr>
            <a:spLocks noGrp="1"/>
          </p:cNvSpPr>
          <p:nvPr>
            <p:ph idx="1"/>
          </p:nvPr>
        </p:nvSpPr>
        <p:spPr/>
        <p:txBody>
          <a:bodyPr>
            <a:normAutofit fontScale="92500" lnSpcReduction="20000"/>
          </a:bodyPr>
          <a:lstStyle/>
          <a:p>
            <a:pPr marL="0" indent="0">
              <a:buNone/>
            </a:pPr>
            <a:r>
              <a:rPr lang="en-US" altLang="en-US" sz="2400" b="1" dirty="0"/>
              <a:t>Look for Contract Language that:</a:t>
            </a:r>
          </a:p>
          <a:p>
            <a:r>
              <a:rPr lang="en-US" altLang="en-US" sz="1400" dirty="0"/>
              <a:t>Requires that if they use an outside panel or expert, that you are entitled to a copy of their report and the right to answer or refute their findings with additional information</a:t>
            </a:r>
          </a:p>
          <a:p>
            <a:r>
              <a:rPr lang="en-US" altLang="en-US" sz="1400" dirty="0"/>
              <a:t>Requires the expert to be Board Certified and familiar with local nuance and options in the community before rendering a decision that is not possible in the local area with local resources</a:t>
            </a:r>
          </a:p>
          <a:p>
            <a:r>
              <a:rPr lang="en-US" altLang="en-US" sz="1400" dirty="0"/>
              <a:t>Does not limit the provider from assisting the patient with external review appeals</a:t>
            </a:r>
          </a:p>
          <a:p>
            <a:r>
              <a:rPr lang="en-US" altLang="en-US" sz="1400" dirty="0"/>
              <a:t>Avoid language that refers to undefined administrative remedies which must be exhausted without provision of a “list”</a:t>
            </a:r>
          </a:p>
          <a:p>
            <a:pPr marL="404622" indent="-285750">
              <a:spcBef>
                <a:spcPts val="0"/>
              </a:spcBef>
              <a:spcAft>
                <a:spcPts val="0"/>
              </a:spcAft>
              <a:defRPr/>
            </a:pPr>
            <a:endParaRPr lang="en-US" sz="1500" dirty="0"/>
          </a:p>
          <a:p>
            <a:pPr marL="404622" indent="-285750">
              <a:spcBef>
                <a:spcPts val="0"/>
              </a:spcBef>
              <a:spcAft>
                <a:spcPts val="0"/>
              </a:spcAft>
              <a:defRPr/>
            </a:pPr>
            <a:r>
              <a:rPr lang="en-US" sz="1500" dirty="0"/>
              <a:t>Many state laws have language to address:</a:t>
            </a:r>
          </a:p>
          <a:p>
            <a:pPr marL="742950" lvl="1" indent="-285750">
              <a:spcAft>
                <a:spcPts val="0"/>
              </a:spcAft>
              <a:defRPr/>
            </a:pPr>
            <a:r>
              <a:rPr lang="en-US" sz="1500" dirty="0"/>
              <a:t>Medical necessity denials</a:t>
            </a:r>
          </a:p>
          <a:p>
            <a:pPr marL="742950" lvl="1" indent="-285750">
              <a:spcAft>
                <a:spcPts val="0"/>
              </a:spcAft>
              <a:defRPr/>
            </a:pPr>
            <a:r>
              <a:rPr lang="en-US" sz="1500" dirty="0"/>
              <a:t>Formulary requirements</a:t>
            </a:r>
          </a:p>
          <a:p>
            <a:pPr marL="742950" lvl="1" indent="-285750">
              <a:spcAft>
                <a:spcPts val="0"/>
              </a:spcAft>
              <a:defRPr/>
            </a:pPr>
            <a:r>
              <a:rPr lang="en-US" sz="1500" dirty="0"/>
              <a:t>Claims that something is experimental or investigational </a:t>
            </a:r>
          </a:p>
          <a:p>
            <a:pPr marL="742950" lvl="1" indent="-285750">
              <a:spcAft>
                <a:spcPts val="0"/>
              </a:spcAft>
              <a:defRPr/>
            </a:pPr>
            <a:r>
              <a:rPr lang="en-US" sz="1500" dirty="0"/>
              <a:t>Excessive utilization</a:t>
            </a:r>
          </a:p>
          <a:p>
            <a:pPr marL="742950" lvl="1" indent="-285750">
              <a:spcAft>
                <a:spcPts val="0"/>
              </a:spcAft>
              <a:defRPr/>
            </a:pPr>
            <a:r>
              <a:rPr lang="en-US" sz="1500" dirty="0"/>
              <a:t>Not a covered benefit</a:t>
            </a:r>
          </a:p>
          <a:p>
            <a:pPr marL="404622" indent="-285750">
              <a:spcBef>
                <a:spcPts val="0"/>
              </a:spcBef>
              <a:spcAft>
                <a:spcPts val="0"/>
              </a:spcAft>
              <a:defRPr/>
            </a:pPr>
            <a:endParaRPr lang="en-US" sz="1500" dirty="0"/>
          </a:p>
          <a:p>
            <a:pPr marL="404622" indent="-285750">
              <a:spcBef>
                <a:spcPts val="0"/>
              </a:spcBef>
              <a:spcAft>
                <a:spcPts val="0"/>
              </a:spcAft>
              <a:defRPr/>
            </a:pPr>
            <a:r>
              <a:rPr lang="en-US" sz="1500" dirty="0"/>
              <a:t>Ensure you have these statutes and administrative rules in a file somewhere on your hard drive</a:t>
            </a:r>
          </a:p>
        </p:txBody>
      </p:sp>
      <p:sp>
        <p:nvSpPr>
          <p:cNvPr id="3" name="Title 2">
            <a:extLst>
              <a:ext uri="{FF2B5EF4-FFF2-40B4-BE49-F238E27FC236}">
                <a16:creationId xmlns:a16="http://schemas.microsoft.com/office/drawing/2014/main" id="{52C52425-E9D6-009F-8D01-7683BCAD1F6F}"/>
              </a:ext>
            </a:extLst>
          </p:cNvPr>
          <p:cNvSpPr>
            <a:spLocks noGrp="1"/>
          </p:cNvSpPr>
          <p:nvPr>
            <p:ph type="title"/>
          </p:nvPr>
        </p:nvSpPr>
        <p:spPr/>
        <p:txBody>
          <a:bodyPr>
            <a:normAutofit fontScale="90000"/>
          </a:bodyPr>
          <a:lstStyle/>
          <a:p>
            <a:r>
              <a:rPr lang="en-US" dirty="0"/>
              <a:t>UM &amp; Medical Necessity Denials</a:t>
            </a:r>
          </a:p>
        </p:txBody>
      </p:sp>
    </p:spTree>
    <p:extLst>
      <p:ext uri="{BB962C8B-B14F-4D97-AF65-F5344CB8AC3E}">
        <p14:creationId xmlns:p14="http://schemas.microsoft.com/office/powerpoint/2010/main" val="22546266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C911A7-5071-24B3-E1AD-5464F565E14C}"/>
              </a:ext>
            </a:extLst>
          </p:cNvPr>
          <p:cNvPicPr>
            <a:picLocks noChangeAspect="1"/>
          </p:cNvPicPr>
          <p:nvPr/>
        </p:nvPicPr>
        <p:blipFill rotWithShape="1">
          <a:blip r:embed="rId2"/>
          <a:srcRect l="19904" r="15210"/>
          <a:stretch/>
        </p:blipFill>
        <p:spPr>
          <a:xfrm>
            <a:off x="20" y="10"/>
            <a:ext cx="6311880" cy="6857990"/>
          </a:xfrm>
          <a:prstGeom prst="rect">
            <a:avLst/>
          </a:prstGeom>
          <a:noFill/>
        </p:spPr>
      </p:pic>
      <p:sp>
        <p:nvSpPr>
          <p:cNvPr id="11" name="Title 2">
            <a:extLst>
              <a:ext uri="{FF2B5EF4-FFF2-40B4-BE49-F238E27FC236}">
                <a16:creationId xmlns:a16="http://schemas.microsoft.com/office/drawing/2014/main" id="{0179BE94-653F-8E78-CD2D-394135486200}"/>
              </a:ext>
            </a:extLst>
          </p:cNvPr>
          <p:cNvSpPr>
            <a:spLocks noGrp="1"/>
          </p:cNvSpPr>
          <p:nvPr>
            <p:ph type="ctrTitle"/>
          </p:nvPr>
        </p:nvSpPr>
        <p:spPr>
          <a:xfrm>
            <a:off x="6629400" y="758952"/>
            <a:ext cx="4526280" cy="3227514"/>
          </a:xfrm>
        </p:spPr>
        <p:txBody>
          <a:bodyPr/>
          <a:lstStyle/>
          <a:p>
            <a:r>
              <a:rPr lang="en-US" dirty="0"/>
              <a:t>Pay for Performance</a:t>
            </a:r>
          </a:p>
        </p:txBody>
      </p:sp>
      <p:sp>
        <p:nvSpPr>
          <p:cNvPr id="13" name="Subtitle 3">
            <a:extLst>
              <a:ext uri="{FF2B5EF4-FFF2-40B4-BE49-F238E27FC236}">
                <a16:creationId xmlns:a16="http://schemas.microsoft.com/office/drawing/2014/main" id="{245DB114-A3AD-DD19-16CD-51B0B2A6153B}"/>
              </a:ext>
            </a:extLst>
          </p:cNvPr>
          <p:cNvSpPr>
            <a:spLocks noGrp="1"/>
          </p:cNvSpPr>
          <p:nvPr>
            <p:ph type="subTitle" idx="1"/>
          </p:nvPr>
        </p:nvSpPr>
        <p:spPr>
          <a:xfrm>
            <a:off x="6629400" y="4060272"/>
            <a:ext cx="4526280" cy="2357306"/>
          </a:xfrm>
        </p:spPr>
        <p:txBody>
          <a:bodyPr>
            <a:normAutofit fontScale="92500" lnSpcReduction="10000"/>
          </a:bodyPr>
          <a:lstStyle/>
          <a:p>
            <a:r>
              <a:rPr lang="en-US" altLang="en-US" sz="2200" cap="none" dirty="0">
                <a:latin typeface="+mj-lt"/>
              </a:rPr>
              <a:t>Pay for performance continues to emerge now called value-based contracting and payment.</a:t>
            </a:r>
          </a:p>
          <a:p>
            <a:r>
              <a:rPr lang="en-US" altLang="en-US" sz="2200" cap="none" dirty="0">
                <a:latin typeface="+mj-lt"/>
              </a:rPr>
              <a:t>Providers under this arrangement are rewarded for meeting pre-established targets for delivery of healthcare services</a:t>
            </a:r>
            <a:r>
              <a:rPr lang="en-US" altLang="en-US" sz="2200" dirty="0">
                <a:latin typeface="+mj-lt"/>
                <a:cs typeface="Arial" panose="020B0604020202020204" pitchFamily="34" charset="0"/>
              </a:rPr>
              <a:t>.</a:t>
            </a:r>
          </a:p>
          <a:p>
            <a:pPr>
              <a:lnSpc>
                <a:spcPct val="110000"/>
              </a:lnSpc>
            </a:pPr>
            <a:endParaRPr lang="en-US" b="1" dirty="0"/>
          </a:p>
        </p:txBody>
      </p:sp>
    </p:spTree>
    <p:extLst>
      <p:ext uri="{BB962C8B-B14F-4D97-AF65-F5344CB8AC3E}">
        <p14:creationId xmlns:p14="http://schemas.microsoft.com/office/powerpoint/2010/main" val="11674236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2CAA38-A6CA-5A97-4161-74C59071318E}"/>
              </a:ext>
            </a:extLst>
          </p:cNvPr>
          <p:cNvSpPr>
            <a:spLocks noGrp="1"/>
          </p:cNvSpPr>
          <p:nvPr>
            <p:ph type="title"/>
          </p:nvPr>
        </p:nvSpPr>
        <p:spPr>
          <a:xfrm>
            <a:off x="1083811" y="1153129"/>
            <a:ext cx="3068833" cy="2093975"/>
          </a:xfrm>
        </p:spPr>
        <p:txBody>
          <a:bodyPr anchor="b">
            <a:normAutofit/>
          </a:bodyPr>
          <a:lstStyle/>
          <a:p>
            <a:r>
              <a:rPr lang="en-US" dirty="0"/>
              <a:t>P4P</a:t>
            </a:r>
            <a:br>
              <a:rPr lang="en-US" dirty="0"/>
            </a:br>
            <a:br>
              <a:rPr lang="en-US" dirty="0"/>
            </a:br>
            <a:r>
              <a:rPr lang="en-US" dirty="0"/>
              <a:t>7 ELEMENTS TO LOOK FOR</a:t>
            </a:r>
          </a:p>
        </p:txBody>
      </p:sp>
      <p:sp>
        <p:nvSpPr>
          <p:cNvPr id="6" name="Content Placeholder 5">
            <a:extLst>
              <a:ext uri="{FF2B5EF4-FFF2-40B4-BE49-F238E27FC236}">
                <a16:creationId xmlns:a16="http://schemas.microsoft.com/office/drawing/2014/main" id="{5DFABD6F-1F69-4C65-1D26-5664A751AC95}"/>
              </a:ext>
            </a:extLst>
          </p:cNvPr>
          <p:cNvSpPr>
            <a:spLocks noGrp="1"/>
          </p:cNvSpPr>
          <p:nvPr>
            <p:ph idx="1"/>
          </p:nvPr>
        </p:nvSpPr>
        <p:spPr>
          <a:xfrm>
            <a:off x="5458984" y="812800"/>
            <a:ext cx="5713841" cy="4868609"/>
          </a:xfrm>
        </p:spPr>
        <p:txBody>
          <a:bodyPr>
            <a:normAutofit/>
          </a:bodyPr>
          <a:lstStyle/>
          <a:p>
            <a:pPr marL="457200" indent="-457200" fontAlgn="auto">
              <a:spcBef>
                <a:spcPts val="0"/>
              </a:spcBef>
              <a:spcAft>
                <a:spcPts val="0"/>
              </a:spcAft>
              <a:buFont typeface="+mj-lt"/>
              <a:buAutoNum type="arabicPeriod"/>
              <a:defRPr/>
            </a:pPr>
            <a:r>
              <a:rPr lang="en-US"/>
              <a:t>Focus on improved quality of care</a:t>
            </a:r>
          </a:p>
          <a:p>
            <a:pPr marL="457200" indent="-457200" fontAlgn="auto">
              <a:spcBef>
                <a:spcPts val="0"/>
              </a:spcBef>
              <a:spcAft>
                <a:spcPts val="0"/>
              </a:spcAft>
              <a:buFont typeface="+mj-lt"/>
              <a:buAutoNum type="arabicPeriod"/>
              <a:defRPr/>
            </a:pPr>
            <a:endParaRPr lang="en-US"/>
          </a:p>
          <a:p>
            <a:pPr marL="457200" indent="-457200" fontAlgn="auto">
              <a:spcBef>
                <a:spcPts val="0"/>
              </a:spcBef>
              <a:spcAft>
                <a:spcPts val="0"/>
              </a:spcAft>
              <a:buFont typeface="+mj-lt"/>
              <a:buAutoNum type="arabicPeriod"/>
              <a:defRPr/>
            </a:pPr>
            <a:r>
              <a:rPr lang="en-US"/>
              <a:t>Support the physician/patient relationship</a:t>
            </a:r>
          </a:p>
          <a:p>
            <a:pPr marL="457200" indent="-457200" fontAlgn="auto">
              <a:spcBef>
                <a:spcPts val="0"/>
              </a:spcBef>
              <a:spcAft>
                <a:spcPts val="0"/>
              </a:spcAft>
              <a:buFont typeface="+mj-lt"/>
              <a:buAutoNum type="arabicPeriod"/>
              <a:defRPr/>
            </a:pPr>
            <a:endParaRPr lang="en-US"/>
          </a:p>
          <a:p>
            <a:pPr marL="457200" indent="-457200" fontAlgn="auto">
              <a:spcBef>
                <a:spcPts val="0"/>
              </a:spcBef>
              <a:spcAft>
                <a:spcPts val="0"/>
              </a:spcAft>
              <a:buFont typeface="+mj-lt"/>
              <a:buAutoNum type="arabicPeriod"/>
              <a:defRPr/>
            </a:pPr>
            <a:r>
              <a:rPr lang="en-US"/>
              <a:t>Utilize performance measures based on evidence-based clinical guidelines</a:t>
            </a:r>
          </a:p>
          <a:p>
            <a:pPr marL="457200" indent="-457200" fontAlgn="auto">
              <a:spcBef>
                <a:spcPts val="0"/>
              </a:spcBef>
              <a:spcAft>
                <a:spcPts val="0"/>
              </a:spcAft>
              <a:buFont typeface="+mj-lt"/>
              <a:buAutoNum type="arabicPeriod"/>
              <a:defRPr/>
            </a:pPr>
            <a:endParaRPr lang="en-US"/>
          </a:p>
          <a:p>
            <a:pPr marL="457200" indent="-457200" fontAlgn="auto">
              <a:spcBef>
                <a:spcPts val="0"/>
              </a:spcBef>
              <a:spcAft>
                <a:spcPts val="0"/>
              </a:spcAft>
              <a:buFont typeface="+mj-lt"/>
              <a:buAutoNum type="arabicPeriod"/>
              <a:defRPr/>
            </a:pPr>
            <a:r>
              <a:rPr lang="en-US"/>
              <a:t>Involve practicing physicians in program design</a:t>
            </a:r>
          </a:p>
          <a:p>
            <a:pPr marL="457200" indent="-457200" fontAlgn="auto">
              <a:spcBef>
                <a:spcPts val="0"/>
              </a:spcBef>
              <a:spcAft>
                <a:spcPts val="0"/>
              </a:spcAft>
              <a:buFont typeface="+mj-lt"/>
              <a:buAutoNum type="arabicPeriod"/>
              <a:defRPr/>
            </a:pPr>
            <a:endParaRPr lang="en-US"/>
          </a:p>
          <a:p>
            <a:pPr marL="457200" indent="-457200" fontAlgn="auto">
              <a:spcBef>
                <a:spcPts val="0"/>
              </a:spcBef>
              <a:spcAft>
                <a:spcPts val="0"/>
              </a:spcAft>
              <a:buFont typeface="+mj-lt"/>
              <a:buAutoNum type="arabicPeriod"/>
              <a:defRPr/>
            </a:pPr>
            <a:r>
              <a:rPr lang="en-US"/>
              <a:t>Use reliable, accurate, and scientifically valid data</a:t>
            </a:r>
          </a:p>
          <a:p>
            <a:pPr marL="457200" indent="-457200" fontAlgn="auto">
              <a:spcBef>
                <a:spcPts val="0"/>
              </a:spcBef>
              <a:spcAft>
                <a:spcPts val="0"/>
              </a:spcAft>
              <a:buFont typeface="+mj-lt"/>
              <a:buAutoNum type="arabicPeriod"/>
              <a:defRPr/>
            </a:pPr>
            <a:endParaRPr lang="en-US"/>
          </a:p>
          <a:p>
            <a:pPr marL="457200" indent="-457200" fontAlgn="auto">
              <a:spcBef>
                <a:spcPts val="0"/>
              </a:spcBef>
              <a:spcAft>
                <a:spcPts val="0"/>
              </a:spcAft>
              <a:buFont typeface="+mj-lt"/>
              <a:buAutoNum type="arabicPeriod"/>
              <a:defRPr/>
            </a:pPr>
            <a:r>
              <a:rPr lang="en-US"/>
              <a:t>Provide positive physician incentives</a:t>
            </a:r>
          </a:p>
          <a:p>
            <a:pPr marL="457200" indent="-457200" fontAlgn="auto">
              <a:spcBef>
                <a:spcPts val="0"/>
              </a:spcBef>
              <a:spcAft>
                <a:spcPts val="0"/>
              </a:spcAft>
              <a:buFont typeface="+mj-lt"/>
              <a:buAutoNum type="arabicPeriod"/>
              <a:defRPr/>
            </a:pPr>
            <a:endParaRPr lang="en-US"/>
          </a:p>
          <a:p>
            <a:pPr marL="457200" indent="-457200" fontAlgn="auto">
              <a:spcBef>
                <a:spcPts val="0"/>
              </a:spcBef>
              <a:spcAft>
                <a:spcPts val="0"/>
              </a:spcAft>
              <a:buFont typeface="+mj-lt"/>
              <a:buAutoNum type="arabicPeriod"/>
              <a:defRPr/>
            </a:pPr>
            <a:r>
              <a:rPr lang="en-US"/>
              <a:t>Offer voluntary physician participation</a:t>
            </a:r>
          </a:p>
          <a:p>
            <a:endParaRPr lang="en-US" dirty="0"/>
          </a:p>
        </p:txBody>
      </p:sp>
    </p:spTree>
    <p:extLst>
      <p:ext uri="{BB962C8B-B14F-4D97-AF65-F5344CB8AC3E}">
        <p14:creationId xmlns:p14="http://schemas.microsoft.com/office/powerpoint/2010/main" val="31398473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2CAA38-A6CA-5A97-4161-74C59071318E}"/>
              </a:ext>
            </a:extLst>
          </p:cNvPr>
          <p:cNvSpPr>
            <a:spLocks noGrp="1"/>
          </p:cNvSpPr>
          <p:nvPr>
            <p:ph type="title"/>
          </p:nvPr>
        </p:nvSpPr>
        <p:spPr>
          <a:xfrm>
            <a:off x="1092200" y="786383"/>
            <a:ext cx="3068833" cy="2093975"/>
          </a:xfrm>
        </p:spPr>
        <p:txBody>
          <a:bodyPr anchor="b">
            <a:normAutofit/>
          </a:bodyPr>
          <a:lstStyle/>
          <a:p>
            <a:r>
              <a:rPr lang="en-US" dirty="0"/>
              <a:t>Ambiguity!</a:t>
            </a:r>
          </a:p>
        </p:txBody>
      </p:sp>
      <p:sp>
        <p:nvSpPr>
          <p:cNvPr id="6" name="Content Placeholder 5">
            <a:extLst>
              <a:ext uri="{FF2B5EF4-FFF2-40B4-BE49-F238E27FC236}">
                <a16:creationId xmlns:a16="http://schemas.microsoft.com/office/drawing/2014/main" id="{5DFABD6F-1F69-4C65-1D26-5664A751AC95}"/>
              </a:ext>
            </a:extLst>
          </p:cNvPr>
          <p:cNvSpPr>
            <a:spLocks noGrp="1"/>
          </p:cNvSpPr>
          <p:nvPr>
            <p:ph idx="1"/>
          </p:nvPr>
        </p:nvSpPr>
        <p:spPr>
          <a:xfrm>
            <a:off x="5458984" y="812800"/>
            <a:ext cx="5713841" cy="4868609"/>
          </a:xfrm>
        </p:spPr>
        <p:txBody>
          <a:bodyPr>
            <a:normAutofit lnSpcReduction="10000"/>
          </a:bodyPr>
          <a:lstStyle/>
          <a:p>
            <a:pPr marL="438912" indent="-320040" fontAlgn="auto">
              <a:spcBef>
                <a:spcPts val="0"/>
              </a:spcBef>
              <a:spcAft>
                <a:spcPts val="0"/>
              </a:spcAft>
              <a:buFont typeface="Wingdings 2"/>
              <a:buChar char=""/>
              <a:defRPr/>
            </a:pPr>
            <a:r>
              <a:rPr lang="en-US" sz="2000" dirty="0">
                <a:latin typeface="Arial" pitchFamily="34" charset="0"/>
                <a:cs typeface="Arial" pitchFamily="34" charset="0"/>
              </a:rPr>
              <a:t>Where can you find the plans’ standards, (assuming there are any and that they are published)?</a:t>
            </a:r>
          </a:p>
          <a:p>
            <a:pPr marL="438912" indent="-320040" fontAlgn="auto">
              <a:spcBef>
                <a:spcPts val="0"/>
              </a:spcBef>
              <a:spcAft>
                <a:spcPts val="0"/>
              </a:spcAft>
              <a:buFont typeface="Wingdings 2"/>
              <a:buChar char=""/>
              <a:defRPr/>
            </a:pPr>
            <a:endParaRPr lang="en-US" sz="2000" dirty="0">
              <a:latin typeface="Arial" pitchFamily="34" charset="0"/>
              <a:cs typeface="Arial" pitchFamily="34" charset="0"/>
            </a:endParaRPr>
          </a:p>
          <a:p>
            <a:pPr marL="438912" indent="-320040" fontAlgn="auto">
              <a:spcBef>
                <a:spcPts val="0"/>
              </a:spcBef>
              <a:spcAft>
                <a:spcPts val="0"/>
              </a:spcAft>
              <a:buFont typeface="Wingdings 2"/>
              <a:buChar char=""/>
              <a:defRPr/>
            </a:pPr>
            <a:r>
              <a:rPr lang="en-US" sz="2000" dirty="0">
                <a:latin typeface="Arial" pitchFamily="34" charset="0"/>
                <a:cs typeface="Arial" pitchFamily="34" charset="0"/>
              </a:rPr>
              <a:t>What if they conflict with your own? </a:t>
            </a:r>
          </a:p>
          <a:p>
            <a:pPr marL="438912" indent="-320040" fontAlgn="auto">
              <a:spcBef>
                <a:spcPts val="0"/>
              </a:spcBef>
              <a:spcAft>
                <a:spcPts val="0"/>
              </a:spcAft>
              <a:buFont typeface="Wingdings 2"/>
              <a:buChar char=""/>
              <a:defRPr/>
            </a:pPr>
            <a:endParaRPr lang="en-US" sz="2000" dirty="0">
              <a:latin typeface="Arial" pitchFamily="34" charset="0"/>
              <a:cs typeface="Arial" pitchFamily="34" charset="0"/>
            </a:endParaRPr>
          </a:p>
          <a:p>
            <a:pPr marL="438912" indent="-320040" fontAlgn="auto">
              <a:spcBef>
                <a:spcPts val="0"/>
              </a:spcBef>
              <a:spcAft>
                <a:spcPts val="0"/>
              </a:spcAft>
              <a:buFont typeface="Wingdings 2"/>
              <a:buChar char=""/>
              <a:defRPr/>
            </a:pPr>
            <a:r>
              <a:rPr lang="en-US" sz="2000" dirty="0">
                <a:latin typeface="Arial" pitchFamily="34" charset="0"/>
                <a:cs typeface="Arial" pitchFamily="34" charset="0"/>
              </a:rPr>
              <a:t>To which level will you be compensated? </a:t>
            </a:r>
          </a:p>
          <a:p>
            <a:pPr marL="438912" indent="-320040" fontAlgn="auto">
              <a:spcBef>
                <a:spcPts val="0"/>
              </a:spcBef>
              <a:spcAft>
                <a:spcPts val="0"/>
              </a:spcAft>
              <a:buFont typeface="Wingdings 2"/>
              <a:buChar char=""/>
              <a:defRPr/>
            </a:pPr>
            <a:endParaRPr lang="en-US" sz="2000" dirty="0">
              <a:latin typeface="Arial" pitchFamily="34" charset="0"/>
              <a:cs typeface="Arial" pitchFamily="34" charset="0"/>
            </a:endParaRPr>
          </a:p>
          <a:p>
            <a:pPr marL="438912" indent="-320040" fontAlgn="auto">
              <a:spcBef>
                <a:spcPts val="0"/>
              </a:spcBef>
              <a:spcAft>
                <a:spcPts val="0"/>
              </a:spcAft>
              <a:buFont typeface="Wingdings 2"/>
              <a:buChar char=""/>
              <a:defRPr/>
            </a:pPr>
            <a:r>
              <a:rPr lang="en-US" sz="2000" dirty="0">
                <a:latin typeface="Arial" pitchFamily="34" charset="0"/>
                <a:cs typeface="Arial" pitchFamily="34" charset="0"/>
              </a:rPr>
              <a:t>How much of a deviation from your standards exists?</a:t>
            </a:r>
          </a:p>
          <a:p>
            <a:pPr marL="438912" indent="-320040" fontAlgn="auto">
              <a:spcBef>
                <a:spcPts val="0"/>
              </a:spcBef>
              <a:spcAft>
                <a:spcPts val="0"/>
              </a:spcAft>
              <a:buFont typeface="Wingdings 2"/>
              <a:buChar char=""/>
              <a:defRPr/>
            </a:pPr>
            <a:endParaRPr lang="en-US" sz="2000" dirty="0">
              <a:latin typeface="Arial" pitchFamily="34" charset="0"/>
              <a:cs typeface="Arial" pitchFamily="34" charset="0"/>
            </a:endParaRPr>
          </a:p>
          <a:p>
            <a:pPr marL="438912" indent="-320040" fontAlgn="auto">
              <a:spcBef>
                <a:spcPts val="0"/>
              </a:spcBef>
              <a:spcAft>
                <a:spcPts val="0"/>
              </a:spcAft>
              <a:buFont typeface="Wingdings 2"/>
              <a:buChar char=""/>
              <a:defRPr/>
            </a:pPr>
            <a:r>
              <a:rPr lang="en-US" sz="2000" dirty="0">
                <a:latin typeface="Arial" pitchFamily="34" charset="0"/>
                <a:cs typeface="Arial" pitchFamily="34" charset="0"/>
              </a:rPr>
              <a:t>Must you participate and comply? </a:t>
            </a:r>
          </a:p>
          <a:p>
            <a:pPr marL="438912" indent="-320040" fontAlgn="auto">
              <a:spcBef>
                <a:spcPts val="0"/>
              </a:spcBef>
              <a:spcAft>
                <a:spcPts val="0"/>
              </a:spcAft>
              <a:buFont typeface="Wingdings 2"/>
              <a:buChar char=""/>
              <a:defRPr/>
            </a:pPr>
            <a:endParaRPr lang="en-US" sz="2000" dirty="0">
              <a:latin typeface="Arial" pitchFamily="34" charset="0"/>
              <a:cs typeface="Arial" pitchFamily="34" charset="0"/>
            </a:endParaRPr>
          </a:p>
          <a:p>
            <a:pPr marL="438912" indent="-320040" fontAlgn="auto">
              <a:spcBef>
                <a:spcPts val="0"/>
              </a:spcBef>
              <a:spcAft>
                <a:spcPts val="0"/>
              </a:spcAft>
              <a:buFont typeface="Wingdings 2"/>
              <a:buChar char=""/>
              <a:defRPr/>
            </a:pPr>
            <a:r>
              <a:rPr lang="en-US" sz="2000" dirty="0">
                <a:latin typeface="Arial" pitchFamily="34" charset="0"/>
                <a:cs typeface="Arial" pitchFamily="34" charset="0"/>
              </a:rPr>
              <a:t>What do those verbs mean? </a:t>
            </a:r>
          </a:p>
          <a:p>
            <a:pPr marL="438912" indent="-320040" fontAlgn="auto">
              <a:spcBef>
                <a:spcPts val="0"/>
              </a:spcBef>
              <a:spcAft>
                <a:spcPts val="0"/>
              </a:spcAft>
              <a:buFont typeface="Wingdings 2"/>
              <a:buChar char=""/>
              <a:defRPr/>
            </a:pPr>
            <a:endParaRPr lang="en-US" sz="2000" dirty="0">
              <a:latin typeface="Arial" pitchFamily="34" charset="0"/>
              <a:cs typeface="Arial" pitchFamily="34" charset="0"/>
            </a:endParaRPr>
          </a:p>
          <a:p>
            <a:pPr marL="438912" indent="-320040" fontAlgn="auto">
              <a:spcBef>
                <a:spcPts val="0"/>
              </a:spcBef>
              <a:spcAft>
                <a:spcPts val="0"/>
              </a:spcAft>
              <a:buFont typeface="Wingdings 2"/>
              <a:buChar char=""/>
              <a:defRPr/>
            </a:pPr>
            <a:r>
              <a:rPr lang="en-US" sz="2000" dirty="0">
                <a:latin typeface="Arial" pitchFamily="34" charset="0"/>
                <a:cs typeface="Arial" pitchFamily="34" charset="0"/>
              </a:rPr>
              <a:t>What if you don’t?</a:t>
            </a:r>
          </a:p>
        </p:txBody>
      </p:sp>
      <p:sp>
        <p:nvSpPr>
          <p:cNvPr id="8" name="TextBox 7">
            <a:extLst>
              <a:ext uri="{FF2B5EF4-FFF2-40B4-BE49-F238E27FC236}">
                <a16:creationId xmlns:a16="http://schemas.microsoft.com/office/drawing/2014/main" id="{D0B47B37-67DB-2B29-9FC4-1AC895F16855}"/>
              </a:ext>
            </a:extLst>
          </p:cNvPr>
          <p:cNvSpPr txBox="1"/>
          <p:nvPr/>
        </p:nvSpPr>
        <p:spPr>
          <a:xfrm>
            <a:off x="389468" y="3247104"/>
            <a:ext cx="3486246" cy="1754326"/>
          </a:xfrm>
          <a:prstGeom prst="rect">
            <a:avLst/>
          </a:prstGeom>
          <a:solidFill>
            <a:schemeClr val="bg1">
              <a:lumMod val="95000"/>
            </a:schemeClr>
          </a:solidFill>
        </p:spPr>
        <p:txBody>
          <a:bodyPr wrap="square">
            <a:spAutoFit/>
          </a:bodyPr>
          <a:lstStyle/>
          <a:p>
            <a:pPr eaLnBrk="1" hangingPunct="1"/>
            <a:r>
              <a:rPr lang="en-US" altLang="en-US" sz="1800" i="1" dirty="0">
                <a:solidFill>
                  <a:srgbClr val="C00000"/>
                </a:solidFill>
              </a:rPr>
              <a:t>“Provider Shall participate and comply with the health plan’s Utilization Management, Quality Improvement, and other programs as they may exist from time to time.”</a:t>
            </a:r>
          </a:p>
        </p:txBody>
      </p:sp>
    </p:spTree>
    <p:extLst>
      <p:ext uri="{BB962C8B-B14F-4D97-AF65-F5344CB8AC3E}">
        <p14:creationId xmlns:p14="http://schemas.microsoft.com/office/powerpoint/2010/main" val="25866569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2CAA38-A6CA-5A97-4161-74C59071318E}"/>
              </a:ext>
            </a:extLst>
          </p:cNvPr>
          <p:cNvSpPr>
            <a:spLocks noGrp="1"/>
          </p:cNvSpPr>
          <p:nvPr>
            <p:ph type="title"/>
          </p:nvPr>
        </p:nvSpPr>
        <p:spPr>
          <a:xfrm>
            <a:off x="1092200" y="786383"/>
            <a:ext cx="3068833" cy="2093975"/>
          </a:xfrm>
        </p:spPr>
        <p:txBody>
          <a:bodyPr anchor="b">
            <a:normAutofit/>
          </a:bodyPr>
          <a:lstStyle/>
          <a:p>
            <a:r>
              <a:rPr lang="en-US" dirty="0"/>
              <a:t>Language/ Cost Analysis</a:t>
            </a:r>
          </a:p>
        </p:txBody>
      </p:sp>
      <p:sp>
        <p:nvSpPr>
          <p:cNvPr id="6" name="Content Placeholder 5">
            <a:extLst>
              <a:ext uri="{FF2B5EF4-FFF2-40B4-BE49-F238E27FC236}">
                <a16:creationId xmlns:a16="http://schemas.microsoft.com/office/drawing/2014/main" id="{5DFABD6F-1F69-4C65-1D26-5664A751AC95}"/>
              </a:ext>
            </a:extLst>
          </p:cNvPr>
          <p:cNvSpPr>
            <a:spLocks noGrp="1"/>
          </p:cNvSpPr>
          <p:nvPr>
            <p:ph idx="1"/>
          </p:nvPr>
        </p:nvSpPr>
        <p:spPr>
          <a:xfrm>
            <a:off x="5459367" y="1833370"/>
            <a:ext cx="5713841" cy="3415251"/>
          </a:xfrm>
        </p:spPr>
        <p:txBody>
          <a:bodyPr>
            <a:normAutofit/>
          </a:bodyPr>
          <a:lstStyle/>
          <a:p>
            <a:pPr>
              <a:buFont typeface="Wingdings" panose="05000000000000000000" pitchFamily="2" charset="2"/>
              <a:buChar char="ü"/>
            </a:pPr>
            <a:r>
              <a:rPr lang="en-US" altLang="en-US" sz="1400" dirty="0">
                <a:latin typeface="+mj-lt"/>
                <a:cs typeface="Arial" panose="020B0604020202020204" pitchFamily="34" charset="0"/>
              </a:rPr>
              <a:t>What other programs are there?  How many? </a:t>
            </a:r>
          </a:p>
          <a:p>
            <a:pPr>
              <a:buFont typeface="Wingdings" panose="05000000000000000000" pitchFamily="2" charset="2"/>
              <a:buChar char="ü"/>
            </a:pPr>
            <a:r>
              <a:rPr lang="en-US" altLang="en-US" sz="1400" dirty="0">
                <a:latin typeface="+mj-lt"/>
                <a:cs typeface="Arial" panose="020B0604020202020204" pitchFamily="34" charset="0"/>
              </a:rPr>
              <a:t>Are these ad hoc projects? </a:t>
            </a:r>
          </a:p>
          <a:p>
            <a:pPr>
              <a:buFont typeface="Wingdings" panose="05000000000000000000" pitchFamily="2" charset="2"/>
              <a:buChar char="ü"/>
            </a:pPr>
            <a:r>
              <a:rPr lang="en-US" altLang="en-US" sz="1400" dirty="0">
                <a:latin typeface="+mj-lt"/>
                <a:cs typeface="Arial" panose="020B0604020202020204" pitchFamily="34" charset="0"/>
              </a:rPr>
              <a:t>What is the benefit to you in exchange for your participation? </a:t>
            </a:r>
          </a:p>
          <a:p>
            <a:pPr>
              <a:buFont typeface="Wingdings" panose="05000000000000000000" pitchFamily="2" charset="2"/>
              <a:buChar char="ü"/>
            </a:pPr>
            <a:r>
              <a:rPr lang="en-US" altLang="en-US" sz="1400" dirty="0">
                <a:latin typeface="+mj-lt"/>
                <a:cs typeface="Arial" panose="020B0604020202020204" pitchFamily="34" charset="0"/>
              </a:rPr>
              <a:t>Or are you just accepting duties that would otherwise be solely of benefit to the plan administrators?</a:t>
            </a:r>
          </a:p>
          <a:p>
            <a:pPr>
              <a:buFont typeface="Wingdings" panose="05000000000000000000" pitchFamily="2" charset="2"/>
              <a:buChar char="ü"/>
            </a:pPr>
            <a:r>
              <a:rPr lang="en-US" altLang="en-US" sz="1400" dirty="0">
                <a:latin typeface="+mj-lt"/>
                <a:cs typeface="Arial" panose="020B0604020202020204" pitchFamily="34" charset="0"/>
              </a:rPr>
              <a:t>Must you participate and comply? </a:t>
            </a:r>
          </a:p>
          <a:p>
            <a:pPr>
              <a:buFont typeface="Wingdings" panose="05000000000000000000" pitchFamily="2" charset="2"/>
              <a:buChar char="ü"/>
            </a:pPr>
            <a:r>
              <a:rPr lang="en-US" altLang="en-US" sz="1400" dirty="0">
                <a:latin typeface="+mj-lt"/>
                <a:cs typeface="Arial" panose="020B0604020202020204" pitchFamily="34" charset="0"/>
              </a:rPr>
              <a:t>What do those verbs mean? </a:t>
            </a:r>
          </a:p>
          <a:p>
            <a:pPr>
              <a:buFont typeface="Wingdings" panose="05000000000000000000" pitchFamily="2" charset="2"/>
              <a:buChar char="ü"/>
            </a:pPr>
            <a:r>
              <a:rPr lang="en-US" altLang="en-US" sz="1400" dirty="0">
                <a:latin typeface="+mj-lt"/>
                <a:cs typeface="Arial" panose="020B0604020202020204" pitchFamily="34" charset="0"/>
              </a:rPr>
              <a:t>How much will it cost to participate and comply?</a:t>
            </a:r>
          </a:p>
          <a:p>
            <a:pPr>
              <a:buFont typeface="Wingdings" panose="05000000000000000000" pitchFamily="2" charset="2"/>
              <a:buChar char="ü"/>
            </a:pPr>
            <a:r>
              <a:rPr lang="en-US" altLang="en-US" sz="1400" dirty="0">
                <a:latin typeface="+mj-lt"/>
                <a:cs typeface="Arial" panose="020B0604020202020204" pitchFamily="34" charset="0"/>
              </a:rPr>
              <a:t>What if you don’t?</a:t>
            </a:r>
          </a:p>
        </p:txBody>
      </p:sp>
      <p:sp>
        <p:nvSpPr>
          <p:cNvPr id="8" name="TextBox 7">
            <a:extLst>
              <a:ext uri="{FF2B5EF4-FFF2-40B4-BE49-F238E27FC236}">
                <a16:creationId xmlns:a16="http://schemas.microsoft.com/office/drawing/2014/main" id="{D0B47B37-67DB-2B29-9FC4-1AC895F16855}"/>
              </a:ext>
            </a:extLst>
          </p:cNvPr>
          <p:cNvSpPr txBox="1"/>
          <p:nvPr/>
        </p:nvSpPr>
        <p:spPr>
          <a:xfrm>
            <a:off x="389468" y="3247104"/>
            <a:ext cx="3486246" cy="1754326"/>
          </a:xfrm>
          <a:prstGeom prst="rect">
            <a:avLst/>
          </a:prstGeom>
          <a:solidFill>
            <a:schemeClr val="bg1">
              <a:lumMod val="95000"/>
            </a:schemeClr>
          </a:solidFill>
        </p:spPr>
        <p:txBody>
          <a:bodyPr wrap="square">
            <a:spAutoFit/>
          </a:bodyPr>
          <a:lstStyle/>
          <a:p>
            <a:pPr eaLnBrk="1" hangingPunct="1"/>
            <a:r>
              <a:rPr lang="en-US" altLang="en-US" sz="1800" i="1" dirty="0">
                <a:solidFill>
                  <a:srgbClr val="C00000"/>
                </a:solidFill>
              </a:rPr>
              <a:t>“Provider Shall participate and comply with the health plan’s Utilization Management, Quality Improvement, and other programs as they may exist from time to time.”</a:t>
            </a:r>
          </a:p>
        </p:txBody>
      </p:sp>
    </p:spTree>
    <p:extLst>
      <p:ext uri="{BB962C8B-B14F-4D97-AF65-F5344CB8AC3E}">
        <p14:creationId xmlns:p14="http://schemas.microsoft.com/office/powerpoint/2010/main" val="10487176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D165-0E48-AF65-D8DE-6E2E71CCA64F}"/>
              </a:ext>
            </a:extLst>
          </p:cNvPr>
          <p:cNvSpPr>
            <a:spLocks noGrp="1"/>
          </p:cNvSpPr>
          <p:nvPr>
            <p:ph type="title"/>
          </p:nvPr>
        </p:nvSpPr>
        <p:spPr/>
        <p:txBody>
          <a:bodyPr/>
          <a:lstStyle/>
          <a:p>
            <a:r>
              <a:rPr lang="en-US" dirty="0"/>
              <a:t>Metrics and Penalties</a:t>
            </a:r>
          </a:p>
        </p:txBody>
      </p:sp>
      <p:sp>
        <p:nvSpPr>
          <p:cNvPr id="3" name="Content Placeholder 2">
            <a:extLst>
              <a:ext uri="{FF2B5EF4-FFF2-40B4-BE49-F238E27FC236}">
                <a16:creationId xmlns:a16="http://schemas.microsoft.com/office/drawing/2014/main" id="{4E3E35F2-79EE-B167-51AC-9E61C42C15DC}"/>
              </a:ext>
            </a:extLst>
          </p:cNvPr>
          <p:cNvSpPr>
            <a:spLocks noGrp="1"/>
          </p:cNvSpPr>
          <p:nvPr>
            <p:ph idx="1"/>
          </p:nvPr>
        </p:nvSpPr>
        <p:spPr>
          <a:xfrm>
            <a:off x="5458984" y="812800"/>
            <a:ext cx="5713841" cy="2207237"/>
          </a:xfrm>
        </p:spPr>
        <p:txBody>
          <a:bodyPr/>
          <a:lstStyle/>
          <a:p>
            <a:pPr marL="0" lvl="0" indent="0" rtl="0">
              <a:buNone/>
            </a:pPr>
            <a:r>
              <a:rPr lang="en-US" sz="1600" b="1" dirty="0">
                <a:latin typeface="+mj-lt"/>
              </a:rPr>
              <a:t>What You’ll Need To Address in the Contract</a:t>
            </a:r>
          </a:p>
          <a:p>
            <a:pPr lvl="1" rtl="0"/>
            <a:r>
              <a:rPr lang="en-US" sz="1400" dirty="0">
                <a:latin typeface="+mj-lt"/>
                <a:cs typeface="Arial" pitchFamily="34" charset="0"/>
              </a:rPr>
              <a:t>How will they calculate metrics?</a:t>
            </a:r>
          </a:p>
          <a:p>
            <a:pPr lvl="1" rtl="0"/>
            <a:r>
              <a:rPr lang="en-US" sz="1400" dirty="0">
                <a:latin typeface="+mj-lt"/>
                <a:cs typeface="Arial" pitchFamily="34" charset="0"/>
              </a:rPr>
              <a:t>Which metrics are important?</a:t>
            </a:r>
          </a:p>
          <a:p>
            <a:pPr lvl="1" rtl="0"/>
            <a:r>
              <a:rPr lang="en-US" sz="1400" dirty="0">
                <a:latin typeface="+mj-lt"/>
                <a:cs typeface="Arial" pitchFamily="34" charset="0"/>
              </a:rPr>
              <a:t>What are the bonuses available?</a:t>
            </a:r>
          </a:p>
          <a:p>
            <a:pPr lvl="1" rtl="0"/>
            <a:r>
              <a:rPr lang="en-US" sz="1400" dirty="0">
                <a:latin typeface="+mj-lt"/>
                <a:cs typeface="Arial" pitchFamily="34" charset="0"/>
              </a:rPr>
              <a:t>How do you get them and when?</a:t>
            </a:r>
          </a:p>
          <a:p>
            <a:pPr lvl="1" rtl="0"/>
            <a:r>
              <a:rPr lang="en-US" sz="1400" dirty="0">
                <a:latin typeface="+mj-lt"/>
                <a:cs typeface="Arial" pitchFamily="34" charset="0"/>
              </a:rPr>
              <a:t>What if you fail? Penalties?</a:t>
            </a:r>
          </a:p>
          <a:p>
            <a:pPr lvl="1" rtl="0"/>
            <a:r>
              <a:rPr lang="en-US" sz="1400" dirty="0">
                <a:latin typeface="+mj-lt"/>
                <a:cs typeface="Arial" pitchFamily="34" charset="0"/>
              </a:rPr>
              <a:t>Can you challenge the penalties?</a:t>
            </a:r>
          </a:p>
          <a:p>
            <a:endParaRPr lang="en-US" dirty="0"/>
          </a:p>
        </p:txBody>
      </p:sp>
      <p:sp>
        <p:nvSpPr>
          <p:cNvPr id="6" name="TextBox 5">
            <a:extLst>
              <a:ext uri="{FF2B5EF4-FFF2-40B4-BE49-F238E27FC236}">
                <a16:creationId xmlns:a16="http://schemas.microsoft.com/office/drawing/2014/main" id="{E3A13071-0779-5631-D656-6554AA971088}"/>
              </a:ext>
            </a:extLst>
          </p:cNvPr>
          <p:cNvSpPr txBox="1"/>
          <p:nvPr/>
        </p:nvSpPr>
        <p:spPr>
          <a:xfrm>
            <a:off x="5458984" y="3127850"/>
            <a:ext cx="6094602" cy="2800767"/>
          </a:xfrm>
          <a:prstGeom prst="rect">
            <a:avLst/>
          </a:prstGeom>
          <a:noFill/>
        </p:spPr>
        <p:txBody>
          <a:bodyPr wrap="square">
            <a:spAutoFit/>
          </a:bodyPr>
          <a:lstStyle/>
          <a:p>
            <a:r>
              <a:rPr lang="en-US" altLang="en-US" b="1" dirty="0">
                <a:latin typeface="+mj-lt"/>
                <a:cs typeface="Arial" panose="020B0604020202020204" pitchFamily="34" charset="0"/>
              </a:rPr>
              <a:t>Don’t just state the contract rule, state the entire understanding…including what happens if the rule is broken.</a:t>
            </a:r>
          </a:p>
          <a:p>
            <a:pPr marL="285750" indent="-285750">
              <a:buFont typeface="Arial" panose="020B0604020202020204" pitchFamily="34" charset="0"/>
              <a:buChar char="•"/>
            </a:pPr>
            <a:r>
              <a:rPr lang="en-US" altLang="en-US" sz="1400" dirty="0">
                <a:latin typeface="+mj-lt"/>
                <a:cs typeface="Arial" panose="020B0604020202020204" pitchFamily="34" charset="0"/>
              </a:rPr>
              <a:t>Require due process if you accused of not meeting a mutually agreed standard</a:t>
            </a:r>
          </a:p>
          <a:p>
            <a:pPr marL="285750" indent="-285750">
              <a:buFont typeface="Arial" panose="020B0604020202020204" pitchFamily="34" charset="0"/>
              <a:buChar char="•"/>
            </a:pPr>
            <a:r>
              <a:rPr lang="en-US" altLang="en-US" sz="1400" dirty="0">
                <a:latin typeface="+mj-lt"/>
                <a:cs typeface="Arial" panose="020B0604020202020204" pitchFamily="34" charset="0"/>
              </a:rPr>
              <a:t>Require first right of review for accuracy before they publish outcomes</a:t>
            </a:r>
          </a:p>
          <a:p>
            <a:pPr marL="285750" indent="-285750">
              <a:buFont typeface="Arial" panose="020B0604020202020204" pitchFamily="34" charset="0"/>
              <a:buChar char="•"/>
            </a:pPr>
            <a:r>
              <a:rPr lang="en-US" altLang="en-US" sz="1400" dirty="0">
                <a:latin typeface="+mj-lt"/>
                <a:cs typeface="Arial" panose="020B0604020202020204" pitchFamily="34" charset="0"/>
              </a:rPr>
              <a:t>Liquidated damages?</a:t>
            </a:r>
          </a:p>
          <a:p>
            <a:pPr marL="742950" lvl="1" indent="-285750">
              <a:buFont typeface="Arial" panose="020B0604020202020204" pitchFamily="34" charset="0"/>
              <a:buChar char="•"/>
            </a:pPr>
            <a:r>
              <a:rPr lang="en-US" altLang="en-US" sz="1400" dirty="0">
                <a:latin typeface="+mj-lt"/>
                <a:cs typeface="Arial" panose="020B0604020202020204" pitchFamily="34" charset="0"/>
              </a:rPr>
              <a:t>Brand / reputation</a:t>
            </a:r>
          </a:p>
          <a:p>
            <a:pPr marL="742950" lvl="1" indent="-285750">
              <a:buFont typeface="Arial" panose="020B0604020202020204" pitchFamily="34" charset="0"/>
              <a:buChar char="•"/>
            </a:pPr>
            <a:r>
              <a:rPr lang="en-US" altLang="en-US" sz="1400" dirty="0">
                <a:latin typeface="+mj-lt"/>
                <a:cs typeface="Arial" panose="020B0604020202020204" pitchFamily="34" charset="0"/>
              </a:rPr>
              <a:t>Public Image ( </a:t>
            </a:r>
            <a:r>
              <a:rPr lang="en-US" altLang="en-US" sz="1400" b="1" dirty="0">
                <a:solidFill>
                  <a:srgbClr val="CC9900"/>
                </a:solidFill>
                <a:latin typeface="+mj-lt"/>
                <a:cs typeface="Arial" panose="020B0604020202020204" pitchFamily="34" charset="0"/>
                <a:sym typeface="Wingdings 2" panose="05020102010507070707" pitchFamily="18" charset="2"/>
              </a:rPr>
              <a:t></a:t>
            </a:r>
            <a:r>
              <a:rPr lang="en-US" altLang="en-US" sz="1400" b="1" dirty="0">
                <a:latin typeface="+mj-lt"/>
                <a:cs typeface="Arial" panose="020B0604020202020204" pitchFamily="34" charset="0"/>
                <a:sym typeface="Wingdings 2" panose="05020102010507070707" pitchFamily="18" charset="2"/>
              </a:rPr>
              <a:t>    </a:t>
            </a:r>
            <a:r>
              <a:rPr lang="en-US" altLang="en-US" sz="1400" dirty="0">
                <a:latin typeface="+mj-lt"/>
                <a:cs typeface="Arial" panose="020B0604020202020204" pitchFamily="34" charset="0"/>
                <a:sym typeface="Wingdings 2" panose="05020102010507070707" pitchFamily="18" charset="2"/>
              </a:rPr>
              <a:t>)</a:t>
            </a:r>
            <a:endParaRPr lang="en-US" altLang="en-US" sz="1400" dirty="0">
              <a:latin typeface="+mj-lt"/>
              <a:cs typeface="Arial" panose="020B0604020202020204" pitchFamily="34" charset="0"/>
            </a:endParaRPr>
          </a:p>
          <a:p>
            <a:pPr marL="742950" lvl="1" indent="-285750">
              <a:buFont typeface="Arial" panose="020B0604020202020204" pitchFamily="34" charset="0"/>
              <a:buChar char="•"/>
            </a:pPr>
            <a:r>
              <a:rPr lang="en-US" altLang="en-US" sz="1400" dirty="0">
                <a:latin typeface="+mj-lt"/>
                <a:cs typeface="Arial" panose="020B0604020202020204" pitchFamily="34" charset="0"/>
              </a:rPr>
              <a:t>Investment into the program</a:t>
            </a:r>
          </a:p>
          <a:p>
            <a:pPr marL="285750" indent="-285750">
              <a:buFont typeface="Arial" panose="020B0604020202020204" pitchFamily="34" charset="0"/>
              <a:buChar char="•"/>
            </a:pPr>
            <a:r>
              <a:rPr lang="en-US" altLang="en-US" sz="1400" dirty="0">
                <a:latin typeface="+mj-lt"/>
                <a:cs typeface="Arial" panose="020B0604020202020204" pitchFamily="34" charset="0"/>
              </a:rPr>
              <a:t>Subject to dispute resolution?</a:t>
            </a:r>
          </a:p>
          <a:p>
            <a:pPr marL="742950" lvl="1" indent="-285750">
              <a:buFont typeface="Arial" panose="020B0604020202020204" pitchFamily="34" charset="0"/>
              <a:buChar char="•"/>
            </a:pPr>
            <a:r>
              <a:rPr lang="en-US" altLang="en-US" sz="1400" dirty="0">
                <a:latin typeface="+mj-lt"/>
                <a:cs typeface="Arial" panose="020B0604020202020204" pitchFamily="34" charset="0"/>
              </a:rPr>
              <a:t>Remember the rules of arbitration</a:t>
            </a:r>
          </a:p>
          <a:p>
            <a:pPr marL="1200150" lvl="2" indent="-285750">
              <a:buFont typeface="Arial" panose="020B0604020202020204" pitchFamily="34" charset="0"/>
              <a:buChar char="•"/>
            </a:pPr>
            <a:r>
              <a:rPr lang="en-US" altLang="en-US" sz="1400" dirty="0">
                <a:latin typeface="+mj-lt"/>
                <a:cs typeface="Arial" panose="020B0604020202020204" pitchFamily="34" charset="0"/>
              </a:rPr>
              <a:t>No compulsion for Discovery</a:t>
            </a:r>
          </a:p>
          <a:p>
            <a:pPr marL="1200150" lvl="2" indent="-285750">
              <a:buFont typeface="Arial" panose="020B0604020202020204" pitchFamily="34" charset="0"/>
              <a:buChar char="•"/>
            </a:pPr>
            <a:r>
              <a:rPr lang="en-US" altLang="en-US" sz="1400" dirty="0">
                <a:latin typeface="+mj-lt"/>
                <a:cs typeface="Arial" panose="020B0604020202020204" pitchFamily="34" charset="0"/>
              </a:rPr>
              <a:t>Confidential </a:t>
            </a:r>
          </a:p>
        </p:txBody>
      </p:sp>
    </p:spTree>
    <p:extLst>
      <p:ext uri="{BB962C8B-B14F-4D97-AF65-F5344CB8AC3E}">
        <p14:creationId xmlns:p14="http://schemas.microsoft.com/office/powerpoint/2010/main" val="23266956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oadAhead.jpg">
            <a:extLst>
              <a:ext uri="{FF2B5EF4-FFF2-40B4-BE49-F238E27FC236}">
                <a16:creationId xmlns:a16="http://schemas.microsoft.com/office/drawing/2014/main" id="{95FDA5CD-3B12-3D10-B590-E5A7FA793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458984" y="1946475"/>
            <a:ext cx="5713841" cy="197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Title 2">
            <a:extLst>
              <a:ext uri="{FF2B5EF4-FFF2-40B4-BE49-F238E27FC236}">
                <a16:creationId xmlns:a16="http://schemas.microsoft.com/office/drawing/2014/main" id="{B0B18868-CFF9-99C1-CB40-BBB2820B1DCC}"/>
              </a:ext>
            </a:extLst>
          </p:cNvPr>
          <p:cNvSpPr>
            <a:spLocks noGrp="1"/>
          </p:cNvSpPr>
          <p:nvPr>
            <p:ph type="title"/>
          </p:nvPr>
        </p:nvSpPr>
        <p:spPr>
          <a:xfrm>
            <a:off x="1092200" y="1885125"/>
            <a:ext cx="3314700" cy="2093975"/>
          </a:xfrm>
        </p:spPr>
        <p:txBody>
          <a:bodyPr anchor="ctr">
            <a:normAutofit/>
          </a:bodyPr>
          <a:lstStyle/>
          <a:p>
            <a:r>
              <a:rPr lang="en-US" sz="3100" dirty="0"/>
              <a:t>Retail Selling of Health Services</a:t>
            </a:r>
          </a:p>
        </p:txBody>
      </p:sp>
      <p:sp>
        <p:nvSpPr>
          <p:cNvPr id="6" name="TextBox 5">
            <a:extLst>
              <a:ext uri="{FF2B5EF4-FFF2-40B4-BE49-F238E27FC236}">
                <a16:creationId xmlns:a16="http://schemas.microsoft.com/office/drawing/2014/main" id="{5D7E9C9B-9DBF-4E84-34D1-D1F44DAEAF86}"/>
              </a:ext>
            </a:extLst>
          </p:cNvPr>
          <p:cNvSpPr txBox="1"/>
          <p:nvPr/>
        </p:nvSpPr>
        <p:spPr>
          <a:xfrm>
            <a:off x="5259897" y="4152550"/>
            <a:ext cx="6637202" cy="1200329"/>
          </a:xfrm>
          <a:prstGeom prst="rect">
            <a:avLst/>
          </a:prstGeom>
          <a:noFill/>
        </p:spPr>
        <p:txBody>
          <a:bodyPr wrap="none" rtlCol="0">
            <a:spAutoFit/>
          </a:bodyPr>
          <a:lstStyle/>
          <a:p>
            <a:pPr marL="285750" indent="-285750">
              <a:buFont typeface="Arial" panose="020B0604020202020204" pitchFamily="34" charset="0"/>
              <a:buChar char="•"/>
            </a:pPr>
            <a:r>
              <a:rPr lang="en-US" sz="1800" dirty="0"/>
              <a:t>Patient Redirection Programs / Health Travel</a:t>
            </a:r>
          </a:p>
          <a:p>
            <a:pPr marL="285750" indent="-285750">
              <a:buFont typeface="Arial" panose="020B0604020202020204" pitchFamily="34" charset="0"/>
              <a:buChar char="•"/>
            </a:pPr>
            <a:r>
              <a:rPr lang="en-US" dirty="0"/>
              <a:t>Cash Pay Transparent Pricing - paid in full, in advance</a:t>
            </a:r>
          </a:p>
          <a:p>
            <a:pPr marL="285750" indent="-285750">
              <a:buFont typeface="Arial" panose="020B0604020202020204" pitchFamily="34" charset="0"/>
              <a:buChar char="•"/>
            </a:pPr>
            <a:r>
              <a:rPr lang="en-US" dirty="0"/>
              <a:t>Bundled pricing for surgeries and diagnostics</a:t>
            </a:r>
          </a:p>
          <a:p>
            <a:pPr marL="285750" indent="-285750">
              <a:buFont typeface="Arial" panose="020B0604020202020204" pitchFamily="34" charset="0"/>
              <a:buChar char="•"/>
            </a:pPr>
            <a:r>
              <a:rPr lang="en-US" dirty="0"/>
              <a:t>Telehealth consultations with </a:t>
            </a:r>
            <a:r>
              <a:rPr lang="en-US" b="1" dirty="0"/>
              <a:t>fly-in/fly-out </a:t>
            </a:r>
            <a:r>
              <a:rPr lang="en-US" dirty="0"/>
              <a:t>and </a:t>
            </a:r>
            <a:r>
              <a:rPr lang="en-US" b="1" dirty="0"/>
              <a:t>drive in/drive out</a:t>
            </a:r>
          </a:p>
        </p:txBody>
      </p:sp>
    </p:spTree>
    <p:extLst>
      <p:ext uri="{BB962C8B-B14F-4D97-AF65-F5344CB8AC3E}">
        <p14:creationId xmlns:p14="http://schemas.microsoft.com/office/powerpoint/2010/main" val="32628142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332222-AFC0-66BE-E57B-E4D2057591CE}"/>
              </a:ext>
            </a:extLst>
          </p:cNvPr>
          <p:cNvSpPr>
            <a:spLocks noGrp="1"/>
          </p:cNvSpPr>
          <p:nvPr>
            <p:ph idx="1"/>
          </p:nvPr>
        </p:nvSpPr>
        <p:spPr/>
        <p:txBody>
          <a:bodyPr>
            <a:normAutofit/>
          </a:bodyPr>
          <a:lstStyle/>
          <a:p>
            <a:pPr>
              <a:lnSpc>
                <a:spcPct val="80000"/>
              </a:lnSpc>
            </a:pPr>
            <a:r>
              <a:rPr lang="en-US" altLang="en-US" sz="1400" dirty="0"/>
              <a:t>Research plan offerings by employer and keep a directory of which employers are replacing HMO and PPO coverage with Redirection Programs in your market and nearby markets</a:t>
            </a:r>
          </a:p>
          <a:p>
            <a:pPr>
              <a:lnSpc>
                <a:spcPct val="80000"/>
              </a:lnSpc>
            </a:pPr>
            <a:r>
              <a:rPr lang="en-US" altLang="en-US" sz="1400" dirty="0"/>
              <a:t>Know what deductibles and coinsurance levels are the patient’s responsibility – and if they are waived if the patient accepts redirection offers</a:t>
            </a:r>
          </a:p>
          <a:p>
            <a:pPr>
              <a:lnSpc>
                <a:spcPct val="80000"/>
              </a:lnSpc>
            </a:pPr>
            <a:r>
              <a:rPr lang="en-US" altLang="en-US" sz="1400" dirty="0"/>
              <a:t>Reserve the right to collect deductibles and coinsurance estimated responsibilities at the time of service, not after the EOB arrives – discount less if more work is required.</a:t>
            </a:r>
          </a:p>
          <a:p>
            <a:pPr>
              <a:lnSpc>
                <a:spcPct val="80000"/>
              </a:lnSpc>
            </a:pPr>
            <a:r>
              <a:rPr lang="en-US" altLang="en-US" sz="1400" dirty="0"/>
              <a:t>Enable patients to use medical credit and debit cards and work with pre-settlement funding partners that pay without waiting for PI settlements case closure.</a:t>
            </a:r>
          </a:p>
          <a:p>
            <a:pPr>
              <a:lnSpc>
                <a:spcPct val="80000"/>
              </a:lnSpc>
            </a:pPr>
            <a:r>
              <a:rPr lang="en-US" altLang="en-US" sz="1400" dirty="0"/>
              <a:t>For anticipated large balance accounts, obtain credit reports prior to rendering service and offer opportunities for financial counseling and payment plans in a private area with your managers and directors</a:t>
            </a:r>
          </a:p>
          <a:p>
            <a:pPr>
              <a:lnSpc>
                <a:spcPct val="80000"/>
              </a:lnSpc>
            </a:pPr>
            <a:r>
              <a:rPr lang="en-US" altLang="en-US" sz="1400" dirty="0"/>
              <a:t>Learn about the new technologies your doctors are using and the outcome measurements so you can explain them, explain the costs and pricing. </a:t>
            </a:r>
          </a:p>
          <a:p>
            <a:pPr>
              <a:lnSpc>
                <a:spcPct val="80000"/>
              </a:lnSpc>
            </a:pPr>
            <a:r>
              <a:rPr lang="en-US" altLang="en-US" sz="1400" dirty="0"/>
              <a:t>Understand how you compete in the marketplace and find </a:t>
            </a:r>
            <a:r>
              <a:rPr lang="en-US" altLang="en-US" sz="1400" b="1" dirty="0"/>
              <a:t>BLUE OCEAN </a:t>
            </a:r>
            <a:r>
              <a:rPr lang="en-US" altLang="en-US" sz="1400" dirty="0"/>
              <a:t>opportunities, so your competitors are rendered </a:t>
            </a:r>
            <a:r>
              <a:rPr lang="en-US" altLang="en-US" sz="1400" b="1" i="1" dirty="0"/>
              <a:t>irrelevant.</a:t>
            </a:r>
          </a:p>
          <a:p>
            <a:pPr marL="0" indent="0">
              <a:buNone/>
            </a:pPr>
            <a:endParaRPr lang="en-US" dirty="0"/>
          </a:p>
        </p:txBody>
      </p:sp>
      <p:sp>
        <p:nvSpPr>
          <p:cNvPr id="3" name="Title 2">
            <a:extLst>
              <a:ext uri="{FF2B5EF4-FFF2-40B4-BE49-F238E27FC236}">
                <a16:creationId xmlns:a16="http://schemas.microsoft.com/office/drawing/2014/main" id="{C606C241-5442-3600-92F7-2FD4E1D6EEA2}"/>
              </a:ext>
            </a:extLst>
          </p:cNvPr>
          <p:cNvSpPr>
            <a:spLocks noGrp="1"/>
          </p:cNvSpPr>
          <p:nvPr>
            <p:ph type="title"/>
          </p:nvPr>
        </p:nvSpPr>
        <p:spPr/>
        <p:txBody>
          <a:bodyPr/>
          <a:lstStyle/>
          <a:p>
            <a:r>
              <a:rPr lang="en-US" dirty="0"/>
              <a:t>New Service Lines and Products</a:t>
            </a:r>
          </a:p>
        </p:txBody>
      </p:sp>
      <p:sp>
        <p:nvSpPr>
          <p:cNvPr id="5" name="TextBox 4">
            <a:extLst>
              <a:ext uri="{FF2B5EF4-FFF2-40B4-BE49-F238E27FC236}">
                <a16:creationId xmlns:a16="http://schemas.microsoft.com/office/drawing/2014/main" id="{02949EA4-B665-F000-3111-D4854DF39AE3}"/>
              </a:ext>
            </a:extLst>
          </p:cNvPr>
          <p:cNvSpPr txBox="1"/>
          <p:nvPr/>
        </p:nvSpPr>
        <p:spPr>
          <a:xfrm>
            <a:off x="5458984" y="4913642"/>
            <a:ext cx="6094602" cy="1446550"/>
          </a:xfrm>
          <a:prstGeom prst="rect">
            <a:avLst/>
          </a:prstGeom>
          <a:noFill/>
        </p:spPr>
        <p:txBody>
          <a:bodyPr wrap="square">
            <a:spAutoFit/>
          </a:bodyPr>
          <a:lstStyle/>
          <a:p>
            <a:r>
              <a:rPr lang="en-US" sz="1800" b="1" dirty="0"/>
              <a:t>Book by Renée Mauborgne and W. Chan Kim</a:t>
            </a:r>
          </a:p>
          <a:p>
            <a:endParaRPr lang="en-US" b="0" i="0" dirty="0">
              <a:solidFill>
                <a:schemeClr val="accent1">
                  <a:lumMod val="75000"/>
                </a:schemeClr>
              </a:solidFill>
              <a:effectLst/>
              <a:latin typeface="Roboto" panose="02000000000000000000" pitchFamily="2" charset="0"/>
            </a:endParaRPr>
          </a:p>
          <a:p>
            <a:r>
              <a:rPr lang="en-US" sz="1400" b="0" i="0" dirty="0">
                <a:solidFill>
                  <a:schemeClr val="accent1">
                    <a:lumMod val="75000"/>
                  </a:schemeClr>
                </a:solidFill>
                <a:effectLst/>
                <a:latin typeface="Roboto" panose="02000000000000000000" pitchFamily="2" charset="0"/>
              </a:rPr>
              <a:t>Blue Ocean Strategy is the </a:t>
            </a:r>
            <a:r>
              <a:rPr lang="en-US" sz="1400" b="1" i="0" dirty="0">
                <a:solidFill>
                  <a:schemeClr val="accent1">
                    <a:lumMod val="75000"/>
                  </a:schemeClr>
                </a:solidFill>
                <a:effectLst/>
                <a:latin typeface="Roboto" panose="02000000000000000000" pitchFamily="2" charset="0"/>
              </a:rPr>
              <a:t>simultaneous pursuit of differentiation and low cost to open a new market</a:t>
            </a:r>
            <a:r>
              <a:rPr lang="en-US" sz="1400" b="0" i="0" dirty="0">
                <a:solidFill>
                  <a:schemeClr val="accent1">
                    <a:lumMod val="75000"/>
                  </a:schemeClr>
                </a:solidFill>
                <a:effectLst/>
                <a:latin typeface="Roboto" panose="02000000000000000000" pitchFamily="2" charset="0"/>
              </a:rPr>
              <a:t> space and create new demand.</a:t>
            </a:r>
          </a:p>
          <a:p>
            <a:endParaRPr lang="en-US" sz="1200" b="1" dirty="0">
              <a:solidFill>
                <a:schemeClr val="accent1">
                  <a:lumMod val="75000"/>
                </a:schemeClr>
              </a:solidFill>
              <a:latin typeface="Roboto" panose="02000000000000000000" pitchFamily="2" charset="0"/>
            </a:endParaRPr>
          </a:p>
          <a:p>
            <a:r>
              <a:rPr lang="en-US" sz="1200" b="1" dirty="0">
                <a:solidFill>
                  <a:schemeClr val="accent1">
                    <a:lumMod val="75000"/>
                  </a:schemeClr>
                </a:solidFill>
                <a:latin typeface="Roboto" panose="02000000000000000000" pitchFamily="2" charset="0"/>
              </a:rPr>
              <a:t>ERRC - Eliminate, reduce, raise and create (in a grid)</a:t>
            </a:r>
            <a:endParaRPr lang="en-US" sz="1200" b="1" i="0" dirty="0">
              <a:solidFill>
                <a:schemeClr val="accent1">
                  <a:lumMod val="75000"/>
                </a:schemeClr>
              </a:solidFill>
              <a:effectLst/>
              <a:latin typeface="Roboto" panose="02000000000000000000" pitchFamily="2" charset="0"/>
            </a:endParaRPr>
          </a:p>
        </p:txBody>
      </p:sp>
      <p:pic>
        <p:nvPicPr>
          <p:cNvPr id="7" name="Graphic 6" descr="Closed book with solid fill">
            <a:extLst>
              <a:ext uri="{FF2B5EF4-FFF2-40B4-BE49-F238E27FC236}">
                <a16:creationId xmlns:a16="http://schemas.microsoft.com/office/drawing/2014/main" id="{3EF560A5-342E-FDCC-3A9A-61BBF19038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74066" y="5445792"/>
            <a:ext cx="914400" cy="914400"/>
          </a:xfrm>
          <a:prstGeom prst="rect">
            <a:avLst/>
          </a:prstGeom>
        </p:spPr>
      </p:pic>
    </p:spTree>
    <p:extLst>
      <p:ext uri="{BB962C8B-B14F-4D97-AF65-F5344CB8AC3E}">
        <p14:creationId xmlns:p14="http://schemas.microsoft.com/office/powerpoint/2010/main" val="637319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97227E-7409-CBAB-CB8D-294C4EE82AE9}"/>
              </a:ext>
            </a:extLst>
          </p:cNvPr>
          <p:cNvSpPr>
            <a:spLocks noGrp="1"/>
          </p:cNvSpPr>
          <p:nvPr>
            <p:ph idx="1"/>
          </p:nvPr>
        </p:nvSpPr>
        <p:spPr/>
        <p:txBody>
          <a:bodyPr/>
          <a:lstStyle/>
          <a:p>
            <a:pPr marL="438912" indent="-320040" fontAlgn="auto">
              <a:spcBef>
                <a:spcPts val="0"/>
              </a:spcBef>
              <a:spcAft>
                <a:spcPts val="0"/>
              </a:spcAft>
              <a:buFont typeface="Wingdings 2"/>
              <a:buChar char=""/>
              <a:defRPr/>
            </a:pPr>
            <a:r>
              <a:rPr lang="en-US" sz="2800" b="1" dirty="0"/>
              <a:t>Willingness to participate in:</a:t>
            </a:r>
          </a:p>
          <a:p>
            <a:pPr marL="731520" lvl="1" indent="-274320" fontAlgn="auto">
              <a:spcAft>
                <a:spcPts val="0"/>
              </a:spcAft>
              <a:buFont typeface="Wingdings"/>
              <a:buChar char=""/>
              <a:defRPr/>
            </a:pPr>
            <a:r>
              <a:rPr lang="en-US" sz="2400" dirty="0"/>
              <a:t>Utilization Management (UM)</a:t>
            </a:r>
          </a:p>
          <a:p>
            <a:pPr marL="731520" lvl="1" indent="-274320" fontAlgn="auto">
              <a:spcAft>
                <a:spcPts val="0"/>
              </a:spcAft>
              <a:buFont typeface="Wingdings"/>
              <a:buChar char=""/>
              <a:defRPr/>
            </a:pPr>
            <a:r>
              <a:rPr lang="en-US" sz="2400" dirty="0"/>
              <a:t>Quality Management (QM)</a:t>
            </a:r>
          </a:p>
          <a:p>
            <a:pPr marL="731520" lvl="1" indent="-274320" fontAlgn="auto">
              <a:spcAft>
                <a:spcPts val="0"/>
              </a:spcAft>
              <a:buFont typeface="Wingdings"/>
              <a:buChar char=""/>
              <a:defRPr/>
            </a:pPr>
            <a:r>
              <a:rPr lang="en-US" sz="2400" dirty="0"/>
              <a:t>Credentials Verification</a:t>
            </a:r>
          </a:p>
          <a:p>
            <a:pPr marL="731520" lvl="1" indent="-274320" fontAlgn="auto">
              <a:spcAft>
                <a:spcPts val="0"/>
              </a:spcAft>
              <a:buFont typeface="Wingdings"/>
              <a:buChar char=""/>
              <a:defRPr/>
            </a:pPr>
            <a:r>
              <a:rPr lang="en-US" sz="2400" dirty="0"/>
              <a:t>Peer Review</a:t>
            </a:r>
          </a:p>
          <a:p>
            <a:pPr marL="731520" lvl="1" indent="-274320" fontAlgn="auto">
              <a:spcAft>
                <a:spcPts val="0"/>
              </a:spcAft>
              <a:buFont typeface="Wingdings"/>
              <a:buChar char=""/>
              <a:defRPr/>
            </a:pPr>
            <a:r>
              <a:rPr lang="en-US" sz="2400" dirty="0"/>
              <a:t>Outcomes Measurement </a:t>
            </a:r>
          </a:p>
          <a:p>
            <a:pPr marL="731520" lvl="1" indent="-274320" fontAlgn="auto">
              <a:spcAft>
                <a:spcPts val="0"/>
              </a:spcAft>
              <a:buFont typeface="Wingdings"/>
              <a:buChar char=""/>
              <a:defRPr/>
            </a:pPr>
            <a:r>
              <a:rPr lang="en-US" sz="2400" dirty="0"/>
              <a:t>Pay for Performance</a:t>
            </a:r>
          </a:p>
          <a:p>
            <a:pPr marL="438912" indent="-320040" fontAlgn="auto">
              <a:spcBef>
                <a:spcPts val="0"/>
              </a:spcBef>
              <a:spcAft>
                <a:spcPts val="0"/>
              </a:spcAft>
              <a:buFont typeface="Wingdings 2"/>
              <a:buChar char=""/>
              <a:defRPr/>
            </a:pPr>
            <a:endParaRPr lang="en-US" sz="2800" b="1" dirty="0"/>
          </a:p>
          <a:p>
            <a:pPr marL="438912" indent="-320040" fontAlgn="auto">
              <a:spcBef>
                <a:spcPts val="0"/>
              </a:spcBef>
              <a:spcAft>
                <a:spcPts val="0"/>
              </a:spcAft>
              <a:buFont typeface="Wingdings 2"/>
              <a:buChar char=""/>
              <a:defRPr/>
            </a:pPr>
            <a:r>
              <a:rPr lang="en-US" sz="2800" b="1" dirty="0"/>
              <a:t>Negotiated fee arrangements and billing formats</a:t>
            </a:r>
          </a:p>
          <a:p>
            <a:pPr marL="438912" indent="-320040" fontAlgn="auto">
              <a:spcBef>
                <a:spcPts val="0"/>
              </a:spcBef>
              <a:spcAft>
                <a:spcPts val="0"/>
              </a:spcAft>
              <a:buFont typeface="Wingdings 2"/>
              <a:buChar char=""/>
              <a:defRPr/>
            </a:pPr>
            <a:r>
              <a:rPr lang="en-US" sz="2800" b="1" dirty="0"/>
              <a:t>Sanctions</a:t>
            </a:r>
            <a:endParaRPr lang="en-US" dirty="0"/>
          </a:p>
        </p:txBody>
      </p:sp>
      <p:sp>
        <p:nvSpPr>
          <p:cNvPr id="3" name="Title 2">
            <a:extLst>
              <a:ext uri="{FF2B5EF4-FFF2-40B4-BE49-F238E27FC236}">
                <a16:creationId xmlns:a16="http://schemas.microsoft.com/office/drawing/2014/main" id="{438D0C86-C793-7902-6236-88EF4FBFBFBE}"/>
              </a:ext>
            </a:extLst>
          </p:cNvPr>
          <p:cNvSpPr>
            <a:spLocks noGrp="1"/>
          </p:cNvSpPr>
          <p:nvPr>
            <p:ph type="title"/>
          </p:nvPr>
        </p:nvSpPr>
        <p:spPr/>
        <p:txBody>
          <a:bodyPr/>
          <a:lstStyle/>
          <a:p>
            <a:r>
              <a:rPr lang="en-US" dirty="0"/>
              <a:t>Participation Agreements Cover</a:t>
            </a:r>
          </a:p>
        </p:txBody>
      </p:sp>
    </p:spTree>
    <p:extLst>
      <p:ext uri="{BB962C8B-B14F-4D97-AF65-F5344CB8AC3E}">
        <p14:creationId xmlns:p14="http://schemas.microsoft.com/office/powerpoint/2010/main" val="28628497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ED2DEF-4121-3C6A-0519-13152D163D1C}"/>
              </a:ext>
            </a:extLst>
          </p:cNvPr>
          <p:cNvSpPr>
            <a:spLocks noGrp="1"/>
          </p:cNvSpPr>
          <p:nvPr>
            <p:ph idx="1"/>
          </p:nvPr>
        </p:nvSpPr>
        <p:spPr/>
        <p:txBody>
          <a:bodyPr>
            <a:noAutofit/>
          </a:bodyPr>
          <a:lstStyle/>
          <a:p>
            <a:pPr marL="457200" lvl="0" indent="-457200" rtl="0">
              <a:buFont typeface="+mj-lt"/>
              <a:buAutoNum type="arabicPeriod"/>
            </a:pPr>
            <a:r>
              <a:rPr lang="en-US" sz="1400" dirty="0">
                <a:latin typeface="+mj-lt"/>
              </a:rPr>
              <a:t>What do they buy?</a:t>
            </a:r>
          </a:p>
          <a:p>
            <a:pPr marL="457200" lvl="0" indent="-457200" rtl="0">
              <a:buFont typeface="+mj-lt"/>
              <a:buAutoNum type="arabicPeriod"/>
            </a:pPr>
            <a:r>
              <a:rPr lang="en-US" sz="1400" dirty="0">
                <a:latin typeface="+mj-lt"/>
              </a:rPr>
              <a:t>How do they buy it?</a:t>
            </a:r>
          </a:p>
          <a:p>
            <a:pPr marL="457200" lvl="0" indent="-457200" rtl="0">
              <a:buFont typeface="+mj-lt"/>
              <a:buAutoNum type="arabicPeriod"/>
            </a:pPr>
            <a:r>
              <a:rPr lang="en-US" sz="1400" dirty="0">
                <a:latin typeface="+mj-lt"/>
              </a:rPr>
              <a:t>How would they like to buy from you?</a:t>
            </a:r>
          </a:p>
          <a:p>
            <a:pPr marL="457200" lvl="0" indent="-457200" rtl="0">
              <a:buFont typeface="+mj-lt"/>
              <a:buAutoNum type="arabicPeriod"/>
            </a:pPr>
            <a:r>
              <a:rPr lang="en-US" sz="1400" b="1" i="1" dirty="0">
                <a:latin typeface="+mj-lt"/>
              </a:rPr>
              <a:t>Remember the ERISA Fiduciary Requirements</a:t>
            </a:r>
          </a:p>
          <a:p>
            <a:pPr marL="0" lvl="0" indent="0" rtl="0">
              <a:buNone/>
            </a:pPr>
            <a:endParaRPr lang="en-US" sz="1400" b="1" dirty="0">
              <a:latin typeface="+mj-lt"/>
            </a:endParaRPr>
          </a:p>
          <a:p>
            <a:pPr marL="0" lvl="0" indent="0" rtl="0">
              <a:buNone/>
            </a:pPr>
            <a:r>
              <a:rPr lang="en-US" sz="1400" b="1" dirty="0">
                <a:latin typeface="+mj-lt"/>
              </a:rPr>
              <a:t>Options &amp; Opportunities</a:t>
            </a:r>
          </a:p>
          <a:p>
            <a:pPr lvl="1" rtl="0"/>
            <a:r>
              <a:rPr lang="en-US" sz="1400" dirty="0">
                <a:latin typeface="+mj-lt"/>
              </a:rPr>
              <a:t>Disease Management (hourly or % savings)</a:t>
            </a:r>
          </a:p>
          <a:p>
            <a:pPr lvl="1" rtl="0"/>
            <a:r>
              <a:rPr lang="en-US" sz="1400" dirty="0">
                <a:latin typeface="+mj-lt"/>
              </a:rPr>
              <a:t>Pay for Performance (true new money)</a:t>
            </a:r>
          </a:p>
          <a:p>
            <a:pPr lvl="1" rtl="0"/>
            <a:r>
              <a:rPr lang="en-US" sz="1400" dirty="0">
                <a:latin typeface="+mj-lt"/>
              </a:rPr>
              <a:t>Workers Compensation and Personal Injury Steerage</a:t>
            </a:r>
          </a:p>
          <a:p>
            <a:pPr lvl="1" rtl="0"/>
            <a:r>
              <a:rPr lang="en-US" sz="1400" dirty="0">
                <a:latin typeface="+mj-lt"/>
              </a:rPr>
              <a:t>Outpatient Surgical Cases</a:t>
            </a:r>
          </a:p>
          <a:p>
            <a:pPr lvl="1" rtl="0"/>
            <a:r>
              <a:rPr lang="en-US" sz="1400" dirty="0">
                <a:latin typeface="+mj-lt"/>
              </a:rPr>
              <a:t>Inpatient Surgical Packages (3 day stay)</a:t>
            </a:r>
          </a:p>
          <a:p>
            <a:pPr marL="201168" lvl="1" indent="0" rtl="0">
              <a:buNone/>
            </a:pPr>
            <a:endParaRPr lang="en-US" sz="1400" dirty="0">
              <a:latin typeface="+mj-lt"/>
            </a:endParaRPr>
          </a:p>
          <a:p>
            <a:pPr marL="0" indent="0">
              <a:buNone/>
            </a:pPr>
            <a:endParaRPr lang="en-US" sz="1400" dirty="0">
              <a:latin typeface="+mj-lt"/>
            </a:endParaRPr>
          </a:p>
        </p:txBody>
      </p:sp>
      <p:sp>
        <p:nvSpPr>
          <p:cNvPr id="3" name="Title 2">
            <a:extLst>
              <a:ext uri="{FF2B5EF4-FFF2-40B4-BE49-F238E27FC236}">
                <a16:creationId xmlns:a16="http://schemas.microsoft.com/office/drawing/2014/main" id="{88589595-D49B-1029-4A3D-58AA405EAC39}"/>
              </a:ext>
            </a:extLst>
          </p:cNvPr>
          <p:cNvSpPr>
            <a:spLocks noGrp="1"/>
          </p:cNvSpPr>
          <p:nvPr>
            <p:ph type="title"/>
          </p:nvPr>
        </p:nvSpPr>
        <p:spPr/>
        <p:txBody>
          <a:bodyPr/>
          <a:lstStyle/>
          <a:p>
            <a:r>
              <a:rPr lang="en-US" dirty="0"/>
              <a:t>Direct with Employer Contracts</a:t>
            </a:r>
          </a:p>
        </p:txBody>
      </p:sp>
    </p:spTree>
    <p:extLst>
      <p:ext uri="{BB962C8B-B14F-4D97-AF65-F5344CB8AC3E}">
        <p14:creationId xmlns:p14="http://schemas.microsoft.com/office/powerpoint/2010/main" val="29636350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ED2DEF-4121-3C6A-0519-13152D163D1C}"/>
              </a:ext>
            </a:extLst>
          </p:cNvPr>
          <p:cNvSpPr>
            <a:spLocks noGrp="1"/>
          </p:cNvSpPr>
          <p:nvPr>
            <p:ph idx="1"/>
          </p:nvPr>
        </p:nvSpPr>
        <p:spPr/>
        <p:txBody>
          <a:bodyPr>
            <a:noAutofit/>
          </a:bodyPr>
          <a:lstStyle/>
          <a:p>
            <a:pPr marL="0" indent="0">
              <a:buNone/>
            </a:pPr>
            <a:r>
              <a:rPr lang="en-US" altLang="en-US" sz="1400" b="1" dirty="0">
                <a:latin typeface="+mj-lt"/>
                <a:cs typeface="Arial" panose="020B0604020202020204" pitchFamily="34" charset="0"/>
              </a:rPr>
              <a:t>Who is responsible for business development in your organization?</a:t>
            </a:r>
          </a:p>
          <a:p>
            <a:r>
              <a:rPr lang="en-US" altLang="en-US" sz="1400" dirty="0">
                <a:latin typeface="+mj-lt"/>
              </a:rPr>
              <a:t>Are you educated and organizationally ready to do this?</a:t>
            </a:r>
          </a:p>
          <a:p>
            <a:pPr lvl="1"/>
            <a:r>
              <a:rPr lang="en-US" altLang="en-US" sz="1400" dirty="0">
                <a:latin typeface="+mj-lt"/>
              </a:rPr>
              <a:t>If not, what do you need to move forward?</a:t>
            </a:r>
          </a:p>
          <a:p>
            <a:pPr lvl="2"/>
            <a:r>
              <a:rPr lang="en-US" altLang="en-US" dirty="0">
                <a:latin typeface="+mj-lt"/>
              </a:rPr>
              <a:t>Consulting assistance?  Coaching?   Mentor?</a:t>
            </a:r>
          </a:p>
          <a:p>
            <a:pPr lvl="2"/>
            <a:r>
              <a:rPr lang="en-US" altLang="en-US" dirty="0">
                <a:latin typeface="+mj-lt"/>
              </a:rPr>
              <a:t>Market Research?</a:t>
            </a:r>
          </a:p>
          <a:p>
            <a:pPr lvl="2"/>
            <a:r>
              <a:rPr lang="en-US" altLang="en-US" dirty="0">
                <a:latin typeface="+mj-lt"/>
              </a:rPr>
              <a:t>Contacts?</a:t>
            </a:r>
          </a:p>
          <a:p>
            <a:pPr lvl="2"/>
            <a:r>
              <a:rPr lang="en-US" altLang="en-US" dirty="0">
                <a:latin typeface="+mj-lt"/>
              </a:rPr>
              <a:t>Administrative support?</a:t>
            </a:r>
          </a:p>
          <a:p>
            <a:r>
              <a:rPr lang="en-US" altLang="en-US" sz="1400" dirty="0">
                <a:latin typeface="+mj-lt"/>
              </a:rPr>
              <a:t>If you don’t do it, who will beat you to it?</a:t>
            </a:r>
          </a:p>
          <a:p>
            <a:r>
              <a:rPr lang="en-US" altLang="en-US" sz="1400" dirty="0">
                <a:latin typeface="+mj-lt"/>
              </a:rPr>
              <a:t>Do you have an old dormant PHO or MSO that could be utilized to create a package deal and fully-inclusive case rates?</a:t>
            </a:r>
          </a:p>
          <a:p>
            <a:r>
              <a:rPr lang="en-US" altLang="en-US" sz="1400" dirty="0">
                <a:latin typeface="+mj-lt"/>
              </a:rPr>
              <a:t>Contracts for Redirection are a short as 4-6 pages including the fee schedules.</a:t>
            </a:r>
          </a:p>
          <a:p>
            <a:pPr lvl="1" rtl="0"/>
            <a:endParaRPr lang="en-US" sz="1400" dirty="0">
              <a:latin typeface="+mj-lt"/>
            </a:endParaRPr>
          </a:p>
          <a:p>
            <a:pPr marL="0" indent="0">
              <a:buNone/>
            </a:pPr>
            <a:endParaRPr lang="en-US" sz="1400" dirty="0">
              <a:latin typeface="+mj-lt"/>
            </a:endParaRPr>
          </a:p>
        </p:txBody>
      </p:sp>
      <p:sp>
        <p:nvSpPr>
          <p:cNvPr id="3" name="Title 2">
            <a:extLst>
              <a:ext uri="{FF2B5EF4-FFF2-40B4-BE49-F238E27FC236}">
                <a16:creationId xmlns:a16="http://schemas.microsoft.com/office/drawing/2014/main" id="{88589595-D49B-1029-4A3D-58AA405EAC39}"/>
              </a:ext>
            </a:extLst>
          </p:cNvPr>
          <p:cNvSpPr>
            <a:spLocks noGrp="1"/>
          </p:cNvSpPr>
          <p:nvPr>
            <p:ph type="title"/>
          </p:nvPr>
        </p:nvSpPr>
        <p:spPr/>
        <p:txBody>
          <a:bodyPr/>
          <a:lstStyle/>
          <a:p>
            <a:r>
              <a:rPr lang="en-US" dirty="0"/>
              <a:t>Direct with Employer Contracts</a:t>
            </a:r>
          </a:p>
        </p:txBody>
      </p:sp>
    </p:spTree>
    <p:extLst>
      <p:ext uri="{BB962C8B-B14F-4D97-AF65-F5344CB8AC3E}">
        <p14:creationId xmlns:p14="http://schemas.microsoft.com/office/powerpoint/2010/main" val="23625884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168B1B1-E10D-4042-1177-FC9C7F5551ED}"/>
              </a:ext>
            </a:extLst>
          </p:cNvPr>
          <p:cNvSpPr>
            <a:spLocks noGrp="1"/>
          </p:cNvSpPr>
          <p:nvPr>
            <p:ph type="pic" sz="quarter" idx="13"/>
          </p:nvPr>
        </p:nvSpPr>
        <p:spPr/>
      </p:sp>
      <p:sp>
        <p:nvSpPr>
          <p:cNvPr id="3" name="Title 2">
            <a:extLst>
              <a:ext uri="{FF2B5EF4-FFF2-40B4-BE49-F238E27FC236}">
                <a16:creationId xmlns:a16="http://schemas.microsoft.com/office/drawing/2014/main" id="{79086F59-4F1F-0AF7-9F80-5C62739FA8B4}"/>
              </a:ext>
            </a:extLst>
          </p:cNvPr>
          <p:cNvSpPr>
            <a:spLocks noGrp="1"/>
          </p:cNvSpPr>
          <p:nvPr>
            <p:ph type="title"/>
          </p:nvPr>
        </p:nvSpPr>
        <p:spPr/>
        <p:txBody>
          <a:bodyPr/>
          <a:lstStyle/>
          <a:p>
            <a:r>
              <a:rPr lang="en-US" dirty="0"/>
              <a:t>USING TECHNOLOGY TO IMPROVE EFFICIENCIES</a:t>
            </a:r>
          </a:p>
        </p:txBody>
      </p:sp>
      <p:sp>
        <p:nvSpPr>
          <p:cNvPr id="4" name="Text Placeholder 3">
            <a:extLst>
              <a:ext uri="{FF2B5EF4-FFF2-40B4-BE49-F238E27FC236}">
                <a16:creationId xmlns:a16="http://schemas.microsoft.com/office/drawing/2014/main" id="{6D6762E9-B439-D9BC-462E-BEC1C34FCA5D}"/>
              </a:ext>
            </a:extLst>
          </p:cNvPr>
          <p:cNvSpPr>
            <a:spLocks noGrp="1"/>
          </p:cNvSpPr>
          <p:nvPr>
            <p:ph type="body" idx="1"/>
          </p:nvPr>
        </p:nvSpPr>
        <p:spPr/>
        <p:txBody>
          <a:bodyPr/>
          <a:lstStyle/>
          <a:p>
            <a:r>
              <a:rPr lang="en-US" dirty="0"/>
              <a:t>More than CHATGPT!</a:t>
            </a:r>
          </a:p>
        </p:txBody>
      </p:sp>
    </p:spTree>
    <p:extLst>
      <p:ext uri="{BB962C8B-B14F-4D97-AF65-F5344CB8AC3E}">
        <p14:creationId xmlns:p14="http://schemas.microsoft.com/office/powerpoint/2010/main" val="14399228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5FE3D-A5F3-493D-89B7-3CF573E4614E}"/>
              </a:ext>
            </a:extLst>
          </p:cNvPr>
          <p:cNvSpPr>
            <a:spLocks noGrp="1"/>
          </p:cNvSpPr>
          <p:nvPr>
            <p:ph type="title"/>
          </p:nvPr>
        </p:nvSpPr>
        <p:spPr/>
        <p:txBody>
          <a:bodyPr/>
          <a:lstStyle/>
          <a:p>
            <a:pPr>
              <a:defRPr/>
            </a:pPr>
            <a:r>
              <a:rPr lang="en-US" dirty="0">
                <a:solidFill>
                  <a:schemeClr val="accent1">
                    <a:lumMod val="40000"/>
                    <a:lumOff val="60000"/>
                  </a:schemeClr>
                </a:solidFill>
              </a:rPr>
              <a:t>Tools You Can Use</a:t>
            </a:r>
          </a:p>
        </p:txBody>
      </p:sp>
      <p:sp>
        <p:nvSpPr>
          <p:cNvPr id="83971" name="Content Placeholder 2">
            <a:extLst>
              <a:ext uri="{FF2B5EF4-FFF2-40B4-BE49-F238E27FC236}">
                <a16:creationId xmlns:a16="http://schemas.microsoft.com/office/drawing/2014/main" id="{CCED6699-DD0D-4F8D-98BC-D66A498BF9D5}"/>
              </a:ext>
            </a:extLst>
          </p:cNvPr>
          <p:cNvSpPr>
            <a:spLocks noGrp="1"/>
          </p:cNvSpPr>
          <p:nvPr>
            <p:ph idx="1"/>
          </p:nvPr>
        </p:nvSpPr>
        <p:spPr/>
        <p:txBody>
          <a:bodyPr/>
          <a:lstStyle/>
          <a:p>
            <a:r>
              <a:rPr lang="en-US" altLang="en-US" dirty="0"/>
              <a:t>Macros</a:t>
            </a:r>
          </a:p>
          <a:p>
            <a:r>
              <a:rPr lang="en-US" altLang="en-US" dirty="0"/>
              <a:t>Auto Text</a:t>
            </a:r>
          </a:p>
          <a:p>
            <a:r>
              <a:rPr lang="en-US" altLang="en-US" dirty="0"/>
              <a:t>Indexing a Contract</a:t>
            </a:r>
          </a:p>
          <a:p>
            <a:r>
              <a:rPr lang="en-US" altLang="en-US" dirty="0"/>
              <a:t>Creating a Toolbar for Contract Editing</a:t>
            </a:r>
          </a:p>
          <a:p>
            <a:r>
              <a:rPr lang="en-US" altLang="en-US" dirty="0"/>
              <a:t>Hyperlinks to your Electronic Checklist</a:t>
            </a:r>
          </a:p>
          <a:p>
            <a:r>
              <a:rPr lang="en-US" altLang="en-US" dirty="0"/>
              <a:t>ChatGPT4</a:t>
            </a:r>
          </a:p>
          <a:p>
            <a:endParaRPr lang="en-US" altLang="en-US" dirty="0"/>
          </a:p>
        </p:txBody>
      </p:sp>
      <p:sp>
        <p:nvSpPr>
          <p:cNvPr id="5" name="Slide Number Placeholder 4">
            <a:extLst>
              <a:ext uri="{FF2B5EF4-FFF2-40B4-BE49-F238E27FC236}">
                <a16:creationId xmlns:a16="http://schemas.microsoft.com/office/drawing/2014/main" id="{2AAB9A25-239E-4694-AACC-793555DFB323}"/>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F20833A-51AE-4738-B705-1A4F1916C985}" type="slidenum">
              <a:rPr lang="en-US" altLang="en-US" sz="1200">
                <a:solidFill>
                  <a:srgbClr val="3F3F3F"/>
                </a:solidFill>
              </a:rPr>
              <a:pPr eaLnBrk="1" hangingPunct="1"/>
              <a:t>83</a:t>
            </a:fld>
            <a:endParaRPr lang="en-US" altLang="en-US" sz="1200">
              <a:solidFill>
                <a:srgbClr val="3F3F3F"/>
              </a:solidFill>
            </a:endParaRPr>
          </a:p>
        </p:txBody>
      </p:sp>
    </p:spTree>
    <p:extLst>
      <p:ext uri="{BB962C8B-B14F-4D97-AF65-F5344CB8AC3E}">
        <p14:creationId xmlns:p14="http://schemas.microsoft.com/office/powerpoint/2010/main" val="12419988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C9E8F-486B-7675-B604-E9D4E50C9741}"/>
              </a:ext>
            </a:extLst>
          </p:cNvPr>
          <p:cNvSpPr>
            <a:spLocks noGrp="1"/>
          </p:cNvSpPr>
          <p:nvPr>
            <p:ph type="title"/>
          </p:nvPr>
        </p:nvSpPr>
        <p:spPr>
          <a:xfrm>
            <a:off x="1097280" y="286603"/>
            <a:ext cx="10058400" cy="1450757"/>
          </a:xfrm>
        </p:spPr>
        <p:txBody>
          <a:bodyPr anchor="b">
            <a:normAutofit/>
          </a:bodyPr>
          <a:lstStyle/>
          <a:p>
            <a:r>
              <a:rPr lang="en-US" dirty="0"/>
              <a:t>Install the Macro using Visual Basic</a:t>
            </a:r>
          </a:p>
        </p:txBody>
      </p:sp>
      <p:sp>
        <p:nvSpPr>
          <p:cNvPr id="84997" name="Text Box 3">
            <a:extLst>
              <a:ext uri="{FF2B5EF4-FFF2-40B4-BE49-F238E27FC236}">
                <a16:creationId xmlns:a16="http://schemas.microsoft.com/office/drawing/2014/main" id="{61FFEC37-8DF9-4AAC-A9A1-1E4EBD80220D}"/>
              </a:ext>
            </a:extLst>
          </p:cNvPr>
          <p:cNvSpPr txBox="1">
            <a:spLocks noChangeArrowheads="1"/>
          </p:cNvSpPr>
          <p:nvPr/>
        </p:nvSpPr>
        <p:spPr bwMode="auto">
          <a:xfrm>
            <a:off x="3946525" y="1328738"/>
            <a:ext cx="768350" cy="6858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5001" name="Rectangle 6">
            <a:extLst>
              <a:ext uri="{FF2B5EF4-FFF2-40B4-BE49-F238E27FC236}">
                <a16:creationId xmlns:a16="http://schemas.microsoft.com/office/drawing/2014/main" id="{C040C31A-F3E4-4720-8353-4060517905DD}"/>
              </a:ext>
            </a:extLst>
          </p:cNvPr>
          <p:cNvSpPr>
            <a:spLocks noChangeArrowheads="1"/>
          </p:cNvSpPr>
          <p:nvPr/>
        </p:nvSpPr>
        <p:spPr bwMode="auto">
          <a:xfrm>
            <a:off x="2346325" y="1935163"/>
            <a:ext cx="0" cy="0"/>
          </a:xfrm>
          <a:prstGeom prst="rect">
            <a:avLst/>
          </a:prstGeom>
          <a:solidFill>
            <a:schemeClr val="accent1"/>
          </a:solidFill>
          <a:ln w="952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85003" name="Content Placeholder 2">
            <a:extLst>
              <a:ext uri="{FF2B5EF4-FFF2-40B4-BE49-F238E27FC236}">
                <a16:creationId xmlns:a16="http://schemas.microsoft.com/office/drawing/2014/main" id="{E7BCCCD2-F053-F0F4-C53C-FA60071D9480}"/>
              </a:ext>
            </a:extLst>
          </p:cNvPr>
          <p:cNvGraphicFramePr>
            <a:graphicFrameLocks noGrp="1"/>
          </p:cNvGraphicFramePr>
          <p:nvPr>
            <p:ph idx="1"/>
            <p:extLst>
              <p:ext uri="{D42A27DB-BD31-4B8C-83A1-F6EECF244321}">
                <p14:modId xmlns:p14="http://schemas.microsoft.com/office/powerpoint/2010/main" val="503533756"/>
              </p:ext>
            </p:extLst>
          </p:nvPr>
        </p:nvGraphicFramePr>
        <p:xfrm>
          <a:off x="1216548"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hidden="1">
            <a:extLst>
              <a:ext uri="{FF2B5EF4-FFF2-40B4-BE49-F238E27FC236}">
                <a16:creationId xmlns:a16="http://schemas.microsoft.com/office/drawing/2014/main" id="{E9F080C2-4B50-41FF-9A81-9E6B084C6DF1}"/>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Aft>
                <a:spcPts val="600"/>
              </a:spcAft>
            </a:pPr>
            <a:fld id="{996CBEC2-18DE-4C85-828F-522FB44B96DF}" type="slidenum">
              <a:rPr lang="en-US" altLang="en-US" sz="1200">
                <a:solidFill>
                  <a:srgbClr val="3F3F3F"/>
                </a:solidFill>
              </a:rPr>
              <a:pPr eaLnBrk="1" hangingPunct="1">
                <a:spcAft>
                  <a:spcPts val="600"/>
                </a:spcAft>
              </a:pPr>
              <a:t>84</a:t>
            </a:fld>
            <a:endParaRPr lang="en-US" altLang="en-US" sz="1200">
              <a:solidFill>
                <a:srgbClr val="3F3F3F"/>
              </a:solidFill>
            </a:endParaRPr>
          </a:p>
        </p:txBody>
      </p:sp>
    </p:spTree>
    <p:extLst>
      <p:ext uri="{BB962C8B-B14F-4D97-AF65-F5344CB8AC3E}">
        <p14:creationId xmlns:p14="http://schemas.microsoft.com/office/powerpoint/2010/main" val="39352546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02B58E9-1C64-0C75-310D-4CB1592B85C2}"/>
              </a:ext>
            </a:extLst>
          </p:cNvPr>
          <p:cNvSpPr>
            <a:spLocks noGrp="1"/>
          </p:cNvSpPr>
          <p:nvPr>
            <p:ph type="title"/>
          </p:nvPr>
        </p:nvSpPr>
        <p:spPr/>
        <p:txBody>
          <a:bodyPr>
            <a:normAutofit fontScale="90000"/>
          </a:bodyPr>
          <a:lstStyle/>
          <a:p>
            <a:r>
              <a:rPr lang="en-US" sz="4800" dirty="0">
                <a:solidFill>
                  <a:schemeClr val="tx1"/>
                </a:solidFill>
              </a:rPr>
              <a:t>Create A Hyperlink to a Specific Location in Another Document or Web Page</a:t>
            </a:r>
            <a:endParaRPr lang="en-US" dirty="0">
              <a:solidFill>
                <a:schemeClr val="tx1"/>
              </a:solidFill>
            </a:endParaRPr>
          </a:p>
        </p:txBody>
      </p:sp>
      <p:sp>
        <p:nvSpPr>
          <p:cNvPr id="3" name="Content Placeholder 2">
            <a:extLst>
              <a:ext uri="{FF2B5EF4-FFF2-40B4-BE49-F238E27FC236}">
                <a16:creationId xmlns:a16="http://schemas.microsoft.com/office/drawing/2014/main" id="{E2662A0E-A55A-48D7-B1AF-0C892649B0D8}"/>
              </a:ext>
            </a:extLst>
          </p:cNvPr>
          <p:cNvSpPr>
            <a:spLocks noGrp="1"/>
          </p:cNvSpPr>
          <p:nvPr>
            <p:ph idx="1"/>
          </p:nvPr>
        </p:nvSpPr>
        <p:spPr/>
        <p:txBody>
          <a:bodyPr rtlCol="0">
            <a:normAutofit fontScale="85000" lnSpcReduction="10000"/>
          </a:bodyPr>
          <a:lstStyle/>
          <a:p>
            <a:pPr marL="118872" indent="0">
              <a:spcBef>
                <a:spcPts val="0"/>
              </a:spcBef>
              <a:spcAft>
                <a:spcPts val="0"/>
              </a:spcAft>
              <a:buNone/>
              <a:defRPr/>
            </a:pPr>
            <a:r>
              <a:rPr lang="en-US" dirty="0"/>
              <a:t>To link to a location in a document or Web page that you created in Word, you must mark the hyperlink location, or destination, and then add the link to it.</a:t>
            </a:r>
          </a:p>
          <a:p>
            <a:pPr marL="438912" indent="-320040">
              <a:spcBef>
                <a:spcPts val="0"/>
              </a:spcBef>
              <a:spcAft>
                <a:spcPts val="0"/>
              </a:spcAft>
              <a:buFont typeface="Wingdings 2"/>
              <a:buChar char=""/>
              <a:defRPr/>
            </a:pPr>
            <a:endParaRPr lang="en-US" dirty="0"/>
          </a:p>
          <a:p>
            <a:pPr marL="438912" indent="-320040">
              <a:spcBef>
                <a:spcPts val="0"/>
              </a:spcBef>
              <a:spcAft>
                <a:spcPts val="0"/>
              </a:spcAft>
              <a:buFont typeface="Wingdings 2"/>
              <a:buChar char=""/>
              <a:defRPr/>
            </a:pPr>
            <a:r>
              <a:rPr lang="en-US" dirty="0"/>
              <a:t>Mark the hyperlink location</a:t>
            </a:r>
          </a:p>
          <a:p>
            <a:pPr marL="438912" indent="-320040">
              <a:spcBef>
                <a:spcPts val="0"/>
              </a:spcBef>
              <a:spcAft>
                <a:spcPts val="0"/>
              </a:spcAft>
              <a:buFont typeface="Wingdings 2"/>
              <a:buChar char=""/>
              <a:defRPr/>
            </a:pPr>
            <a:r>
              <a:rPr lang="en-US" dirty="0"/>
              <a:t>1. Insert a bookmark in the destination file or Web page.</a:t>
            </a:r>
          </a:p>
          <a:p>
            <a:pPr marL="438912" indent="-320040">
              <a:spcBef>
                <a:spcPts val="0"/>
              </a:spcBef>
              <a:spcAft>
                <a:spcPts val="0"/>
              </a:spcAft>
              <a:buFont typeface="Wingdings 2"/>
              <a:buChar char=""/>
              <a:defRPr/>
            </a:pPr>
            <a:r>
              <a:rPr lang="en-US" dirty="0"/>
              <a:t>2. Open the file that you want to link from and select the text or object you want to display as the hyperlink.</a:t>
            </a:r>
          </a:p>
          <a:p>
            <a:pPr marL="438912" indent="-320040">
              <a:spcBef>
                <a:spcPts val="0"/>
              </a:spcBef>
              <a:spcAft>
                <a:spcPts val="0"/>
              </a:spcAft>
              <a:buFont typeface="Wingdings 2"/>
              <a:buChar char=""/>
              <a:defRPr/>
            </a:pPr>
            <a:r>
              <a:rPr lang="en-US" dirty="0"/>
              <a:t>3. Right-click and then click Hyperlink on the shortcut menu.</a:t>
            </a:r>
          </a:p>
          <a:p>
            <a:pPr marL="438912" indent="-320040">
              <a:spcBef>
                <a:spcPts val="0"/>
              </a:spcBef>
              <a:spcAft>
                <a:spcPts val="0"/>
              </a:spcAft>
              <a:buFont typeface="Wingdings 2"/>
              <a:buChar char=""/>
              <a:defRPr/>
            </a:pPr>
            <a:r>
              <a:rPr lang="en-US" dirty="0"/>
              <a:t>4. Under Link to, click Existing File or Web Page.</a:t>
            </a:r>
          </a:p>
          <a:p>
            <a:pPr marL="438912" indent="-320040">
              <a:spcBef>
                <a:spcPts val="0"/>
              </a:spcBef>
              <a:spcAft>
                <a:spcPts val="0"/>
              </a:spcAft>
              <a:buFont typeface="Wingdings 2"/>
              <a:buChar char=""/>
              <a:defRPr/>
            </a:pPr>
            <a:r>
              <a:rPr lang="en-US" dirty="0"/>
              <a:t>5. In the Look in box, click the down arrow, and navigate to and select the file that you want to link to.</a:t>
            </a:r>
          </a:p>
          <a:p>
            <a:pPr marL="438912" indent="-320040">
              <a:spcBef>
                <a:spcPts val="0"/>
              </a:spcBef>
              <a:spcAft>
                <a:spcPts val="0"/>
              </a:spcAft>
              <a:buFont typeface="Wingdings 2"/>
              <a:buChar char=""/>
              <a:defRPr/>
            </a:pPr>
            <a:r>
              <a:rPr lang="en-US" dirty="0"/>
              <a:t>6. Click Bookmark, select the bookmark that you want, and then click OK.</a:t>
            </a:r>
          </a:p>
          <a:p>
            <a:pPr marL="118872" indent="0">
              <a:spcBef>
                <a:spcPts val="0"/>
              </a:spcBef>
              <a:spcAft>
                <a:spcPts val="0"/>
              </a:spcAft>
              <a:buNone/>
              <a:defRPr/>
            </a:pPr>
            <a:endParaRPr lang="en-US" dirty="0"/>
          </a:p>
          <a:p>
            <a:pPr marL="118872" indent="0">
              <a:spcBef>
                <a:spcPts val="0"/>
              </a:spcBef>
              <a:spcAft>
                <a:spcPts val="0"/>
              </a:spcAft>
              <a:buNone/>
              <a:defRPr/>
            </a:pPr>
            <a:r>
              <a:rPr lang="en-US" dirty="0"/>
              <a:t>Note: To customize the ScreenTip that appears when you rest the pointer over the hyperlink, click ScreenTip and then type the text that you want. If you don't specify a tip, Word uses the path to the file, including the bookmark name, as the tip.</a:t>
            </a:r>
          </a:p>
        </p:txBody>
      </p:sp>
      <p:sp>
        <p:nvSpPr>
          <p:cNvPr id="5" name="Slide Number Placeholder 4">
            <a:extLst>
              <a:ext uri="{FF2B5EF4-FFF2-40B4-BE49-F238E27FC236}">
                <a16:creationId xmlns:a16="http://schemas.microsoft.com/office/drawing/2014/main" id="{D724C75C-04BC-4C63-8828-4D8E31505B94}"/>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63234A5-C3DF-4146-AF2D-CD0A5DEA56C7}" type="slidenum">
              <a:rPr lang="en-US" altLang="en-US" sz="1200">
                <a:solidFill>
                  <a:srgbClr val="3F3F3F"/>
                </a:solidFill>
              </a:rPr>
              <a:pPr eaLnBrk="1" hangingPunct="1"/>
              <a:t>85</a:t>
            </a:fld>
            <a:endParaRPr lang="en-US" altLang="en-US" sz="1200">
              <a:solidFill>
                <a:srgbClr val="3F3F3F"/>
              </a:solidFill>
            </a:endParaRPr>
          </a:p>
        </p:txBody>
      </p:sp>
    </p:spTree>
    <p:extLst>
      <p:ext uri="{BB962C8B-B14F-4D97-AF65-F5344CB8AC3E}">
        <p14:creationId xmlns:p14="http://schemas.microsoft.com/office/powerpoint/2010/main" val="20515038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C7370-D7AE-41E6-8507-426C00E70ABD}"/>
              </a:ext>
            </a:extLst>
          </p:cNvPr>
          <p:cNvSpPr>
            <a:spLocks noGrp="1"/>
          </p:cNvSpPr>
          <p:nvPr>
            <p:ph type="title"/>
          </p:nvPr>
        </p:nvSpPr>
        <p:spPr/>
        <p:txBody>
          <a:bodyPr/>
          <a:lstStyle/>
          <a:p>
            <a:pPr>
              <a:defRPr/>
            </a:pPr>
            <a:r>
              <a:rPr lang="en-US" dirty="0">
                <a:solidFill>
                  <a:schemeClr val="tx1"/>
                </a:solidFill>
              </a:rPr>
              <a:t>Insert Auto Text</a:t>
            </a:r>
          </a:p>
        </p:txBody>
      </p:sp>
      <p:sp>
        <p:nvSpPr>
          <p:cNvPr id="3" name="Content Placeholder 2">
            <a:extLst>
              <a:ext uri="{FF2B5EF4-FFF2-40B4-BE49-F238E27FC236}">
                <a16:creationId xmlns:a16="http://schemas.microsoft.com/office/drawing/2014/main" id="{081DDA5D-7F56-4894-858F-C42093389AA9}"/>
              </a:ext>
            </a:extLst>
          </p:cNvPr>
          <p:cNvSpPr>
            <a:spLocks noGrp="1"/>
          </p:cNvSpPr>
          <p:nvPr>
            <p:ph idx="1"/>
          </p:nvPr>
        </p:nvSpPr>
        <p:spPr>
          <a:xfrm>
            <a:off x="1097279" y="1936717"/>
            <a:ext cx="10058399" cy="3579812"/>
          </a:xfrm>
        </p:spPr>
        <p:txBody>
          <a:bodyPr rtlCol="0">
            <a:normAutofit/>
          </a:bodyPr>
          <a:lstStyle/>
          <a:p>
            <a:pPr marL="118872" indent="0">
              <a:spcBef>
                <a:spcPts val="0"/>
              </a:spcBef>
              <a:spcAft>
                <a:spcPts val="0"/>
              </a:spcAft>
              <a:buNone/>
              <a:defRPr/>
            </a:pPr>
            <a:r>
              <a:rPr lang="en-US" sz="1400" dirty="0"/>
              <a:t>The Quick Access Toolbar is a customizable toolbar that contains a set of commands that are independent of the tab that is currently displayed. You can move the Quick Access Toolbar from one of the two possible locations, and you can add buttons that represent commands to the Quick Access Toolbar. </a:t>
            </a:r>
          </a:p>
          <a:p>
            <a:pPr marL="118872" indent="0">
              <a:spcBef>
                <a:spcPts val="0"/>
              </a:spcBef>
              <a:spcAft>
                <a:spcPts val="0"/>
              </a:spcAft>
              <a:buNone/>
              <a:defRPr/>
            </a:pPr>
            <a:endParaRPr lang="en-US" sz="1400" dirty="0"/>
          </a:p>
          <a:p>
            <a:pPr marL="118872" indent="0">
              <a:spcBef>
                <a:spcPts val="0"/>
              </a:spcBef>
              <a:spcAft>
                <a:spcPts val="0"/>
              </a:spcAft>
              <a:buNone/>
              <a:defRPr/>
            </a:pPr>
            <a:r>
              <a:rPr lang="en-US" sz="1400" dirty="0"/>
              <a:t>I supplied a document that has a bunch of starting contract snippets you can load into Auto Text and then add or customize for your organization. Copy paste them as you see fit. </a:t>
            </a:r>
          </a:p>
          <a:p>
            <a:pPr marL="118872" indent="0">
              <a:spcBef>
                <a:spcPts val="0"/>
              </a:spcBef>
              <a:spcAft>
                <a:spcPts val="0"/>
              </a:spcAft>
              <a:buNone/>
              <a:defRPr/>
            </a:pPr>
            <a:endParaRPr lang="en-US" sz="1400" dirty="0"/>
          </a:p>
          <a:p>
            <a:pPr marL="118872" indent="0">
              <a:spcBef>
                <a:spcPts val="0"/>
              </a:spcBef>
              <a:spcAft>
                <a:spcPts val="0"/>
              </a:spcAft>
              <a:buNone/>
              <a:defRPr/>
            </a:pPr>
            <a:endParaRPr lang="en-US" sz="1400" dirty="0"/>
          </a:p>
        </p:txBody>
      </p:sp>
      <p:sp>
        <p:nvSpPr>
          <p:cNvPr id="1032" name="Rectangle 2">
            <a:extLst>
              <a:ext uri="{FF2B5EF4-FFF2-40B4-BE49-F238E27FC236}">
                <a16:creationId xmlns:a16="http://schemas.microsoft.com/office/drawing/2014/main" id="{D200A630-1393-444C-BC84-165442603E35}"/>
              </a:ext>
            </a:extLst>
          </p:cNvPr>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33" name="Rectangle 4">
            <a:extLst>
              <a:ext uri="{FF2B5EF4-FFF2-40B4-BE49-F238E27FC236}">
                <a16:creationId xmlns:a16="http://schemas.microsoft.com/office/drawing/2014/main" id="{79149471-A40F-4905-BD35-DA583D620A6A}"/>
              </a:ext>
            </a:extLst>
          </p:cNvPr>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5213119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C9A1F-B8EE-8C68-E714-2BCC2AE82D95}"/>
              </a:ext>
            </a:extLst>
          </p:cNvPr>
          <p:cNvSpPr>
            <a:spLocks noGrp="1"/>
          </p:cNvSpPr>
          <p:nvPr>
            <p:ph type="title"/>
          </p:nvPr>
        </p:nvSpPr>
        <p:spPr/>
        <p:txBody>
          <a:bodyPr/>
          <a:lstStyle/>
          <a:p>
            <a:r>
              <a:rPr lang="en-US" dirty="0"/>
              <a:t>Indexing</a:t>
            </a:r>
          </a:p>
        </p:txBody>
      </p:sp>
      <p:sp>
        <p:nvSpPr>
          <p:cNvPr id="3" name="Content Placeholder 2">
            <a:extLst>
              <a:ext uri="{FF2B5EF4-FFF2-40B4-BE49-F238E27FC236}">
                <a16:creationId xmlns:a16="http://schemas.microsoft.com/office/drawing/2014/main" id="{44850DD3-F03C-6CCA-1F53-290A5CF153F6}"/>
              </a:ext>
            </a:extLst>
          </p:cNvPr>
          <p:cNvSpPr>
            <a:spLocks noGrp="1"/>
          </p:cNvSpPr>
          <p:nvPr>
            <p:ph idx="1"/>
          </p:nvPr>
        </p:nvSpPr>
        <p:spPr/>
        <p:txBody>
          <a:bodyPr>
            <a:normAutofit fontScale="92500" lnSpcReduction="20000"/>
          </a:bodyPr>
          <a:lstStyle/>
          <a:p>
            <a:pPr marL="0" indent="0" algn="l">
              <a:buNone/>
            </a:pPr>
            <a:r>
              <a:rPr lang="en-US" dirty="0"/>
              <a:t>What is the process of indexing a document?</a:t>
            </a:r>
          </a:p>
          <a:p>
            <a:pPr algn="l"/>
            <a:r>
              <a:rPr lang="en-US" dirty="0"/>
              <a:t>Document indexing is the process of using effective metadata naming practices to make it easier to store, find and sort your digital files. The information is based on criteria you set that make the most sense for your operations. Through indexing, you make the search and retrieval of documents easier.</a:t>
            </a:r>
          </a:p>
          <a:p>
            <a:pPr algn="l"/>
            <a:r>
              <a:rPr lang="en-US" dirty="0"/>
              <a:t>It is like creating the index of a book so you can find things within the document more easily.</a:t>
            </a:r>
          </a:p>
          <a:p>
            <a:pPr algn="l"/>
            <a:endParaRPr lang="en-US" dirty="0"/>
          </a:p>
          <a:p>
            <a:pPr algn="l"/>
            <a:r>
              <a:rPr lang="en-US" dirty="0"/>
              <a:t>Here’s a helpful article on this:</a:t>
            </a:r>
          </a:p>
          <a:p>
            <a:pPr algn="l"/>
            <a:r>
              <a:rPr lang="en-US" dirty="0">
                <a:hlinkClick r:id="rId2"/>
              </a:rPr>
              <a:t>https://nanonets.com/blog/document-indexing/#:~:text=The%20double%20key%20method%20is,metadata%20fields%20for%20the%20file</a:t>
            </a:r>
            <a:r>
              <a:rPr lang="en-US" dirty="0"/>
              <a:t>.</a:t>
            </a:r>
          </a:p>
          <a:p>
            <a:pPr algn="l"/>
            <a:endParaRPr lang="en-US" dirty="0"/>
          </a:p>
          <a:p>
            <a:pPr marL="0" indent="0">
              <a:buNone/>
            </a:pPr>
            <a:endParaRPr lang="en-US" dirty="0"/>
          </a:p>
        </p:txBody>
      </p:sp>
    </p:spTree>
    <p:extLst>
      <p:ext uri="{BB962C8B-B14F-4D97-AF65-F5344CB8AC3E}">
        <p14:creationId xmlns:p14="http://schemas.microsoft.com/office/powerpoint/2010/main" val="21866382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E46935F-C337-C000-B16F-46232A5C1AE7}"/>
              </a:ext>
            </a:extLst>
          </p:cNvPr>
          <p:cNvSpPr>
            <a:spLocks noGrp="1"/>
          </p:cNvSpPr>
          <p:nvPr>
            <p:ph type="pic" sz="quarter" idx="13"/>
          </p:nvPr>
        </p:nvSpPr>
        <p:spPr/>
      </p:sp>
      <p:sp>
        <p:nvSpPr>
          <p:cNvPr id="4" name="Title 3">
            <a:extLst>
              <a:ext uri="{FF2B5EF4-FFF2-40B4-BE49-F238E27FC236}">
                <a16:creationId xmlns:a16="http://schemas.microsoft.com/office/drawing/2014/main" id="{23C476F8-73FA-F879-95D4-8FBFA7DCD205}"/>
              </a:ext>
            </a:extLst>
          </p:cNvPr>
          <p:cNvSpPr>
            <a:spLocks noGrp="1"/>
          </p:cNvSpPr>
          <p:nvPr>
            <p:ph type="title"/>
          </p:nvPr>
        </p:nvSpPr>
        <p:spPr/>
        <p:txBody>
          <a:bodyPr/>
          <a:lstStyle/>
          <a:p>
            <a:r>
              <a:rPr lang="en-US" dirty="0"/>
              <a:t>Language Analysis</a:t>
            </a:r>
          </a:p>
        </p:txBody>
      </p:sp>
      <p:sp>
        <p:nvSpPr>
          <p:cNvPr id="5" name="Text Placeholder 4">
            <a:extLst>
              <a:ext uri="{FF2B5EF4-FFF2-40B4-BE49-F238E27FC236}">
                <a16:creationId xmlns:a16="http://schemas.microsoft.com/office/drawing/2014/main" id="{8D7D111D-49B9-7D9E-01F6-A770AF062E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555909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a:extLst>
              <a:ext uri="{FF2B5EF4-FFF2-40B4-BE49-F238E27FC236}">
                <a16:creationId xmlns:a16="http://schemas.microsoft.com/office/drawing/2014/main" id="{CD6AF174-82C6-4ECB-9DAB-EB07C92B130F}"/>
              </a:ext>
            </a:extLst>
          </p:cNvPr>
          <p:cNvSpPr>
            <a:spLocks noGrp="1" noChangeArrowheads="1"/>
          </p:cNvSpPr>
          <p:nvPr>
            <p:ph type="title"/>
          </p:nvPr>
        </p:nvSpPr>
        <p:spPr/>
        <p:txBody>
          <a:bodyPr/>
          <a:lstStyle/>
          <a:p>
            <a:pPr>
              <a:defRPr/>
            </a:pPr>
            <a:r>
              <a:rPr lang="en-US" dirty="0">
                <a:solidFill>
                  <a:schemeClr val="tx1"/>
                </a:solidFill>
              </a:rPr>
              <a:t>Five Important Rules</a:t>
            </a:r>
          </a:p>
        </p:txBody>
      </p:sp>
      <p:graphicFrame>
        <p:nvGraphicFramePr>
          <p:cNvPr id="5" name="Content Placeholder 4">
            <a:extLst>
              <a:ext uri="{FF2B5EF4-FFF2-40B4-BE49-F238E27FC236}">
                <a16:creationId xmlns:a16="http://schemas.microsoft.com/office/drawing/2014/main" id="{2B4941F4-0F21-4EF8-BE97-4BCD6B498F8F}"/>
              </a:ext>
            </a:extLst>
          </p:cNvPr>
          <p:cNvGraphicFramePr>
            <a:graphicFrameLocks noGrp="1"/>
          </p:cNvGraphicFramePr>
          <p:nvPr>
            <p:ph idx="1"/>
            <p:extLst>
              <p:ext uri="{D42A27DB-BD31-4B8C-83A1-F6EECF244321}">
                <p14:modId xmlns:p14="http://schemas.microsoft.com/office/powerpoint/2010/main" val="2633926496"/>
              </p:ext>
            </p:extLst>
          </p:nvPr>
        </p:nvGraphicFramePr>
        <p:xfrm>
          <a:off x="1216025" y="2108200"/>
          <a:ext cx="10058400" cy="37607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58808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08B3E5-19FD-B63D-2F5B-5BC62C6DE06C}"/>
              </a:ext>
            </a:extLst>
          </p:cNvPr>
          <p:cNvSpPr>
            <a:spLocks noGrp="1"/>
          </p:cNvSpPr>
          <p:nvPr>
            <p:ph idx="1"/>
          </p:nvPr>
        </p:nvSpPr>
        <p:spPr>
          <a:xfrm>
            <a:off x="5458984" y="497808"/>
            <a:ext cx="2653169" cy="4868609"/>
          </a:xfrm>
        </p:spPr>
        <p:txBody>
          <a:bodyPr>
            <a:normAutofit/>
          </a:bodyPr>
          <a:lstStyle/>
          <a:p>
            <a:pPr>
              <a:buFont typeface="Wingdings" panose="05000000000000000000" pitchFamily="2" charset="2"/>
              <a:buChar char="ü"/>
            </a:pPr>
            <a:r>
              <a:rPr lang="en-US" altLang="en-US" sz="1400" b="1" dirty="0">
                <a:cs typeface="Arial" panose="020B0604020202020204" pitchFamily="34" charset="0"/>
              </a:rPr>
              <a:t>Silent PPO</a:t>
            </a:r>
          </a:p>
          <a:p>
            <a:pPr>
              <a:buFont typeface="Wingdings" panose="05000000000000000000" pitchFamily="2" charset="2"/>
              <a:buChar char="ü"/>
            </a:pPr>
            <a:r>
              <a:rPr lang="en-US" altLang="en-US" sz="1400" b="1" dirty="0">
                <a:cs typeface="Arial" panose="020B0604020202020204" pitchFamily="34" charset="0"/>
              </a:rPr>
              <a:t>White Space Management</a:t>
            </a:r>
          </a:p>
          <a:p>
            <a:pPr>
              <a:buFont typeface="Wingdings" panose="05000000000000000000" pitchFamily="2" charset="2"/>
              <a:buChar char="ü"/>
            </a:pPr>
            <a:r>
              <a:rPr lang="en-US" altLang="en-US" sz="1400" b="1" dirty="0">
                <a:cs typeface="Arial" panose="020B0604020202020204" pitchFamily="34" charset="0"/>
              </a:rPr>
              <a:t>ERISA claims rules &amp; procedures</a:t>
            </a:r>
          </a:p>
          <a:p>
            <a:pPr>
              <a:buFont typeface="Wingdings" panose="05000000000000000000" pitchFamily="2" charset="2"/>
              <a:buChar char="ü"/>
            </a:pPr>
            <a:r>
              <a:rPr lang="en-US" altLang="en-US" sz="1400" b="1" dirty="0">
                <a:cs typeface="Arial" panose="020B0604020202020204" pitchFamily="34" charset="0"/>
              </a:rPr>
              <a:t>Payer bankruptcy</a:t>
            </a:r>
          </a:p>
          <a:p>
            <a:pPr>
              <a:buFont typeface="Wingdings" panose="05000000000000000000" pitchFamily="2" charset="2"/>
              <a:buChar char="ü"/>
            </a:pPr>
            <a:r>
              <a:rPr lang="en-US" altLang="en-US" sz="1400" b="1" dirty="0">
                <a:cs typeface="Arial" panose="020B0604020202020204" pitchFamily="34" charset="0"/>
              </a:rPr>
              <a:t>Renewals</a:t>
            </a:r>
          </a:p>
          <a:p>
            <a:pPr>
              <a:buFont typeface="Wingdings" panose="05000000000000000000" pitchFamily="2" charset="2"/>
              <a:buChar char="ü"/>
            </a:pPr>
            <a:r>
              <a:rPr lang="en-US" altLang="en-US" sz="1400" b="1" dirty="0">
                <a:cs typeface="Arial" panose="020B0604020202020204" pitchFamily="34" charset="0"/>
              </a:rPr>
              <a:t>Hidden cost escalators</a:t>
            </a:r>
          </a:p>
          <a:p>
            <a:pPr>
              <a:buFont typeface="Wingdings" panose="05000000000000000000" pitchFamily="2" charset="2"/>
              <a:buChar char="ü"/>
            </a:pPr>
            <a:r>
              <a:rPr lang="en-US" altLang="en-US" sz="1400" b="1" dirty="0">
                <a:cs typeface="Arial" panose="020B0604020202020204" pitchFamily="34" charset="0"/>
              </a:rPr>
              <a:t>Underpayments</a:t>
            </a:r>
          </a:p>
          <a:p>
            <a:pPr>
              <a:buFont typeface="Wingdings" panose="05000000000000000000" pitchFamily="2" charset="2"/>
              <a:buChar char="ü"/>
            </a:pPr>
            <a:r>
              <a:rPr lang="en-US" altLang="en-US" sz="1400" b="1" dirty="0">
                <a:cs typeface="Arial" panose="020B0604020202020204" pitchFamily="34" charset="0"/>
              </a:rPr>
              <a:t>Audits</a:t>
            </a:r>
          </a:p>
          <a:p>
            <a:pPr>
              <a:buFont typeface="Wingdings" panose="05000000000000000000" pitchFamily="2" charset="2"/>
              <a:buChar char="ü"/>
            </a:pPr>
            <a:r>
              <a:rPr lang="en-US" altLang="en-US" sz="1400" b="1" dirty="0">
                <a:cs typeface="Arial" panose="020B0604020202020204" pitchFamily="34" charset="0"/>
              </a:rPr>
              <a:t>Late payments</a:t>
            </a:r>
          </a:p>
          <a:p>
            <a:pPr>
              <a:buFont typeface="Wingdings" panose="05000000000000000000" pitchFamily="2" charset="2"/>
              <a:buChar char="ü"/>
            </a:pPr>
            <a:r>
              <a:rPr lang="en-US" altLang="en-US" sz="1400" b="1" dirty="0">
                <a:cs typeface="Arial" panose="020B0604020202020204" pitchFamily="34" charset="0"/>
              </a:rPr>
              <a:t>Requests for refunds</a:t>
            </a:r>
          </a:p>
        </p:txBody>
      </p:sp>
      <p:sp>
        <p:nvSpPr>
          <p:cNvPr id="3" name="Title 2">
            <a:extLst>
              <a:ext uri="{FF2B5EF4-FFF2-40B4-BE49-F238E27FC236}">
                <a16:creationId xmlns:a16="http://schemas.microsoft.com/office/drawing/2014/main" id="{E80E4D6B-68FF-DC1D-9478-FB470A532966}"/>
              </a:ext>
            </a:extLst>
          </p:cNvPr>
          <p:cNvSpPr>
            <a:spLocks noGrp="1"/>
          </p:cNvSpPr>
          <p:nvPr>
            <p:ph type="title"/>
          </p:nvPr>
        </p:nvSpPr>
        <p:spPr/>
        <p:txBody>
          <a:bodyPr/>
          <a:lstStyle/>
          <a:p>
            <a:r>
              <a:rPr lang="en-US" dirty="0"/>
              <a:t>Classic Problems</a:t>
            </a:r>
          </a:p>
        </p:txBody>
      </p:sp>
      <p:sp>
        <p:nvSpPr>
          <p:cNvPr id="4" name="Content Placeholder 1">
            <a:extLst>
              <a:ext uri="{FF2B5EF4-FFF2-40B4-BE49-F238E27FC236}">
                <a16:creationId xmlns:a16="http://schemas.microsoft.com/office/drawing/2014/main" id="{BC83A122-808F-A3EE-7287-96637A9536B9}"/>
              </a:ext>
            </a:extLst>
          </p:cNvPr>
          <p:cNvSpPr txBox="1">
            <a:spLocks/>
          </p:cNvSpPr>
          <p:nvPr/>
        </p:nvSpPr>
        <p:spPr>
          <a:xfrm>
            <a:off x="8664977" y="497808"/>
            <a:ext cx="2653169" cy="4868609"/>
          </a:xfrm>
          <a:prstGeom prst="rect">
            <a:avLst/>
          </a:prstGeom>
        </p:spPr>
        <p:txBody>
          <a:bodyPr vert="horz" lIns="0" tIns="45720" rIns="0" bIns="45720" rtlCol="0" anchor="ctr">
            <a:norm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ü"/>
            </a:pPr>
            <a:r>
              <a:rPr lang="en-US" altLang="en-US" sz="1400" b="1" dirty="0">
                <a:cs typeface="Arial" panose="020B0604020202020204" pitchFamily="34" charset="0"/>
              </a:rPr>
              <a:t>Fee increases</a:t>
            </a:r>
          </a:p>
          <a:p>
            <a:pPr>
              <a:buFont typeface="Wingdings" panose="05000000000000000000" pitchFamily="2" charset="2"/>
              <a:buChar char="ü"/>
            </a:pPr>
            <a:r>
              <a:rPr lang="en-US" altLang="en-US" sz="1400" b="1" dirty="0">
                <a:cs typeface="Arial" panose="020B0604020202020204" pitchFamily="34" charset="0"/>
              </a:rPr>
              <a:t>Dispute resolution</a:t>
            </a:r>
          </a:p>
          <a:p>
            <a:pPr>
              <a:buFont typeface="Wingdings" panose="05000000000000000000" pitchFamily="2" charset="2"/>
              <a:buChar char="ü"/>
            </a:pPr>
            <a:r>
              <a:rPr lang="en-US" altLang="en-US" sz="1400" b="1" dirty="0">
                <a:cs typeface="Arial" panose="020B0604020202020204" pitchFamily="34" charset="0"/>
              </a:rPr>
              <a:t>Denials &amp; Appeals</a:t>
            </a:r>
          </a:p>
          <a:p>
            <a:pPr>
              <a:buFont typeface="Wingdings" panose="05000000000000000000" pitchFamily="2" charset="2"/>
              <a:buChar char="ü"/>
            </a:pPr>
            <a:r>
              <a:rPr lang="en-US" altLang="en-US" sz="1400" b="1" dirty="0">
                <a:cs typeface="Arial" panose="020B0604020202020204" pitchFamily="34" charset="0"/>
              </a:rPr>
              <a:t>Lack of contracting strategy </a:t>
            </a:r>
          </a:p>
          <a:p>
            <a:pPr>
              <a:buFont typeface="Wingdings" panose="05000000000000000000" pitchFamily="2" charset="2"/>
              <a:buChar char="ü"/>
            </a:pPr>
            <a:r>
              <a:rPr lang="en-US" altLang="en-US" sz="1400" b="1" dirty="0">
                <a:cs typeface="Arial" panose="020B0604020202020204" pitchFamily="34" charset="0"/>
              </a:rPr>
              <a:t>Lack of support for strategy</a:t>
            </a:r>
          </a:p>
          <a:p>
            <a:pPr>
              <a:buFont typeface="Wingdings" panose="05000000000000000000" pitchFamily="2" charset="2"/>
              <a:buChar char="ü"/>
            </a:pPr>
            <a:r>
              <a:rPr lang="en-US" altLang="en-US" sz="1400" b="1" dirty="0">
                <a:cs typeface="Arial" panose="020B0604020202020204" pitchFamily="34" charset="0"/>
              </a:rPr>
              <a:t>Lack of modeling tools </a:t>
            </a:r>
          </a:p>
          <a:p>
            <a:pPr>
              <a:buFont typeface="Wingdings" panose="05000000000000000000" pitchFamily="2" charset="2"/>
              <a:buChar char="ü"/>
            </a:pPr>
            <a:r>
              <a:rPr lang="en-US" altLang="en-US" sz="1400" b="1" dirty="0">
                <a:cs typeface="Arial" panose="020B0604020202020204" pitchFamily="34" charset="0"/>
              </a:rPr>
              <a:t>Lack of historic data</a:t>
            </a:r>
          </a:p>
          <a:p>
            <a:pPr>
              <a:buFont typeface="Wingdings" panose="05000000000000000000" pitchFamily="2" charset="2"/>
              <a:buChar char="ü"/>
            </a:pPr>
            <a:r>
              <a:rPr lang="en-US" altLang="en-US" sz="1400" b="1" dirty="0">
                <a:cs typeface="Arial" panose="020B0604020202020204" pitchFamily="34" charset="0"/>
              </a:rPr>
              <a:t>Lack of employer data</a:t>
            </a:r>
          </a:p>
          <a:p>
            <a:pPr>
              <a:buFont typeface="Wingdings" panose="05000000000000000000" pitchFamily="2" charset="2"/>
              <a:buChar char="ü"/>
            </a:pPr>
            <a:r>
              <a:rPr lang="en-US" sz="1400" b="1" dirty="0"/>
              <a:t>Failure to develop an exit strategy and declination metrics</a:t>
            </a:r>
          </a:p>
        </p:txBody>
      </p:sp>
    </p:spTree>
    <p:extLst>
      <p:ext uri="{BB962C8B-B14F-4D97-AF65-F5344CB8AC3E}">
        <p14:creationId xmlns:p14="http://schemas.microsoft.com/office/powerpoint/2010/main" val="32576507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a:extLst>
              <a:ext uri="{FF2B5EF4-FFF2-40B4-BE49-F238E27FC236}">
                <a16:creationId xmlns:a16="http://schemas.microsoft.com/office/drawing/2014/main" id="{BC790F5B-332A-4DAD-A5CC-10C9778FC492}"/>
              </a:ext>
            </a:extLst>
          </p:cNvPr>
          <p:cNvSpPr>
            <a:spLocks noGrp="1" noChangeArrowheads="1"/>
          </p:cNvSpPr>
          <p:nvPr>
            <p:ph type="title"/>
          </p:nvPr>
        </p:nvSpPr>
        <p:spPr/>
        <p:txBody>
          <a:bodyPr/>
          <a:lstStyle/>
          <a:p>
            <a:pPr>
              <a:defRPr/>
            </a:pPr>
            <a:r>
              <a:rPr lang="en-US">
                <a:solidFill>
                  <a:schemeClr val="tx1"/>
                </a:solidFill>
              </a:rPr>
              <a:t>Keys to Good Contracting</a:t>
            </a:r>
            <a:endParaRPr lang="en-US" dirty="0">
              <a:solidFill>
                <a:schemeClr val="tx1"/>
              </a:solidFill>
            </a:endParaRPr>
          </a:p>
        </p:txBody>
      </p:sp>
      <p:graphicFrame>
        <p:nvGraphicFramePr>
          <p:cNvPr id="6" name="Content Placeholder 5">
            <a:extLst>
              <a:ext uri="{FF2B5EF4-FFF2-40B4-BE49-F238E27FC236}">
                <a16:creationId xmlns:a16="http://schemas.microsoft.com/office/drawing/2014/main" id="{24AF34CA-0796-4771-BFF0-8710D8099A25}"/>
              </a:ext>
            </a:extLst>
          </p:cNvPr>
          <p:cNvGraphicFramePr>
            <a:graphicFrameLocks noGrp="1"/>
          </p:cNvGraphicFramePr>
          <p:nvPr>
            <p:ph idx="1"/>
            <p:extLst>
              <p:ext uri="{D42A27DB-BD31-4B8C-83A1-F6EECF244321}">
                <p14:modId xmlns:p14="http://schemas.microsoft.com/office/powerpoint/2010/main" val="2049209851"/>
              </p:ext>
            </p:extLst>
          </p:nvPr>
        </p:nvGraphicFramePr>
        <p:xfrm>
          <a:off x="1981200" y="1774826"/>
          <a:ext cx="8229600" cy="46259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6262" name="Text Box 4">
            <a:extLst>
              <a:ext uri="{FF2B5EF4-FFF2-40B4-BE49-F238E27FC236}">
                <a16:creationId xmlns:a16="http://schemas.microsoft.com/office/drawing/2014/main" id="{B3E0DBB3-D986-414F-B82B-A68CA5D78FCB}"/>
              </a:ext>
            </a:extLst>
          </p:cNvPr>
          <p:cNvSpPr txBox="1">
            <a:spLocks noChangeArrowheads="1"/>
          </p:cNvSpPr>
          <p:nvPr/>
        </p:nvSpPr>
        <p:spPr bwMode="auto">
          <a:xfrm>
            <a:off x="6651307" y="675431"/>
            <a:ext cx="4443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a:latin typeface="Trebuchet MS" panose="020B0603020202020204" pitchFamily="34" charset="0"/>
              </a:rPr>
              <a:t>http://www.findlaw.com/casecode/#statelaw</a:t>
            </a:r>
          </a:p>
        </p:txBody>
      </p:sp>
      <p:sp>
        <p:nvSpPr>
          <p:cNvPr id="96263" name="TextBox 6">
            <a:extLst>
              <a:ext uri="{FF2B5EF4-FFF2-40B4-BE49-F238E27FC236}">
                <a16:creationId xmlns:a16="http://schemas.microsoft.com/office/drawing/2014/main" id="{243782DB-C851-4F66-ABF4-6F5B341D554A}"/>
              </a:ext>
            </a:extLst>
          </p:cNvPr>
          <p:cNvSpPr txBox="1">
            <a:spLocks noChangeArrowheads="1"/>
          </p:cNvSpPr>
          <p:nvPr/>
        </p:nvSpPr>
        <p:spPr bwMode="auto">
          <a:xfrm>
            <a:off x="2667001" y="4724400"/>
            <a:ext cx="49423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800"/>
              <a:t>Excerpt from:  Todd, Maria K., </a:t>
            </a:r>
            <a:r>
              <a:rPr lang="en-US" altLang="en-US" sz="800" i="1" u="sng"/>
              <a:t>“The Managed Care Contracting Handbook”</a:t>
            </a:r>
            <a:r>
              <a:rPr lang="en-US" altLang="en-US" sz="800" i="1"/>
              <a:t> 2</a:t>
            </a:r>
            <a:r>
              <a:rPr lang="en-US" altLang="en-US" sz="800" i="1" baseline="30000"/>
              <a:t>nd</a:t>
            </a:r>
            <a:r>
              <a:rPr lang="en-US" altLang="en-US" sz="800" i="1"/>
              <a:t> edition, Taylor and Francis, 2008</a:t>
            </a:r>
            <a:endParaRPr lang="en-US" altLang="en-US" sz="800" i="1" u="sng"/>
          </a:p>
        </p:txBody>
      </p:sp>
    </p:spTree>
    <p:custDataLst>
      <p:tags r:id="rId1"/>
    </p:custDataLst>
    <p:extLst>
      <p:ext uri="{BB962C8B-B14F-4D97-AF65-F5344CB8AC3E}">
        <p14:creationId xmlns:p14="http://schemas.microsoft.com/office/powerpoint/2010/main" val="12586986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a:extLst>
              <a:ext uri="{FF2B5EF4-FFF2-40B4-BE49-F238E27FC236}">
                <a16:creationId xmlns:a16="http://schemas.microsoft.com/office/drawing/2014/main" id="{6A2B3ECB-4038-4B8A-B5E6-9CFE5835DA61}"/>
              </a:ext>
            </a:extLst>
          </p:cNvPr>
          <p:cNvSpPr>
            <a:spLocks noGrp="1" noChangeArrowheads="1"/>
          </p:cNvSpPr>
          <p:nvPr>
            <p:ph type="title"/>
          </p:nvPr>
        </p:nvSpPr>
        <p:spPr>
          <a:xfrm>
            <a:off x="1092200" y="1885125"/>
            <a:ext cx="3314700" cy="2093975"/>
          </a:xfrm>
        </p:spPr>
        <p:txBody>
          <a:bodyPr anchor="ctr">
            <a:normAutofit/>
          </a:bodyPr>
          <a:lstStyle/>
          <a:p>
            <a:pPr>
              <a:defRPr/>
            </a:pPr>
            <a:r>
              <a:rPr lang="en-US"/>
              <a:t>Track Contract Performance</a:t>
            </a:r>
          </a:p>
        </p:txBody>
      </p:sp>
      <p:graphicFrame>
        <p:nvGraphicFramePr>
          <p:cNvPr id="5" name="Content Placeholder 4">
            <a:extLst>
              <a:ext uri="{FF2B5EF4-FFF2-40B4-BE49-F238E27FC236}">
                <a16:creationId xmlns:a16="http://schemas.microsoft.com/office/drawing/2014/main" id="{83548482-8424-4768-8D52-F0AC72D8A459}"/>
              </a:ext>
            </a:extLst>
          </p:cNvPr>
          <p:cNvGraphicFramePr>
            <a:graphicFrameLocks noGrp="1"/>
          </p:cNvGraphicFramePr>
          <p:nvPr>
            <p:ph idx="1"/>
            <p:extLst>
              <p:ext uri="{D42A27DB-BD31-4B8C-83A1-F6EECF244321}">
                <p14:modId xmlns:p14="http://schemas.microsoft.com/office/powerpoint/2010/main" val="3718856043"/>
              </p:ext>
            </p:extLst>
          </p:nvPr>
        </p:nvGraphicFramePr>
        <p:xfrm>
          <a:off x="5074920" y="497808"/>
          <a:ext cx="6097905" cy="56743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765201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2">
            <a:extLst>
              <a:ext uri="{FF2B5EF4-FFF2-40B4-BE49-F238E27FC236}">
                <a16:creationId xmlns:a16="http://schemas.microsoft.com/office/drawing/2014/main" id="{54587208-C442-4E99-85AD-3E22A5C84A43}"/>
              </a:ext>
            </a:extLst>
          </p:cNvPr>
          <p:cNvSpPr>
            <a:spLocks noGrp="1" noChangeArrowheads="1"/>
          </p:cNvSpPr>
          <p:nvPr>
            <p:ph type="title"/>
          </p:nvPr>
        </p:nvSpPr>
        <p:spPr>
          <a:xfrm>
            <a:off x="1092200" y="786383"/>
            <a:ext cx="3068833" cy="2093975"/>
          </a:xfrm>
        </p:spPr>
        <p:txBody>
          <a:bodyPr vert="horz" lIns="91440" tIns="45720" rIns="91440" bIns="45720" rtlCol="0" anchor="b">
            <a:normAutofit/>
          </a:bodyPr>
          <a:lstStyle/>
          <a:p>
            <a:pPr>
              <a:defRPr/>
            </a:pPr>
            <a:r>
              <a:rPr lang="en-US" b="0" kern="1200" spc="-50" baseline="0" dirty="0">
                <a:latin typeface="+mn-lt"/>
                <a:ea typeface="+mj-ea"/>
                <a:cs typeface="+mj-cs"/>
              </a:rPr>
              <a:t>Payment for Non-Covered Services</a:t>
            </a:r>
          </a:p>
        </p:txBody>
      </p:sp>
      <p:graphicFrame>
        <p:nvGraphicFramePr>
          <p:cNvPr id="5" name="Content Placeholder 4">
            <a:extLst>
              <a:ext uri="{FF2B5EF4-FFF2-40B4-BE49-F238E27FC236}">
                <a16:creationId xmlns:a16="http://schemas.microsoft.com/office/drawing/2014/main" id="{D5306118-12FA-49F9-80DE-3F7B316D43C7}"/>
              </a:ext>
            </a:extLst>
          </p:cNvPr>
          <p:cNvGraphicFramePr>
            <a:graphicFrameLocks noGrp="1"/>
          </p:cNvGraphicFramePr>
          <p:nvPr>
            <p:ph idx="1"/>
            <p:extLst>
              <p:ext uri="{D42A27DB-BD31-4B8C-83A1-F6EECF244321}">
                <p14:modId xmlns:p14="http://schemas.microsoft.com/office/powerpoint/2010/main" val="3742001018"/>
              </p:ext>
            </p:extLst>
          </p:nvPr>
        </p:nvGraphicFramePr>
        <p:xfrm>
          <a:off x="5458984" y="812800"/>
          <a:ext cx="5713841" cy="4868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3481595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2">
            <a:extLst>
              <a:ext uri="{FF2B5EF4-FFF2-40B4-BE49-F238E27FC236}">
                <a16:creationId xmlns:a16="http://schemas.microsoft.com/office/drawing/2014/main" id="{3C1C72D0-0259-4B88-905E-E86FDF04EDEE}"/>
              </a:ext>
            </a:extLst>
          </p:cNvPr>
          <p:cNvSpPr>
            <a:spLocks noGrp="1" noChangeArrowheads="1"/>
          </p:cNvSpPr>
          <p:nvPr>
            <p:ph type="title"/>
          </p:nvPr>
        </p:nvSpPr>
        <p:spPr>
          <a:xfrm>
            <a:off x="1097280" y="263529"/>
            <a:ext cx="10058400" cy="1450757"/>
          </a:xfrm>
        </p:spPr>
        <p:txBody>
          <a:bodyPr/>
          <a:lstStyle/>
          <a:p>
            <a:pPr>
              <a:defRPr/>
            </a:pPr>
            <a:r>
              <a:rPr lang="en-US" dirty="0">
                <a:solidFill>
                  <a:schemeClr val="tx1"/>
                </a:solidFill>
              </a:rPr>
              <a:t>Ask Your Attorney</a:t>
            </a:r>
          </a:p>
        </p:txBody>
      </p:sp>
      <p:sp>
        <p:nvSpPr>
          <p:cNvPr id="118788" name="Rectangle 3">
            <a:extLst>
              <a:ext uri="{FF2B5EF4-FFF2-40B4-BE49-F238E27FC236}">
                <a16:creationId xmlns:a16="http://schemas.microsoft.com/office/drawing/2014/main" id="{2D2BED8E-8025-440E-B75A-2FCC34FD1434}"/>
              </a:ext>
            </a:extLst>
          </p:cNvPr>
          <p:cNvSpPr>
            <a:spLocks noGrp="1" noChangeArrowheads="1"/>
          </p:cNvSpPr>
          <p:nvPr>
            <p:ph idx="1"/>
          </p:nvPr>
        </p:nvSpPr>
        <p:spPr/>
        <p:txBody>
          <a:bodyPr rtlCol="0">
            <a:normAutofit/>
          </a:bodyPr>
          <a:lstStyle/>
          <a:p>
            <a:pPr marL="438912" indent="-320040">
              <a:lnSpc>
                <a:spcPct val="90000"/>
              </a:lnSpc>
              <a:spcBef>
                <a:spcPts val="0"/>
              </a:spcBef>
              <a:spcAft>
                <a:spcPts val="0"/>
              </a:spcAft>
              <a:buNone/>
              <a:defRPr/>
            </a:pPr>
            <a:r>
              <a:rPr lang="en-US" b="1" dirty="0"/>
              <a:t>Medical Necessity Sample language:</a:t>
            </a:r>
            <a:r>
              <a:rPr lang="en-US" i="1" dirty="0"/>
              <a:t>	</a:t>
            </a:r>
          </a:p>
          <a:p>
            <a:pPr marL="438912" indent="-320040">
              <a:lnSpc>
                <a:spcPct val="90000"/>
              </a:lnSpc>
              <a:spcBef>
                <a:spcPts val="0"/>
              </a:spcBef>
              <a:spcAft>
                <a:spcPts val="0"/>
              </a:spcAft>
              <a:buNone/>
              <a:defRPr/>
            </a:pPr>
            <a:r>
              <a:rPr lang="en-US" i="1" dirty="0"/>
              <a:t>	</a:t>
            </a:r>
          </a:p>
          <a:p>
            <a:pPr marL="438912" indent="-320040">
              <a:lnSpc>
                <a:spcPct val="90000"/>
              </a:lnSpc>
              <a:spcBef>
                <a:spcPts val="0"/>
              </a:spcBef>
              <a:spcAft>
                <a:spcPts val="0"/>
              </a:spcAft>
              <a:buNone/>
              <a:defRPr/>
            </a:pPr>
            <a:r>
              <a:rPr lang="en-US" i="1" dirty="0"/>
              <a:t>	Hospital represents and Payer stipulates that each medical staff member has the requisite training and education to make all decisions related to patient care and shall exercise independent medical judgment with respect to all such matters. </a:t>
            </a:r>
          </a:p>
          <a:p>
            <a:pPr marL="438912" indent="-320040">
              <a:lnSpc>
                <a:spcPct val="90000"/>
              </a:lnSpc>
              <a:spcBef>
                <a:spcPts val="0"/>
              </a:spcBef>
              <a:spcAft>
                <a:spcPts val="0"/>
              </a:spcAft>
              <a:buNone/>
              <a:defRPr/>
            </a:pPr>
            <a:endParaRPr lang="en-US" i="1" dirty="0"/>
          </a:p>
          <a:p>
            <a:pPr marL="438912" indent="-320040">
              <a:lnSpc>
                <a:spcPct val="90000"/>
              </a:lnSpc>
              <a:spcBef>
                <a:spcPts val="0"/>
              </a:spcBef>
              <a:spcAft>
                <a:spcPts val="0"/>
              </a:spcAft>
              <a:buNone/>
              <a:defRPr/>
            </a:pPr>
            <a:r>
              <a:rPr lang="en-US" i="1" dirty="0"/>
              <a:t>	Payer shall not interfere with any medical staff member’s independent medical judgment with regard to treatment or utilization issues. </a:t>
            </a:r>
          </a:p>
          <a:p>
            <a:pPr marL="438912" indent="-320040">
              <a:lnSpc>
                <a:spcPct val="90000"/>
              </a:lnSpc>
              <a:spcBef>
                <a:spcPts val="0"/>
              </a:spcBef>
              <a:spcAft>
                <a:spcPts val="0"/>
              </a:spcAft>
              <a:buNone/>
              <a:defRPr/>
            </a:pPr>
            <a:endParaRPr lang="en-US" i="1" dirty="0"/>
          </a:p>
          <a:p>
            <a:pPr marL="438912" indent="-320040">
              <a:lnSpc>
                <a:spcPct val="90000"/>
              </a:lnSpc>
              <a:spcBef>
                <a:spcPts val="0"/>
              </a:spcBef>
              <a:spcAft>
                <a:spcPts val="0"/>
              </a:spcAft>
              <a:buNone/>
              <a:defRPr/>
            </a:pPr>
            <a:r>
              <a:rPr lang="en-US" i="1" dirty="0"/>
              <a:t>	Any payment or absence of payment for services shall not constitute an opinion or affirmation by Payer that the services or procedures recommended or rendered by a member of medical staff are, are not, were or were not medically appropriate, but only that the service or procedure was not a Plan benefit. </a:t>
            </a:r>
          </a:p>
        </p:txBody>
      </p:sp>
    </p:spTree>
    <p:custDataLst>
      <p:tags r:id="rId1"/>
    </p:custDataLst>
    <p:extLst>
      <p:ext uri="{BB962C8B-B14F-4D97-AF65-F5344CB8AC3E}">
        <p14:creationId xmlns:p14="http://schemas.microsoft.com/office/powerpoint/2010/main" val="38103652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a:extLst>
              <a:ext uri="{FF2B5EF4-FFF2-40B4-BE49-F238E27FC236}">
                <a16:creationId xmlns:a16="http://schemas.microsoft.com/office/drawing/2014/main" id="{3CD8ED56-37B4-4439-AC9F-D7E44A38340F}"/>
              </a:ext>
            </a:extLst>
          </p:cNvPr>
          <p:cNvSpPr>
            <a:spLocks noGrp="1" noChangeArrowheads="1"/>
          </p:cNvSpPr>
          <p:nvPr>
            <p:ph type="title"/>
          </p:nvPr>
        </p:nvSpPr>
        <p:spPr>
          <a:xfrm>
            <a:off x="1092200" y="786383"/>
            <a:ext cx="3068833" cy="2093975"/>
          </a:xfrm>
        </p:spPr>
        <p:txBody>
          <a:bodyPr anchor="b">
            <a:normAutofit/>
          </a:bodyPr>
          <a:lstStyle/>
          <a:p>
            <a:pPr>
              <a:defRPr/>
            </a:pPr>
            <a:r>
              <a:rPr lang="en-US" dirty="0"/>
              <a:t> </a:t>
            </a:r>
            <a:br>
              <a:rPr lang="en-US" dirty="0"/>
            </a:br>
            <a:r>
              <a:rPr lang="en-US" dirty="0"/>
              <a:t>Payment for Non-Allowed Services</a:t>
            </a:r>
          </a:p>
        </p:txBody>
      </p:sp>
      <p:graphicFrame>
        <p:nvGraphicFramePr>
          <p:cNvPr id="5" name="Content Placeholder 4">
            <a:extLst>
              <a:ext uri="{FF2B5EF4-FFF2-40B4-BE49-F238E27FC236}">
                <a16:creationId xmlns:a16="http://schemas.microsoft.com/office/drawing/2014/main" id="{2D329D10-DDD1-49DA-A473-03C507DE71A7}"/>
              </a:ext>
            </a:extLst>
          </p:cNvPr>
          <p:cNvGraphicFramePr>
            <a:graphicFrameLocks noGrp="1"/>
          </p:cNvGraphicFramePr>
          <p:nvPr>
            <p:ph idx="1"/>
            <p:extLst>
              <p:ext uri="{D42A27DB-BD31-4B8C-83A1-F6EECF244321}">
                <p14:modId xmlns:p14="http://schemas.microsoft.com/office/powerpoint/2010/main" val="3954611765"/>
              </p:ext>
            </p:extLst>
          </p:nvPr>
        </p:nvGraphicFramePr>
        <p:xfrm>
          <a:off x="5458984" y="812800"/>
          <a:ext cx="5713841" cy="4868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2539422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a:extLst>
              <a:ext uri="{FF2B5EF4-FFF2-40B4-BE49-F238E27FC236}">
                <a16:creationId xmlns:a16="http://schemas.microsoft.com/office/drawing/2014/main" id="{C138BE19-2122-4F0D-8E35-9B6824F896F5}"/>
              </a:ext>
            </a:extLst>
          </p:cNvPr>
          <p:cNvSpPr>
            <a:spLocks noGrp="1" noChangeArrowheads="1"/>
          </p:cNvSpPr>
          <p:nvPr>
            <p:ph type="title"/>
          </p:nvPr>
        </p:nvSpPr>
        <p:spPr>
          <a:xfrm>
            <a:off x="1092200" y="786383"/>
            <a:ext cx="3068833" cy="2093975"/>
          </a:xfrm>
        </p:spPr>
        <p:txBody>
          <a:bodyPr anchor="b">
            <a:normAutofit/>
          </a:bodyPr>
          <a:lstStyle/>
          <a:p>
            <a:pPr>
              <a:defRPr/>
            </a:pPr>
            <a:br>
              <a:rPr lang="en-US" dirty="0"/>
            </a:br>
            <a:r>
              <a:rPr lang="en-US" dirty="0"/>
              <a:t>Limiting CDM Increases and Changes</a:t>
            </a:r>
          </a:p>
        </p:txBody>
      </p:sp>
      <p:graphicFrame>
        <p:nvGraphicFramePr>
          <p:cNvPr id="5" name="Content Placeholder 4">
            <a:extLst>
              <a:ext uri="{FF2B5EF4-FFF2-40B4-BE49-F238E27FC236}">
                <a16:creationId xmlns:a16="http://schemas.microsoft.com/office/drawing/2014/main" id="{11631ABD-808C-427D-9987-27C2C3F13499}"/>
              </a:ext>
            </a:extLst>
          </p:cNvPr>
          <p:cNvGraphicFramePr>
            <a:graphicFrameLocks noGrp="1"/>
          </p:cNvGraphicFramePr>
          <p:nvPr>
            <p:ph idx="1"/>
            <p:extLst>
              <p:ext uri="{D42A27DB-BD31-4B8C-83A1-F6EECF244321}">
                <p14:modId xmlns:p14="http://schemas.microsoft.com/office/powerpoint/2010/main" val="398354766"/>
              </p:ext>
            </p:extLst>
          </p:nvPr>
        </p:nvGraphicFramePr>
        <p:xfrm>
          <a:off x="5458984" y="812800"/>
          <a:ext cx="5713841" cy="4868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019352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2">
            <a:extLst>
              <a:ext uri="{FF2B5EF4-FFF2-40B4-BE49-F238E27FC236}">
                <a16:creationId xmlns:a16="http://schemas.microsoft.com/office/drawing/2014/main" id="{1B2E68C2-19EE-483A-BF99-8309D7FD96D3}"/>
              </a:ext>
            </a:extLst>
          </p:cNvPr>
          <p:cNvSpPr>
            <a:spLocks noGrp="1" noChangeArrowheads="1"/>
          </p:cNvSpPr>
          <p:nvPr>
            <p:ph type="title"/>
          </p:nvPr>
        </p:nvSpPr>
        <p:spPr>
          <a:xfrm>
            <a:off x="1092200" y="786383"/>
            <a:ext cx="3068833" cy="2093975"/>
          </a:xfrm>
        </p:spPr>
        <p:txBody>
          <a:bodyPr anchor="b">
            <a:normAutofit/>
          </a:bodyPr>
          <a:lstStyle/>
          <a:p>
            <a:pPr>
              <a:defRPr/>
            </a:pPr>
            <a:r>
              <a:rPr lang="en-US" sz="2800" dirty="0"/>
              <a:t>ACTION PLAN: </a:t>
            </a:r>
            <a:br>
              <a:rPr lang="en-US" sz="2800" dirty="0"/>
            </a:br>
            <a:r>
              <a:rPr lang="en-US" sz="2800" dirty="0"/>
              <a:t>Prior to Billing for New Technology, Drugs and Supplies</a:t>
            </a:r>
          </a:p>
        </p:txBody>
      </p:sp>
      <p:graphicFrame>
        <p:nvGraphicFramePr>
          <p:cNvPr id="5" name="Content Placeholder 4">
            <a:extLst>
              <a:ext uri="{FF2B5EF4-FFF2-40B4-BE49-F238E27FC236}">
                <a16:creationId xmlns:a16="http://schemas.microsoft.com/office/drawing/2014/main" id="{349A0B87-09CA-447F-8500-38EB9773D079}"/>
              </a:ext>
            </a:extLst>
          </p:cNvPr>
          <p:cNvGraphicFramePr>
            <a:graphicFrameLocks noGrp="1"/>
          </p:cNvGraphicFramePr>
          <p:nvPr>
            <p:ph idx="1"/>
            <p:extLst>
              <p:ext uri="{D42A27DB-BD31-4B8C-83A1-F6EECF244321}">
                <p14:modId xmlns:p14="http://schemas.microsoft.com/office/powerpoint/2010/main" val="3900373140"/>
              </p:ext>
            </p:extLst>
          </p:nvPr>
        </p:nvGraphicFramePr>
        <p:xfrm>
          <a:off x="5458984" y="812800"/>
          <a:ext cx="5713841" cy="4868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8666765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2">
            <a:extLst>
              <a:ext uri="{FF2B5EF4-FFF2-40B4-BE49-F238E27FC236}">
                <a16:creationId xmlns:a16="http://schemas.microsoft.com/office/drawing/2014/main" id="{909CE080-E5AE-43E6-9428-1190D9421058}"/>
              </a:ext>
            </a:extLst>
          </p:cNvPr>
          <p:cNvSpPr>
            <a:spLocks noGrp="1" noChangeArrowheads="1"/>
          </p:cNvSpPr>
          <p:nvPr>
            <p:ph type="title"/>
          </p:nvPr>
        </p:nvSpPr>
        <p:spPr>
          <a:xfrm>
            <a:off x="1092200" y="786383"/>
            <a:ext cx="3068833" cy="2093975"/>
          </a:xfrm>
        </p:spPr>
        <p:txBody>
          <a:bodyPr vert="horz" lIns="91440" tIns="45720" rIns="91440" bIns="45720" rtlCol="0" anchor="b">
            <a:normAutofit/>
          </a:bodyPr>
          <a:lstStyle/>
          <a:p>
            <a:pPr>
              <a:defRPr/>
            </a:pPr>
            <a:br>
              <a:rPr lang="en-US" sz="3100" b="0" kern="1200" spc="-50" baseline="0" dirty="0">
                <a:latin typeface="+mn-lt"/>
                <a:ea typeface="+mj-ea"/>
                <a:cs typeface="+mj-cs"/>
              </a:rPr>
            </a:br>
            <a:r>
              <a:rPr lang="en-US" sz="3100" b="0" kern="1200" spc="-50" baseline="0" dirty="0">
                <a:latin typeface="+mn-lt"/>
                <a:ea typeface="+mj-ea"/>
                <a:cs typeface="+mj-cs"/>
              </a:rPr>
              <a:t>Contracting for New Technology Drugs &amp; Supplies</a:t>
            </a:r>
          </a:p>
        </p:txBody>
      </p:sp>
      <p:graphicFrame>
        <p:nvGraphicFramePr>
          <p:cNvPr id="8" name="Content Placeholder 7">
            <a:extLst>
              <a:ext uri="{FF2B5EF4-FFF2-40B4-BE49-F238E27FC236}">
                <a16:creationId xmlns:a16="http://schemas.microsoft.com/office/drawing/2014/main" id="{6AD2E0F2-2EB5-4DFE-9C3E-E90C2E95E1A9}"/>
              </a:ext>
            </a:extLst>
          </p:cNvPr>
          <p:cNvGraphicFramePr>
            <a:graphicFrameLocks/>
          </p:cNvGraphicFramePr>
          <p:nvPr>
            <p:extLst>
              <p:ext uri="{D42A27DB-BD31-4B8C-83A1-F6EECF244321}">
                <p14:modId xmlns:p14="http://schemas.microsoft.com/office/powerpoint/2010/main" val="3508753927"/>
              </p:ext>
            </p:extLst>
          </p:nvPr>
        </p:nvGraphicFramePr>
        <p:xfrm>
          <a:off x="5458984" y="812800"/>
          <a:ext cx="5713841" cy="4868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1863280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2">
            <a:extLst>
              <a:ext uri="{FF2B5EF4-FFF2-40B4-BE49-F238E27FC236}">
                <a16:creationId xmlns:a16="http://schemas.microsoft.com/office/drawing/2014/main" id="{B13174FB-954A-41D7-A513-0682BD0C265C}"/>
              </a:ext>
            </a:extLst>
          </p:cNvPr>
          <p:cNvSpPr>
            <a:spLocks noGrp="1" noChangeArrowheads="1"/>
          </p:cNvSpPr>
          <p:nvPr>
            <p:ph type="title"/>
          </p:nvPr>
        </p:nvSpPr>
        <p:spPr>
          <a:xfrm>
            <a:off x="1092200" y="786383"/>
            <a:ext cx="3068833" cy="2093975"/>
          </a:xfrm>
        </p:spPr>
        <p:txBody>
          <a:bodyPr anchor="b">
            <a:normAutofit/>
          </a:bodyPr>
          <a:lstStyle/>
          <a:p>
            <a:pPr>
              <a:defRPr/>
            </a:pPr>
            <a:r>
              <a:rPr lang="en-US" sz="2800" dirty="0"/>
              <a:t>Additional Resources to Defend the Use of New Drugs, Technologies, and Supplies</a:t>
            </a:r>
          </a:p>
        </p:txBody>
      </p:sp>
      <p:graphicFrame>
        <p:nvGraphicFramePr>
          <p:cNvPr id="5" name="Content Placeholder 4">
            <a:extLst>
              <a:ext uri="{FF2B5EF4-FFF2-40B4-BE49-F238E27FC236}">
                <a16:creationId xmlns:a16="http://schemas.microsoft.com/office/drawing/2014/main" id="{C49ACFC6-323F-4630-91CB-63EEB96984AC}"/>
              </a:ext>
            </a:extLst>
          </p:cNvPr>
          <p:cNvGraphicFramePr>
            <a:graphicFrameLocks noGrp="1"/>
          </p:cNvGraphicFramePr>
          <p:nvPr>
            <p:ph idx="1"/>
            <p:extLst>
              <p:ext uri="{D42A27DB-BD31-4B8C-83A1-F6EECF244321}">
                <p14:modId xmlns:p14="http://schemas.microsoft.com/office/powerpoint/2010/main" val="4020712446"/>
              </p:ext>
            </p:extLst>
          </p:nvPr>
        </p:nvGraphicFramePr>
        <p:xfrm>
          <a:off x="5458984" y="812800"/>
          <a:ext cx="5713841" cy="4868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9271923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2">
            <a:extLst>
              <a:ext uri="{FF2B5EF4-FFF2-40B4-BE49-F238E27FC236}">
                <a16:creationId xmlns:a16="http://schemas.microsoft.com/office/drawing/2014/main" id="{B61F471C-E43D-43B8-BF22-816000559DCA}"/>
              </a:ext>
            </a:extLst>
          </p:cNvPr>
          <p:cNvSpPr>
            <a:spLocks noGrp="1" noChangeArrowheads="1"/>
          </p:cNvSpPr>
          <p:nvPr>
            <p:ph type="title"/>
          </p:nvPr>
        </p:nvSpPr>
        <p:spPr>
          <a:xfrm>
            <a:off x="1092200" y="786383"/>
            <a:ext cx="3068833" cy="2093975"/>
          </a:xfrm>
        </p:spPr>
        <p:txBody>
          <a:bodyPr anchor="b">
            <a:normAutofit/>
          </a:bodyPr>
          <a:lstStyle/>
          <a:p>
            <a:pPr>
              <a:defRPr/>
            </a:pPr>
            <a:r>
              <a:rPr lang="en-US" dirty="0"/>
              <a:t>Best Practices for New Drugs, Technologies, and Supplies</a:t>
            </a:r>
          </a:p>
        </p:txBody>
      </p:sp>
      <p:graphicFrame>
        <p:nvGraphicFramePr>
          <p:cNvPr id="5" name="Content Placeholder 4">
            <a:extLst>
              <a:ext uri="{FF2B5EF4-FFF2-40B4-BE49-F238E27FC236}">
                <a16:creationId xmlns:a16="http://schemas.microsoft.com/office/drawing/2014/main" id="{03C34836-2F53-45B6-A854-A79A8CD84D7F}"/>
              </a:ext>
            </a:extLst>
          </p:cNvPr>
          <p:cNvGraphicFramePr>
            <a:graphicFrameLocks noGrp="1"/>
          </p:cNvGraphicFramePr>
          <p:nvPr>
            <p:ph idx="1"/>
            <p:extLst>
              <p:ext uri="{D42A27DB-BD31-4B8C-83A1-F6EECF244321}">
                <p14:modId xmlns:p14="http://schemas.microsoft.com/office/powerpoint/2010/main" val="714142768"/>
              </p:ext>
            </p:extLst>
          </p:nvPr>
        </p:nvGraphicFramePr>
        <p:xfrm>
          <a:off x="5458984" y="812800"/>
          <a:ext cx="5713841" cy="4868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5782346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lassic Company All Hands_Win32_MS v3" id="{1F352A5D-0EBE-49A2-9FF7-DEF81AB6F3C6}" vid="{D35781EA-2188-4D84-8966-791644CE13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E879E6-8FFE-4154-8F2A-F7518B89B376}">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7E0A2CB4-6869-426F-8BC4-A32C90CBE2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company all hands presentation</Template>
  <TotalTime>716</TotalTime>
  <Words>15234</Words>
  <Application>Microsoft Office PowerPoint</Application>
  <PresentationFormat>Widescreen</PresentationFormat>
  <Paragraphs>1401</Paragraphs>
  <Slides>136</Slides>
  <Notes>48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136</vt:i4>
      </vt:variant>
    </vt:vector>
  </HeadingPairs>
  <TitlesOfParts>
    <vt:vector size="152" baseType="lpstr">
      <vt:lpstr>Arial</vt:lpstr>
      <vt:lpstr>Arial Black</vt:lpstr>
      <vt:lpstr>Arial Narrow</vt:lpstr>
      <vt:lpstr>Calibri</vt:lpstr>
      <vt:lpstr>Calibri Light</vt:lpstr>
      <vt:lpstr>Corbel</vt:lpstr>
      <vt:lpstr>inherit</vt:lpstr>
      <vt:lpstr>Open Sans</vt:lpstr>
      <vt:lpstr>Public Sans Web</vt:lpstr>
      <vt:lpstr>Roboto</vt:lpstr>
      <vt:lpstr>Söhne</vt:lpstr>
      <vt:lpstr>Times New Roman</vt:lpstr>
      <vt:lpstr>Trebuchet MS</vt:lpstr>
      <vt:lpstr>Wingdings</vt:lpstr>
      <vt:lpstr>Wingdings 2</vt:lpstr>
      <vt:lpstr>RetrospectVTI</vt:lpstr>
      <vt:lpstr>Contracted Reimbursement Training</vt:lpstr>
      <vt:lpstr>Agenda</vt:lpstr>
      <vt:lpstr>About  Maria Todd</vt:lpstr>
      <vt:lpstr>Contract Basics</vt:lpstr>
      <vt:lpstr>Contracting Basics</vt:lpstr>
      <vt:lpstr>Contract Objectives</vt:lpstr>
      <vt:lpstr>Construction</vt:lpstr>
      <vt:lpstr>Participation Agreements Cover</vt:lpstr>
      <vt:lpstr>Classic Problems</vt:lpstr>
      <vt:lpstr>Controlling Access to Discounts</vt:lpstr>
      <vt:lpstr>Managing the White Spaces</vt:lpstr>
      <vt:lpstr>Black Space Checklist</vt:lpstr>
      <vt:lpstr>Other Arrangements</vt:lpstr>
      <vt:lpstr>Understanding the Third-Party Payor Landscape</vt:lpstr>
      <vt:lpstr>Key Concepts</vt:lpstr>
      <vt:lpstr>Payer Types</vt:lpstr>
      <vt:lpstr>Key Concepts</vt:lpstr>
      <vt:lpstr>Payer Types - Discussion</vt:lpstr>
      <vt:lpstr>The Issues –  Civil Action No.: 3-99 CV 1398-H  Filed: June 21, 1999</vt:lpstr>
      <vt:lpstr>The Issues –  Civil Action No.: 3-99 CV 1398-H  Filed: June 21, 1999</vt:lpstr>
      <vt:lpstr>Three Types of Mergers </vt:lpstr>
      <vt:lpstr>DOJ and FTC Challenges</vt:lpstr>
      <vt:lpstr>Common Types of Anticompetitive Contract Clauses</vt:lpstr>
      <vt:lpstr>What federal antitrust laws govern anticompetitive practices?</vt:lpstr>
      <vt:lpstr>THE CHARLOTTE-MECKLENBURG HOSPITAL AUTHORITY d/b/a CAROLINAS HEALTHCARE SYSTEM a/k/a “Atrium Health.”</vt:lpstr>
      <vt:lpstr>Definitions Involved</vt:lpstr>
      <vt:lpstr>Definitions Involved</vt:lpstr>
      <vt:lpstr>Prohibited Conduct(s) Case 3:16-cv-00311-RJC-DCK</vt:lpstr>
      <vt:lpstr>Permitted Conduct(s) Case 3:16-cv-00311-RJC-DCK</vt:lpstr>
      <vt:lpstr>Key Concepts</vt:lpstr>
      <vt:lpstr>Payer Types - Discussion</vt:lpstr>
      <vt:lpstr>Offer &amp; Acceptance</vt:lpstr>
      <vt:lpstr>Scribner rule / Contra proferentem</vt:lpstr>
      <vt:lpstr>Latent Ambiguity</vt:lpstr>
      <vt:lpstr>Contracts of Adhesion</vt:lpstr>
      <vt:lpstr>Stare Decisis</vt:lpstr>
      <vt:lpstr>Laches</vt:lpstr>
      <vt:lpstr>Privity of Contract</vt:lpstr>
      <vt:lpstr>Equitable Esoppel</vt:lpstr>
      <vt:lpstr>Market Penetration / Book of Business</vt:lpstr>
      <vt:lpstr>Key Concepts</vt:lpstr>
      <vt:lpstr>ERISA vs. Fully-Insured Plans</vt:lpstr>
      <vt:lpstr>EBSA Trust Management Rules</vt:lpstr>
      <vt:lpstr>Taft Hartley Plans</vt:lpstr>
      <vt:lpstr>Coverage Clarity + Denials and Appeals + Pre-emption</vt:lpstr>
      <vt:lpstr>Authorized Representative</vt:lpstr>
      <vt:lpstr>Implied Covenant of Good Faith &amp; Fair Dealing</vt:lpstr>
      <vt:lpstr>ERISA + Prompt Pay</vt:lpstr>
      <vt:lpstr>Mandated Benefits</vt:lpstr>
      <vt:lpstr>Kraft Heinz v Aetna On December 31, 2021, Kraft Heinz initiated an arbitration captioned The Kraft Heinz Company Employee Benefits and Administration Board, Kraft Heinz Company Group Benefits Plan, and Kraft Heinz Company Retiree Group Benefits Plan v. Aetna Life Insurance Company asserting the ERISA claims and equitable relief.   Aetna is fighting the charge, challenging the venue and the forum</vt:lpstr>
      <vt:lpstr>Plan Solvency</vt:lpstr>
      <vt:lpstr>If plans are not solvent, you don’t get paid and you cannot charge the patient</vt:lpstr>
      <vt:lpstr>Renewals</vt:lpstr>
      <vt:lpstr>Review of Data</vt:lpstr>
      <vt:lpstr>Timing</vt:lpstr>
      <vt:lpstr>Strategy and Tactics</vt:lpstr>
      <vt:lpstr>Hidden Cost Escalators</vt:lpstr>
      <vt:lpstr>Underpayments &amp; Contract  Non-Compliance</vt:lpstr>
      <vt:lpstr>Audits,  Late Pay, and Refunds</vt:lpstr>
      <vt:lpstr>Audits,  Late Pay, and Refunds</vt:lpstr>
      <vt:lpstr>Fee Increases</vt:lpstr>
      <vt:lpstr>General Fee Increases</vt:lpstr>
      <vt:lpstr>Dispute Resolution</vt:lpstr>
      <vt:lpstr>Issues that Give Rise to Disputes</vt:lpstr>
      <vt:lpstr>Appropriate for ADR</vt:lpstr>
      <vt:lpstr>Arbitration</vt:lpstr>
      <vt:lpstr>Arbitration</vt:lpstr>
      <vt:lpstr>Mediation</vt:lpstr>
      <vt:lpstr>State Sponsored External Review</vt:lpstr>
      <vt:lpstr>Expedited Review</vt:lpstr>
      <vt:lpstr>“Exhaust All Administrative Remedies”</vt:lpstr>
      <vt:lpstr>UM &amp; Medical Necessity Denials</vt:lpstr>
      <vt:lpstr>Pay for Performance</vt:lpstr>
      <vt:lpstr>P4P  7 ELEMENTS TO LOOK FOR</vt:lpstr>
      <vt:lpstr>Ambiguity!</vt:lpstr>
      <vt:lpstr>Language/ Cost Analysis</vt:lpstr>
      <vt:lpstr>Metrics and Penalties</vt:lpstr>
      <vt:lpstr>Retail Selling of Health Services</vt:lpstr>
      <vt:lpstr>New Service Lines and Products</vt:lpstr>
      <vt:lpstr>Direct with Employer Contracts</vt:lpstr>
      <vt:lpstr>Direct with Employer Contracts</vt:lpstr>
      <vt:lpstr>USING TECHNOLOGY TO IMPROVE EFFICIENCIES</vt:lpstr>
      <vt:lpstr>Tools You Can Use</vt:lpstr>
      <vt:lpstr>Install the Macro using Visual Basic</vt:lpstr>
      <vt:lpstr>Create A Hyperlink to a Specific Location in Another Document or Web Page</vt:lpstr>
      <vt:lpstr>Insert Auto Text</vt:lpstr>
      <vt:lpstr>Indexing</vt:lpstr>
      <vt:lpstr>Language Analysis</vt:lpstr>
      <vt:lpstr>Five Important Rules</vt:lpstr>
      <vt:lpstr>Keys to Good Contracting</vt:lpstr>
      <vt:lpstr>Track Contract Performance</vt:lpstr>
      <vt:lpstr>Payment for Non-Covered Services</vt:lpstr>
      <vt:lpstr>Ask Your Attorney</vt:lpstr>
      <vt:lpstr>  Payment for Non-Allowed Services</vt:lpstr>
      <vt:lpstr> Limiting CDM Increases and Changes</vt:lpstr>
      <vt:lpstr>ACTION PLAN:  Prior to Billing for New Technology, Drugs and Supplies</vt:lpstr>
      <vt:lpstr> Contracting for New Technology Drugs &amp; Supplies</vt:lpstr>
      <vt:lpstr>Additional Resources to Defend the Use of New Drugs, Technologies, and Supplies</vt:lpstr>
      <vt:lpstr>Best Practices for New Drugs, Technologies, and Supplies</vt:lpstr>
      <vt:lpstr>Contracting for Your Reimbursement</vt:lpstr>
      <vt:lpstr>General Fee Increases</vt:lpstr>
      <vt:lpstr>Usual and Customary Fees</vt:lpstr>
      <vt:lpstr>Maria’s Fee Schedule Checklist</vt:lpstr>
      <vt:lpstr>Maria’s Tips for Contracted Payer Website Updates</vt:lpstr>
      <vt:lpstr>Network Access to Discounts</vt:lpstr>
      <vt:lpstr>Credentialing Delays</vt:lpstr>
      <vt:lpstr> Steerage and Incentive Discounts</vt:lpstr>
      <vt:lpstr> Dispute Resolution Provisions</vt:lpstr>
      <vt:lpstr>CASE RATE DEFINITION BY CPT CODE</vt:lpstr>
      <vt:lpstr>Changes to Policies &amp; Procedures</vt:lpstr>
      <vt:lpstr>Newsletter and Provider Manual Updates</vt:lpstr>
      <vt:lpstr>Maria’s Contracting Tips for Medical Records Copy Fees</vt:lpstr>
      <vt:lpstr>Charge Audits</vt:lpstr>
      <vt:lpstr>UM / QM  Program Participation</vt:lpstr>
      <vt:lpstr>Quality Management Program Participation</vt:lpstr>
      <vt:lpstr>Nontraditional Agreements</vt:lpstr>
      <vt:lpstr>Memorandum of Understanding</vt:lpstr>
      <vt:lpstr>COMPARISON</vt:lpstr>
      <vt:lpstr>Developing a Contracting Strategy</vt:lpstr>
      <vt:lpstr>Develop Your Business Rules</vt:lpstr>
      <vt:lpstr>Examples of Contracting Business Rules</vt:lpstr>
      <vt:lpstr>Developing Your Strategic Plan</vt:lpstr>
      <vt:lpstr>Managed Care Reimbursement  Is Part Of A Business Strategy</vt:lpstr>
      <vt:lpstr>Why Bother With All This? </vt:lpstr>
      <vt:lpstr>States with Medical Necessity Laws</vt:lpstr>
      <vt:lpstr>CHECKLIST - The Basics</vt:lpstr>
      <vt:lpstr>CHECKLIST - The Basics</vt:lpstr>
      <vt:lpstr>CHECKLIST - Utilization Management Issues</vt:lpstr>
      <vt:lpstr>CHECKLIST - Quality Improvement</vt:lpstr>
      <vt:lpstr>CHECKLIST - Reimbursement</vt:lpstr>
      <vt:lpstr>CHECKLIST - Reimbursement</vt:lpstr>
      <vt:lpstr>CHECKLIST -Contract Management</vt:lpstr>
      <vt:lpstr>CHECKLIST - Day-to-Day Operations</vt:lpstr>
      <vt:lpstr>Well? Was it Worth it?</vt:lpstr>
      <vt:lpstr>Comments and Critiques 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Fabrikam</dc:title>
  <dc:creator>Maria Todd</dc:creator>
  <cp:lastModifiedBy>Maria</cp:lastModifiedBy>
  <cp:revision>4</cp:revision>
  <dcterms:created xsi:type="dcterms:W3CDTF">2023-10-30T16:11:53Z</dcterms:created>
  <dcterms:modified xsi:type="dcterms:W3CDTF">2023-11-01T20:50:55Z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